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7"/>
  </p:notesMasterIdLst>
  <p:sldIdLst>
    <p:sldId id="257" r:id="rId2"/>
    <p:sldId id="260" r:id="rId3"/>
    <p:sldId id="261" r:id="rId4"/>
    <p:sldId id="262" r:id="rId5"/>
    <p:sldId id="263" r:id="rId6"/>
    <p:sldId id="315" r:id="rId7"/>
    <p:sldId id="316" r:id="rId8"/>
    <p:sldId id="266" r:id="rId9"/>
    <p:sldId id="267" r:id="rId10"/>
    <p:sldId id="318" r:id="rId11"/>
    <p:sldId id="319" r:id="rId12"/>
    <p:sldId id="320" r:id="rId13"/>
    <p:sldId id="321" r:id="rId14"/>
    <p:sldId id="322" r:id="rId15"/>
    <p:sldId id="323" r:id="rId16"/>
    <p:sldId id="324" r:id="rId17"/>
    <p:sldId id="325" r:id="rId18"/>
    <p:sldId id="276" r:id="rId19"/>
    <p:sldId id="327" r:id="rId20"/>
    <p:sldId id="314" r:id="rId21"/>
    <p:sldId id="278" r:id="rId22"/>
    <p:sldId id="279" r:id="rId23"/>
    <p:sldId id="328" r:id="rId24"/>
    <p:sldId id="281" r:id="rId25"/>
    <p:sldId id="282"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108" y="9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FE184D-A059-4E4A-8FDA-8458D8719A09}" type="doc">
      <dgm:prSet loTypeId="urn:microsoft.com/office/officeart/2009/3/layout/HorizontalOrganizationChart" loCatId="hierarchy" qsTypeId="urn:microsoft.com/office/officeart/2005/8/quickstyle/simple3" qsCatId="simple" csTypeId="urn:microsoft.com/office/officeart/2005/8/colors/accent1_1" csCatId="accent1" phldr="1"/>
      <dgm:spPr/>
      <dgm:t>
        <a:bodyPr/>
        <a:lstStyle/>
        <a:p>
          <a:endParaRPr lang="es-CO"/>
        </a:p>
      </dgm:t>
    </dgm:pt>
    <dgm:pt modelId="{502A167B-8F88-43BB-90DE-E373EE9693A5}">
      <dgm:prSet phldrT="[Texto]" custT="1"/>
      <dgm:spPr>
        <a:solidFill>
          <a:schemeClr val="accent1">
            <a:lumMod val="20000"/>
            <a:lumOff val="80000"/>
          </a:schemeClr>
        </a:solidFill>
        <a:ln>
          <a:solidFill>
            <a:schemeClr val="accent1"/>
          </a:solidFill>
        </a:ln>
      </dgm:spPr>
      <dgm:t>
        <a:bodyPr/>
        <a:lstStyle/>
        <a:p>
          <a:r>
            <a:rPr lang="es-CO" sz="1800" b="1"/>
            <a:t>Comité General de Autoevaluación Institucional y Acreditación</a:t>
          </a:r>
        </a:p>
      </dgm:t>
    </dgm:pt>
    <dgm:pt modelId="{633FB650-AEE1-46ED-8494-3EB2C4E690BD}" type="parTrans" cxnId="{AA5767AF-BBA6-4B4F-918D-5179EDEFF9C6}">
      <dgm:prSet/>
      <dgm:spPr/>
      <dgm:t>
        <a:bodyPr/>
        <a:lstStyle/>
        <a:p>
          <a:endParaRPr lang="es-CO" sz="1400"/>
        </a:p>
      </dgm:t>
    </dgm:pt>
    <dgm:pt modelId="{F6E4C9B8-3A2E-42E8-B2FD-0E01DD5C9A98}" type="sibTrans" cxnId="{AA5767AF-BBA6-4B4F-918D-5179EDEFF9C6}">
      <dgm:prSet/>
      <dgm:spPr/>
      <dgm:t>
        <a:bodyPr/>
        <a:lstStyle/>
        <a:p>
          <a:endParaRPr lang="es-CO" sz="1400"/>
        </a:p>
      </dgm:t>
    </dgm:pt>
    <dgm:pt modelId="{55C73AE5-2FBD-4D68-AD19-4D38EDA2457C}">
      <dgm:prSet phldrT="[Texto]" custT="1"/>
      <dgm:spPr/>
      <dgm:t>
        <a:bodyPr/>
        <a:lstStyle/>
        <a:p>
          <a:r>
            <a:rPr lang="es-CO" sz="1400" b="1"/>
            <a:t>Comités de Autoevaluación de Programa</a:t>
          </a:r>
        </a:p>
      </dgm:t>
    </dgm:pt>
    <dgm:pt modelId="{5A22F4B4-CDFA-4387-B9ED-310DA6C6BDA2}" type="parTrans" cxnId="{34DA8B64-25C1-4DE9-846B-EF0410BBEB07}">
      <dgm:prSet/>
      <dgm:spPr>
        <a:ln w="28575">
          <a:solidFill>
            <a:srgbClr val="4774AB"/>
          </a:solidFill>
        </a:ln>
      </dgm:spPr>
      <dgm:t>
        <a:bodyPr/>
        <a:lstStyle/>
        <a:p>
          <a:endParaRPr lang="es-CO" sz="1400"/>
        </a:p>
      </dgm:t>
    </dgm:pt>
    <dgm:pt modelId="{B1FC386E-7D35-4B4B-B430-76E978857BA0}" type="sibTrans" cxnId="{34DA8B64-25C1-4DE9-846B-EF0410BBEB07}">
      <dgm:prSet/>
      <dgm:spPr/>
      <dgm:t>
        <a:bodyPr/>
        <a:lstStyle/>
        <a:p>
          <a:endParaRPr lang="es-CO" sz="1400"/>
        </a:p>
      </dgm:t>
    </dgm:pt>
    <dgm:pt modelId="{16F9A648-E446-4844-ABA9-65AA9AAEDFC2}">
      <dgm:prSet custT="1"/>
      <dgm:spPr/>
      <dgm:t>
        <a:bodyPr/>
        <a:lstStyle/>
        <a:p>
          <a:r>
            <a:rPr lang="es-CO" sz="1400" b="1"/>
            <a:t>Equipo de Trabajo </a:t>
          </a:r>
          <a:br>
            <a:rPr lang="es-CO" sz="1400" b="1"/>
          </a:br>
          <a:r>
            <a:rPr lang="es-CO" sz="1400" b="1"/>
            <a:t>del Factor 1 </a:t>
          </a:r>
        </a:p>
      </dgm:t>
    </dgm:pt>
    <dgm:pt modelId="{8F2D549A-B158-44E3-BB04-746097516B56}" type="parTrans" cxnId="{EDBF8CC9-D721-4728-8CA6-DDFAF1B6F2EA}">
      <dgm:prSet/>
      <dgm:spPr/>
      <dgm:t>
        <a:bodyPr/>
        <a:lstStyle/>
        <a:p>
          <a:endParaRPr lang="es-CO" sz="1400"/>
        </a:p>
      </dgm:t>
    </dgm:pt>
    <dgm:pt modelId="{77C51661-AC5C-4FBE-BC4F-C022997FC88F}" type="sibTrans" cxnId="{EDBF8CC9-D721-4728-8CA6-DDFAF1B6F2EA}">
      <dgm:prSet/>
      <dgm:spPr/>
      <dgm:t>
        <a:bodyPr/>
        <a:lstStyle/>
        <a:p>
          <a:endParaRPr lang="es-CO" sz="1400"/>
        </a:p>
      </dgm:t>
    </dgm:pt>
    <dgm:pt modelId="{583805B7-E525-4DDB-8DB2-674728331E77}">
      <dgm:prSet custT="1"/>
      <dgm:spPr/>
      <dgm:t>
        <a:bodyPr/>
        <a:lstStyle/>
        <a:p>
          <a:r>
            <a:rPr lang="es-CO" sz="1400" b="1"/>
            <a:t>Equipo de Trabajo </a:t>
          </a:r>
          <a:br>
            <a:rPr lang="es-CO" sz="1400" b="1"/>
          </a:br>
          <a:r>
            <a:rPr lang="es-CO" sz="1400" b="1"/>
            <a:t>del Factor 2</a:t>
          </a:r>
        </a:p>
      </dgm:t>
    </dgm:pt>
    <dgm:pt modelId="{BFB81025-F488-4DF3-9897-6DF944834E5F}" type="parTrans" cxnId="{0DE3503F-937A-432A-ACF3-207F97C8F559}">
      <dgm:prSet/>
      <dgm:spPr/>
      <dgm:t>
        <a:bodyPr/>
        <a:lstStyle/>
        <a:p>
          <a:endParaRPr lang="es-CO" sz="1400"/>
        </a:p>
      </dgm:t>
    </dgm:pt>
    <dgm:pt modelId="{E53090DF-30A0-4F93-B297-EE37D0BD0700}" type="sibTrans" cxnId="{0DE3503F-937A-432A-ACF3-207F97C8F559}">
      <dgm:prSet/>
      <dgm:spPr/>
      <dgm:t>
        <a:bodyPr/>
        <a:lstStyle/>
        <a:p>
          <a:endParaRPr lang="es-CO" sz="1400"/>
        </a:p>
      </dgm:t>
    </dgm:pt>
    <dgm:pt modelId="{1A081D18-51B6-4090-BBA6-A917B446307D}">
      <dgm:prSet custT="1"/>
      <dgm:spPr/>
      <dgm:t>
        <a:bodyPr/>
        <a:lstStyle/>
        <a:p>
          <a:r>
            <a:rPr lang="es-CO" sz="1400" b="1"/>
            <a:t>...</a:t>
          </a:r>
        </a:p>
      </dgm:t>
    </dgm:pt>
    <dgm:pt modelId="{5539E596-B834-4BA3-B021-BB7BBB58A141}" type="parTrans" cxnId="{E07A8612-F15F-4020-B7C2-83499DD61088}">
      <dgm:prSet/>
      <dgm:spPr/>
      <dgm:t>
        <a:bodyPr/>
        <a:lstStyle/>
        <a:p>
          <a:endParaRPr lang="es-CO" sz="1400"/>
        </a:p>
      </dgm:t>
    </dgm:pt>
    <dgm:pt modelId="{C28643B7-80DA-4D31-8213-E6509113E927}" type="sibTrans" cxnId="{E07A8612-F15F-4020-B7C2-83499DD61088}">
      <dgm:prSet/>
      <dgm:spPr/>
      <dgm:t>
        <a:bodyPr/>
        <a:lstStyle/>
        <a:p>
          <a:endParaRPr lang="es-CO" sz="1400"/>
        </a:p>
      </dgm:t>
    </dgm:pt>
    <dgm:pt modelId="{BE97415E-FC26-4423-BEDB-13A350B5C9D9}">
      <dgm:prSet custT="1"/>
      <dgm:spPr/>
      <dgm:t>
        <a:bodyPr/>
        <a:lstStyle/>
        <a:p>
          <a:r>
            <a:rPr lang="es-CO" sz="1400" b="1"/>
            <a:t>Equipo de Trabajo </a:t>
          </a:r>
          <a:br>
            <a:rPr lang="es-CO" sz="1400" b="1"/>
          </a:br>
          <a:r>
            <a:rPr lang="es-CO" sz="1400" b="1"/>
            <a:t>del Factor </a:t>
          </a:r>
          <a:r>
            <a:rPr lang="es-CO" sz="1400" b="1" i="1"/>
            <a:t>n</a:t>
          </a:r>
        </a:p>
      </dgm:t>
    </dgm:pt>
    <dgm:pt modelId="{92436D0D-772A-40CC-9833-2A1C6FF45E4E}" type="parTrans" cxnId="{0B6E8440-245B-4FAC-9BAB-90D6B218F6E0}">
      <dgm:prSet/>
      <dgm:spPr/>
      <dgm:t>
        <a:bodyPr/>
        <a:lstStyle/>
        <a:p>
          <a:endParaRPr lang="es-CO" sz="1400"/>
        </a:p>
      </dgm:t>
    </dgm:pt>
    <dgm:pt modelId="{BBE72F06-554C-4823-8773-ECF339F72D27}" type="sibTrans" cxnId="{0B6E8440-245B-4FAC-9BAB-90D6B218F6E0}">
      <dgm:prSet/>
      <dgm:spPr/>
      <dgm:t>
        <a:bodyPr/>
        <a:lstStyle/>
        <a:p>
          <a:endParaRPr lang="es-CO" sz="1400"/>
        </a:p>
      </dgm:t>
    </dgm:pt>
    <dgm:pt modelId="{748B1B19-A388-4661-952A-4A77503D04D0}" type="asst">
      <dgm:prSet custT="1"/>
      <dgm:spPr/>
      <dgm:t>
        <a:bodyPr/>
        <a:lstStyle/>
        <a:p>
          <a:r>
            <a:rPr lang="es-CO" sz="1400" b="1" dirty="0"/>
            <a:t>Departamento de calidad integral en la docencia</a:t>
          </a:r>
        </a:p>
      </dgm:t>
    </dgm:pt>
    <dgm:pt modelId="{4F8DAF29-7791-40A9-8F97-978C563C38AE}" type="parTrans" cxnId="{BECEA406-9A68-42EE-82EB-13640CCB9D23}">
      <dgm:prSet/>
      <dgm:spPr>
        <a:ln>
          <a:solidFill>
            <a:schemeClr val="accent1"/>
          </a:solidFill>
          <a:prstDash val="sysDot"/>
        </a:ln>
      </dgm:spPr>
      <dgm:t>
        <a:bodyPr/>
        <a:lstStyle/>
        <a:p>
          <a:endParaRPr lang="es-CO" sz="3200"/>
        </a:p>
      </dgm:t>
    </dgm:pt>
    <dgm:pt modelId="{2EEE85EB-3981-4624-96D0-397948C1E72A}" type="sibTrans" cxnId="{BECEA406-9A68-42EE-82EB-13640CCB9D23}">
      <dgm:prSet/>
      <dgm:spPr/>
      <dgm:t>
        <a:bodyPr/>
        <a:lstStyle/>
        <a:p>
          <a:endParaRPr lang="es-CO" sz="3200"/>
        </a:p>
      </dgm:t>
    </dgm:pt>
    <dgm:pt modelId="{4815D066-A00A-4969-A092-A3AFEEC16BE5}" type="asst">
      <dgm:prSet custT="1"/>
      <dgm:spPr/>
      <dgm:t>
        <a:bodyPr/>
        <a:lstStyle/>
        <a:p>
          <a:r>
            <a:rPr lang="es-CO" sz="1400" b="1"/>
            <a:t>Comité de </a:t>
          </a:r>
          <a:br>
            <a:rPr lang="es-CO" sz="1400" b="1"/>
          </a:br>
          <a:r>
            <a:rPr lang="es-CO" sz="1400" b="1"/>
            <a:t>asesores expertos</a:t>
          </a:r>
        </a:p>
      </dgm:t>
    </dgm:pt>
    <dgm:pt modelId="{77941E1D-E89F-473C-A6BF-1BAAFD6ED604}" type="parTrans" cxnId="{860C50EA-0CE7-4822-B7EF-4540E96EE916}">
      <dgm:prSet/>
      <dgm:spPr>
        <a:ln>
          <a:solidFill>
            <a:schemeClr val="accent1"/>
          </a:solidFill>
          <a:prstDash val="sysDot"/>
        </a:ln>
      </dgm:spPr>
      <dgm:t>
        <a:bodyPr/>
        <a:lstStyle/>
        <a:p>
          <a:endParaRPr lang="es-CO" sz="3200"/>
        </a:p>
      </dgm:t>
    </dgm:pt>
    <dgm:pt modelId="{F906DA86-74AA-4AD0-9FE2-5C9F335B6415}" type="sibTrans" cxnId="{860C50EA-0CE7-4822-B7EF-4540E96EE916}">
      <dgm:prSet/>
      <dgm:spPr/>
      <dgm:t>
        <a:bodyPr/>
        <a:lstStyle/>
        <a:p>
          <a:endParaRPr lang="es-CO" sz="3200"/>
        </a:p>
      </dgm:t>
    </dgm:pt>
    <dgm:pt modelId="{7E10CA47-D576-4049-82A1-A2A5798A312C}" type="pres">
      <dgm:prSet presAssocID="{05FE184D-A059-4E4A-8FDA-8458D8719A09}" presName="hierChild1" presStyleCnt="0">
        <dgm:presLayoutVars>
          <dgm:orgChart val="1"/>
          <dgm:chPref val="1"/>
          <dgm:dir/>
          <dgm:animOne val="branch"/>
          <dgm:animLvl val="lvl"/>
          <dgm:resizeHandles/>
        </dgm:presLayoutVars>
      </dgm:prSet>
      <dgm:spPr/>
      <dgm:t>
        <a:bodyPr/>
        <a:lstStyle/>
        <a:p>
          <a:endParaRPr lang="es-ES"/>
        </a:p>
      </dgm:t>
    </dgm:pt>
    <dgm:pt modelId="{FF7E0EF6-49D9-4F4A-AAD8-59D938835E64}" type="pres">
      <dgm:prSet presAssocID="{502A167B-8F88-43BB-90DE-E373EE9693A5}" presName="hierRoot1" presStyleCnt="0">
        <dgm:presLayoutVars>
          <dgm:hierBranch val="init"/>
        </dgm:presLayoutVars>
      </dgm:prSet>
      <dgm:spPr/>
    </dgm:pt>
    <dgm:pt modelId="{0DA912C8-3F4A-4FBC-8FF0-B5ED0940EC1D}" type="pres">
      <dgm:prSet presAssocID="{502A167B-8F88-43BB-90DE-E373EE9693A5}" presName="rootComposite1" presStyleCnt="0"/>
      <dgm:spPr/>
    </dgm:pt>
    <dgm:pt modelId="{DED92CB9-F623-4E2B-A8BF-962FB9F6BBBC}" type="pres">
      <dgm:prSet presAssocID="{502A167B-8F88-43BB-90DE-E373EE9693A5}" presName="rootText1" presStyleLbl="node0" presStyleIdx="0" presStyleCnt="1" custScaleX="124203" custScaleY="302257" custLinFactNeighborX="-12744" custLinFactNeighborY="-3482">
        <dgm:presLayoutVars>
          <dgm:chPref val="3"/>
        </dgm:presLayoutVars>
      </dgm:prSet>
      <dgm:spPr/>
      <dgm:t>
        <a:bodyPr/>
        <a:lstStyle/>
        <a:p>
          <a:endParaRPr lang="es-ES"/>
        </a:p>
      </dgm:t>
    </dgm:pt>
    <dgm:pt modelId="{22B2E8D2-0EDE-4547-8460-CAA4864F67AE}" type="pres">
      <dgm:prSet presAssocID="{502A167B-8F88-43BB-90DE-E373EE9693A5}" presName="rootConnector1" presStyleLbl="node1" presStyleIdx="0" presStyleCnt="0"/>
      <dgm:spPr/>
      <dgm:t>
        <a:bodyPr/>
        <a:lstStyle/>
        <a:p>
          <a:endParaRPr lang="es-ES"/>
        </a:p>
      </dgm:t>
    </dgm:pt>
    <dgm:pt modelId="{063FB886-9F50-405B-BB8D-2770E4545857}" type="pres">
      <dgm:prSet presAssocID="{502A167B-8F88-43BB-90DE-E373EE9693A5}" presName="hierChild2" presStyleCnt="0"/>
      <dgm:spPr/>
    </dgm:pt>
    <dgm:pt modelId="{156F563C-AEC1-4BEF-BF24-D970FA691AEF}" type="pres">
      <dgm:prSet presAssocID="{5A22F4B4-CDFA-4387-B9ED-310DA6C6BDA2}" presName="Name64" presStyleLbl="parChTrans1D2" presStyleIdx="0" presStyleCnt="3"/>
      <dgm:spPr/>
      <dgm:t>
        <a:bodyPr/>
        <a:lstStyle/>
        <a:p>
          <a:endParaRPr lang="es-ES"/>
        </a:p>
      </dgm:t>
    </dgm:pt>
    <dgm:pt modelId="{7C16AAB9-A42C-46C1-B120-805F3AB01367}" type="pres">
      <dgm:prSet presAssocID="{55C73AE5-2FBD-4D68-AD19-4D38EDA2457C}" presName="hierRoot2" presStyleCnt="0">
        <dgm:presLayoutVars>
          <dgm:hierBranch val="init"/>
        </dgm:presLayoutVars>
      </dgm:prSet>
      <dgm:spPr/>
    </dgm:pt>
    <dgm:pt modelId="{3AA8E94A-5472-4C37-AEEE-49063B462E22}" type="pres">
      <dgm:prSet presAssocID="{55C73AE5-2FBD-4D68-AD19-4D38EDA2457C}" presName="rootComposite" presStyleCnt="0"/>
      <dgm:spPr/>
    </dgm:pt>
    <dgm:pt modelId="{D84AAD4A-EAD3-4EBE-A996-F3DD97CA67F3}" type="pres">
      <dgm:prSet presAssocID="{55C73AE5-2FBD-4D68-AD19-4D38EDA2457C}" presName="rootText" presStyleLbl="node2" presStyleIdx="0" presStyleCnt="1" custScaleX="107859" custScaleY="237103" custLinFactNeighborX="-17006" custLinFactNeighborY="-3482">
        <dgm:presLayoutVars>
          <dgm:chPref val="3"/>
        </dgm:presLayoutVars>
      </dgm:prSet>
      <dgm:spPr/>
      <dgm:t>
        <a:bodyPr/>
        <a:lstStyle/>
        <a:p>
          <a:endParaRPr lang="es-ES"/>
        </a:p>
      </dgm:t>
    </dgm:pt>
    <dgm:pt modelId="{5993E200-DE32-4267-83AC-A7D8636529A0}" type="pres">
      <dgm:prSet presAssocID="{55C73AE5-2FBD-4D68-AD19-4D38EDA2457C}" presName="rootConnector" presStyleLbl="node2" presStyleIdx="0" presStyleCnt="1"/>
      <dgm:spPr/>
      <dgm:t>
        <a:bodyPr/>
        <a:lstStyle/>
        <a:p>
          <a:endParaRPr lang="es-ES"/>
        </a:p>
      </dgm:t>
    </dgm:pt>
    <dgm:pt modelId="{74785530-01D5-4DFC-8597-2885DC2FE77C}" type="pres">
      <dgm:prSet presAssocID="{55C73AE5-2FBD-4D68-AD19-4D38EDA2457C}" presName="hierChild4" presStyleCnt="0"/>
      <dgm:spPr/>
    </dgm:pt>
    <dgm:pt modelId="{7F98B250-481B-472E-A429-628A96E0F545}" type="pres">
      <dgm:prSet presAssocID="{8F2D549A-B158-44E3-BB04-746097516B56}" presName="Name64" presStyleLbl="parChTrans1D3" presStyleIdx="0" presStyleCnt="4"/>
      <dgm:spPr/>
      <dgm:t>
        <a:bodyPr/>
        <a:lstStyle/>
        <a:p>
          <a:endParaRPr lang="es-ES"/>
        </a:p>
      </dgm:t>
    </dgm:pt>
    <dgm:pt modelId="{D13E64EF-C131-48DD-9DB6-8B26090DD013}" type="pres">
      <dgm:prSet presAssocID="{16F9A648-E446-4844-ABA9-65AA9AAEDFC2}" presName="hierRoot2" presStyleCnt="0">
        <dgm:presLayoutVars>
          <dgm:hierBranch val="init"/>
        </dgm:presLayoutVars>
      </dgm:prSet>
      <dgm:spPr/>
    </dgm:pt>
    <dgm:pt modelId="{D606CCF0-2F5D-4E2B-A419-5CCF97D3B7EC}" type="pres">
      <dgm:prSet presAssocID="{16F9A648-E446-4844-ABA9-65AA9AAEDFC2}" presName="rootComposite" presStyleCnt="0"/>
      <dgm:spPr/>
    </dgm:pt>
    <dgm:pt modelId="{9534A232-4A06-428E-90D4-D0910E5C08D0}" type="pres">
      <dgm:prSet presAssocID="{16F9A648-E446-4844-ABA9-65AA9AAEDFC2}" presName="rootText" presStyleLbl="node3" presStyleIdx="0" presStyleCnt="4" custScaleX="151627" custLinFactNeighborY="38384">
        <dgm:presLayoutVars>
          <dgm:chPref val="3"/>
        </dgm:presLayoutVars>
      </dgm:prSet>
      <dgm:spPr/>
      <dgm:t>
        <a:bodyPr/>
        <a:lstStyle/>
        <a:p>
          <a:endParaRPr lang="es-ES"/>
        </a:p>
      </dgm:t>
    </dgm:pt>
    <dgm:pt modelId="{76E80096-4FA6-4FF5-A09E-29DE338F6020}" type="pres">
      <dgm:prSet presAssocID="{16F9A648-E446-4844-ABA9-65AA9AAEDFC2}" presName="rootConnector" presStyleLbl="node3" presStyleIdx="0" presStyleCnt="4"/>
      <dgm:spPr/>
      <dgm:t>
        <a:bodyPr/>
        <a:lstStyle/>
        <a:p>
          <a:endParaRPr lang="es-ES"/>
        </a:p>
      </dgm:t>
    </dgm:pt>
    <dgm:pt modelId="{82BCEEB0-905C-49C1-8F86-23FAA238BD16}" type="pres">
      <dgm:prSet presAssocID="{16F9A648-E446-4844-ABA9-65AA9AAEDFC2}" presName="hierChild4" presStyleCnt="0"/>
      <dgm:spPr/>
    </dgm:pt>
    <dgm:pt modelId="{4D3189CD-CCD0-4F4F-88EF-22BB5D84DA9E}" type="pres">
      <dgm:prSet presAssocID="{16F9A648-E446-4844-ABA9-65AA9AAEDFC2}" presName="hierChild5" presStyleCnt="0"/>
      <dgm:spPr/>
    </dgm:pt>
    <dgm:pt modelId="{6885C0C8-3585-408D-A95F-080F243C41D6}" type="pres">
      <dgm:prSet presAssocID="{BFB81025-F488-4DF3-9897-6DF944834E5F}" presName="Name64" presStyleLbl="parChTrans1D3" presStyleIdx="1" presStyleCnt="4"/>
      <dgm:spPr/>
      <dgm:t>
        <a:bodyPr/>
        <a:lstStyle/>
        <a:p>
          <a:endParaRPr lang="es-ES"/>
        </a:p>
      </dgm:t>
    </dgm:pt>
    <dgm:pt modelId="{B30AB46C-04D9-4BD2-A4BC-2189084E202B}" type="pres">
      <dgm:prSet presAssocID="{583805B7-E525-4DDB-8DB2-674728331E77}" presName="hierRoot2" presStyleCnt="0">
        <dgm:presLayoutVars>
          <dgm:hierBranch val="init"/>
        </dgm:presLayoutVars>
      </dgm:prSet>
      <dgm:spPr/>
    </dgm:pt>
    <dgm:pt modelId="{4645CDF9-E910-4841-8688-6DF646C436E0}" type="pres">
      <dgm:prSet presAssocID="{583805B7-E525-4DDB-8DB2-674728331E77}" presName="rootComposite" presStyleCnt="0"/>
      <dgm:spPr/>
    </dgm:pt>
    <dgm:pt modelId="{4849321A-01A8-49CD-8240-F8AE3DEC644A}" type="pres">
      <dgm:prSet presAssocID="{583805B7-E525-4DDB-8DB2-674728331E77}" presName="rootText" presStyleLbl="node3" presStyleIdx="1" presStyleCnt="4" custScaleX="152662">
        <dgm:presLayoutVars>
          <dgm:chPref val="3"/>
        </dgm:presLayoutVars>
      </dgm:prSet>
      <dgm:spPr/>
      <dgm:t>
        <a:bodyPr/>
        <a:lstStyle/>
        <a:p>
          <a:endParaRPr lang="es-ES"/>
        </a:p>
      </dgm:t>
    </dgm:pt>
    <dgm:pt modelId="{0B36D4DF-0779-4C4C-ADAC-13301D4218CF}" type="pres">
      <dgm:prSet presAssocID="{583805B7-E525-4DDB-8DB2-674728331E77}" presName="rootConnector" presStyleLbl="node3" presStyleIdx="1" presStyleCnt="4"/>
      <dgm:spPr/>
      <dgm:t>
        <a:bodyPr/>
        <a:lstStyle/>
        <a:p>
          <a:endParaRPr lang="es-ES"/>
        </a:p>
      </dgm:t>
    </dgm:pt>
    <dgm:pt modelId="{86CE3789-1B1A-4EA9-905D-3D0738BF45C9}" type="pres">
      <dgm:prSet presAssocID="{583805B7-E525-4DDB-8DB2-674728331E77}" presName="hierChild4" presStyleCnt="0"/>
      <dgm:spPr/>
    </dgm:pt>
    <dgm:pt modelId="{088DF342-E0B5-445C-A8FF-1FBD96C1B463}" type="pres">
      <dgm:prSet presAssocID="{583805B7-E525-4DDB-8DB2-674728331E77}" presName="hierChild5" presStyleCnt="0"/>
      <dgm:spPr/>
    </dgm:pt>
    <dgm:pt modelId="{4F755D82-ED6F-4184-9399-EA672BAF3656}" type="pres">
      <dgm:prSet presAssocID="{5539E596-B834-4BA3-B021-BB7BBB58A141}" presName="Name64" presStyleLbl="parChTrans1D3" presStyleIdx="2" presStyleCnt="4"/>
      <dgm:spPr/>
      <dgm:t>
        <a:bodyPr/>
        <a:lstStyle/>
        <a:p>
          <a:endParaRPr lang="es-ES"/>
        </a:p>
      </dgm:t>
    </dgm:pt>
    <dgm:pt modelId="{2507DF6F-15FD-406C-B4F2-4EE9F75DD6AF}" type="pres">
      <dgm:prSet presAssocID="{1A081D18-51B6-4090-BBA6-A917B446307D}" presName="hierRoot2" presStyleCnt="0">
        <dgm:presLayoutVars>
          <dgm:hierBranch val="init"/>
        </dgm:presLayoutVars>
      </dgm:prSet>
      <dgm:spPr/>
    </dgm:pt>
    <dgm:pt modelId="{6120F8A4-B9FD-4601-843A-84A00FD9BCBD}" type="pres">
      <dgm:prSet presAssocID="{1A081D18-51B6-4090-BBA6-A917B446307D}" presName="rootComposite" presStyleCnt="0"/>
      <dgm:spPr/>
    </dgm:pt>
    <dgm:pt modelId="{CDEDF376-5BC0-415B-9ED4-985E372CC418}" type="pres">
      <dgm:prSet presAssocID="{1A081D18-51B6-4090-BBA6-A917B446307D}" presName="rootText" presStyleLbl="node3" presStyleIdx="2" presStyleCnt="4" custScaleX="152602">
        <dgm:presLayoutVars>
          <dgm:chPref val="3"/>
        </dgm:presLayoutVars>
      </dgm:prSet>
      <dgm:spPr/>
      <dgm:t>
        <a:bodyPr/>
        <a:lstStyle/>
        <a:p>
          <a:endParaRPr lang="es-ES"/>
        </a:p>
      </dgm:t>
    </dgm:pt>
    <dgm:pt modelId="{7BE9626C-CD49-46A0-BDB2-3E9CF568AD11}" type="pres">
      <dgm:prSet presAssocID="{1A081D18-51B6-4090-BBA6-A917B446307D}" presName="rootConnector" presStyleLbl="node3" presStyleIdx="2" presStyleCnt="4"/>
      <dgm:spPr/>
      <dgm:t>
        <a:bodyPr/>
        <a:lstStyle/>
        <a:p>
          <a:endParaRPr lang="es-ES"/>
        </a:p>
      </dgm:t>
    </dgm:pt>
    <dgm:pt modelId="{290BBD37-DAAD-4397-BADF-0833D64BC858}" type="pres">
      <dgm:prSet presAssocID="{1A081D18-51B6-4090-BBA6-A917B446307D}" presName="hierChild4" presStyleCnt="0"/>
      <dgm:spPr/>
    </dgm:pt>
    <dgm:pt modelId="{7A5B40D9-59B7-4A42-AD23-672FFB10FF3E}" type="pres">
      <dgm:prSet presAssocID="{1A081D18-51B6-4090-BBA6-A917B446307D}" presName="hierChild5" presStyleCnt="0"/>
      <dgm:spPr/>
    </dgm:pt>
    <dgm:pt modelId="{E79818CC-B2CD-415B-BD6E-A91EB275EF02}" type="pres">
      <dgm:prSet presAssocID="{92436D0D-772A-40CC-9833-2A1C6FF45E4E}" presName="Name64" presStyleLbl="parChTrans1D3" presStyleIdx="3" presStyleCnt="4"/>
      <dgm:spPr/>
      <dgm:t>
        <a:bodyPr/>
        <a:lstStyle/>
        <a:p>
          <a:endParaRPr lang="es-ES"/>
        </a:p>
      </dgm:t>
    </dgm:pt>
    <dgm:pt modelId="{1572562A-1ADF-4560-BB42-891E360DE288}" type="pres">
      <dgm:prSet presAssocID="{BE97415E-FC26-4423-BEDB-13A350B5C9D9}" presName="hierRoot2" presStyleCnt="0">
        <dgm:presLayoutVars>
          <dgm:hierBranch val="init"/>
        </dgm:presLayoutVars>
      </dgm:prSet>
      <dgm:spPr/>
    </dgm:pt>
    <dgm:pt modelId="{75AD95F6-207E-4933-96AE-7D0762F058F3}" type="pres">
      <dgm:prSet presAssocID="{BE97415E-FC26-4423-BEDB-13A350B5C9D9}" presName="rootComposite" presStyleCnt="0"/>
      <dgm:spPr/>
    </dgm:pt>
    <dgm:pt modelId="{BDCE4B38-3670-4E4C-96ED-4EF747DE3CEC}" type="pres">
      <dgm:prSet presAssocID="{BE97415E-FC26-4423-BEDB-13A350B5C9D9}" presName="rootText" presStyleLbl="node3" presStyleIdx="3" presStyleCnt="4" custScaleX="152602">
        <dgm:presLayoutVars>
          <dgm:chPref val="3"/>
        </dgm:presLayoutVars>
      </dgm:prSet>
      <dgm:spPr/>
      <dgm:t>
        <a:bodyPr/>
        <a:lstStyle/>
        <a:p>
          <a:endParaRPr lang="es-ES"/>
        </a:p>
      </dgm:t>
    </dgm:pt>
    <dgm:pt modelId="{7714BA1C-423C-4889-A23B-6F0C10EBE174}" type="pres">
      <dgm:prSet presAssocID="{BE97415E-FC26-4423-BEDB-13A350B5C9D9}" presName="rootConnector" presStyleLbl="node3" presStyleIdx="3" presStyleCnt="4"/>
      <dgm:spPr/>
      <dgm:t>
        <a:bodyPr/>
        <a:lstStyle/>
        <a:p>
          <a:endParaRPr lang="es-ES"/>
        </a:p>
      </dgm:t>
    </dgm:pt>
    <dgm:pt modelId="{7E888008-88F8-4691-9C61-421DBCF4B9A2}" type="pres">
      <dgm:prSet presAssocID="{BE97415E-FC26-4423-BEDB-13A350B5C9D9}" presName="hierChild4" presStyleCnt="0"/>
      <dgm:spPr/>
    </dgm:pt>
    <dgm:pt modelId="{2BF7D473-E600-4017-9AA2-0C0933303BF3}" type="pres">
      <dgm:prSet presAssocID="{BE97415E-FC26-4423-BEDB-13A350B5C9D9}" presName="hierChild5" presStyleCnt="0"/>
      <dgm:spPr/>
    </dgm:pt>
    <dgm:pt modelId="{1DA82C52-F118-4DA7-AA83-50F734A430F8}" type="pres">
      <dgm:prSet presAssocID="{55C73AE5-2FBD-4D68-AD19-4D38EDA2457C}" presName="hierChild5" presStyleCnt="0"/>
      <dgm:spPr/>
    </dgm:pt>
    <dgm:pt modelId="{51991665-669C-4523-B9F8-DC9AC875AEBD}" type="pres">
      <dgm:prSet presAssocID="{502A167B-8F88-43BB-90DE-E373EE9693A5}" presName="hierChild3" presStyleCnt="0"/>
      <dgm:spPr/>
    </dgm:pt>
    <dgm:pt modelId="{DEFC664C-367A-4670-9474-AF74FE9237E5}" type="pres">
      <dgm:prSet presAssocID="{4F8DAF29-7791-40A9-8F97-978C563C38AE}" presName="Name115" presStyleLbl="parChTrans1D2" presStyleIdx="1" presStyleCnt="3"/>
      <dgm:spPr/>
      <dgm:t>
        <a:bodyPr/>
        <a:lstStyle/>
        <a:p>
          <a:endParaRPr lang="es-ES"/>
        </a:p>
      </dgm:t>
    </dgm:pt>
    <dgm:pt modelId="{F87346A2-74BF-4886-8850-6A30FE0B506A}" type="pres">
      <dgm:prSet presAssocID="{748B1B19-A388-4661-952A-4A77503D04D0}" presName="hierRoot3" presStyleCnt="0">
        <dgm:presLayoutVars>
          <dgm:hierBranch val="init"/>
        </dgm:presLayoutVars>
      </dgm:prSet>
      <dgm:spPr/>
    </dgm:pt>
    <dgm:pt modelId="{94DB7FF8-E4CB-4671-AAA7-6727CC640F21}" type="pres">
      <dgm:prSet presAssocID="{748B1B19-A388-4661-952A-4A77503D04D0}" presName="rootComposite3" presStyleCnt="0"/>
      <dgm:spPr/>
    </dgm:pt>
    <dgm:pt modelId="{EFDEE843-B2D9-49D1-B17C-9AD1CC03519E}" type="pres">
      <dgm:prSet presAssocID="{748B1B19-A388-4661-952A-4A77503D04D0}" presName="rootText3" presStyleLbl="asst1" presStyleIdx="0" presStyleCnt="2" custScaleX="104271" custScaleY="176694" custLinFactY="-66007" custLinFactNeighborX="-7994" custLinFactNeighborY="-100000">
        <dgm:presLayoutVars>
          <dgm:chPref val="3"/>
        </dgm:presLayoutVars>
      </dgm:prSet>
      <dgm:spPr/>
      <dgm:t>
        <a:bodyPr/>
        <a:lstStyle/>
        <a:p>
          <a:endParaRPr lang="es-ES"/>
        </a:p>
      </dgm:t>
    </dgm:pt>
    <dgm:pt modelId="{5DE26A81-4BA1-4B93-B30D-D4476EDBB303}" type="pres">
      <dgm:prSet presAssocID="{748B1B19-A388-4661-952A-4A77503D04D0}" presName="rootConnector3" presStyleLbl="asst1" presStyleIdx="0" presStyleCnt="2"/>
      <dgm:spPr/>
      <dgm:t>
        <a:bodyPr/>
        <a:lstStyle/>
        <a:p>
          <a:endParaRPr lang="es-ES"/>
        </a:p>
      </dgm:t>
    </dgm:pt>
    <dgm:pt modelId="{6614BE34-76EA-4F9E-8166-AE0774DCD514}" type="pres">
      <dgm:prSet presAssocID="{748B1B19-A388-4661-952A-4A77503D04D0}" presName="hierChild6" presStyleCnt="0"/>
      <dgm:spPr/>
    </dgm:pt>
    <dgm:pt modelId="{32298393-90C2-4E07-BD62-85320889E57D}" type="pres">
      <dgm:prSet presAssocID="{748B1B19-A388-4661-952A-4A77503D04D0}" presName="hierChild7" presStyleCnt="0"/>
      <dgm:spPr/>
    </dgm:pt>
    <dgm:pt modelId="{93F77570-533A-49EA-89B8-97CDF9AB6A1C}" type="pres">
      <dgm:prSet presAssocID="{77941E1D-E89F-473C-A6BF-1BAAFD6ED604}" presName="Name115" presStyleLbl="parChTrans1D2" presStyleIdx="2" presStyleCnt="3"/>
      <dgm:spPr/>
      <dgm:t>
        <a:bodyPr/>
        <a:lstStyle/>
        <a:p>
          <a:endParaRPr lang="es-ES"/>
        </a:p>
      </dgm:t>
    </dgm:pt>
    <dgm:pt modelId="{4EE2E6D0-DF1F-426D-B195-0880A8B14D68}" type="pres">
      <dgm:prSet presAssocID="{4815D066-A00A-4969-A092-A3AFEEC16BE5}" presName="hierRoot3" presStyleCnt="0">
        <dgm:presLayoutVars>
          <dgm:hierBranch val="init"/>
        </dgm:presLayoutVars>
      </dgm:prSet>
      <dgm:spPr/>
    </dgm:pt>
    <dgm:pt modelId="{19DED554-66D1-459E-ABEA-710EBE5762A8}" type="pres">
      <dgm:prSet presAssocID="{4815D066-A00A-4969-A092-A3AFEEC16BE5}" presName="rootComposite3" presStyleCnt="0"/>
      <dgm:spPr/>
    </dgm:pt>
    <dgm:pt modelId="{85677BF3-D1F5-4FE0-95E6-8A9A0898EAE1}" type="pres">
      <dgm:prSet presAssocID="{4815D066-A00A-4969-A092-A3AFEEC16BE5}" presName="rootText3" presStyleLbl="asst1" presStyleIdx="1" presStyleCnt="2" custScaleX="104271" custScaleY="176830" custLinFactY="63330" custLinFactNeighborX="-7739" custLinFactNeighborY="100000">
        <dgm:presLayoutVars>
          <dgm:chPref val="3"/>
        </dgm:presLayoutVars>
      </dgm:prSet>
      <dgm:spPr/>
      <dgm:t>
        <a:bodyPr/>
        <a:lstStyle/>
        <a:p>
          <a:endParaRPr lang="es-ES"/>
        </a:p>
      </dgm:t>
    </dgm:pt>
    <dgm:pt modelId="{C8C8C849-6955-4730-9D68-02CEBDA1D478}" type="pres">
      <dgm:prSet presAssocID="{4815D066-A00A-4969-A092-A3AFEEC16BE5}" presName="rootConnector3" presStyleLbl="asst1" presStyleIdx="1" presStyleCnt="2"/>
      <dgm:spPr/>
      <dgm:t>
        <a:bodyPr/>
        <a:lstStyle/>
        <a:p>
          <a:endParaRPr lang="es-ES"/>
        </a:p>
      </dgm:t>
    </dgm:pt>
    <dgm:pt modelId="{D8F2493C-C0EF-41C4-A30B-EE50F55C948B}" type="pres">
      <dgm:prSet presAssocID="{4815D066-A00A-4969-A092-A3AFEEC16BE5}" presName="hierChild6" presStyleCnt="0"/>
      <dgm:spPr/>
    </dgm:pt>
    <dgm:pt modelId="{0693F846-5668-4D74-9502-A21E6EA18A81}" type="pres">
      <dgm:prSet presAssocID="{4815D066-A00A-4969-A092-A3AFEEC16BE5}" presName="hierChild7" presStyleCnt="0"/>
      <dgm:spPr/>
    </dgm:pt>
  </dgm:ptLst>
  <dgm:cxnLst>
    <dgm:cxn modelId="{5EA12971-43C3-4C29-875E-A89FCF546E54}" type="presOf" srcId="{BFB81025-F488-4DF3-9897-6DF944834E5F}" destId="{6885C0C8-3585-408D-A95F-080F243C41D6}" srcOrd="0" destOrd="0" presId="urn:microsoft.com/office/officeart/2009/3/layout/HorizontalOrganizationChart"/>
    <dgm:cxn modelId="{0B3E3EE1-0843-4317-B8A1-3477AED06649}" type="presOf" srcId="{502A167B-8F88-43BB-90DE-E373EE9693A5}" destId="{DED92CB9-F623-4E2B-A8BF-962FB9F6BBBC}" srcOrd="0" destOrd="0" presId="urn:microsoft.com/office/officeart/2009/3/layout/HorizontalOrganizationChart"/>
    <dgm:cxn modelId="{EDBF8CC9-D721-4728-8CA6-DDFAF1B6F2EA}" srcId="{55C73AE5-2FBD-4D68-AD19-4D38EDA2457C}" destId="{16F9A648-E446-4844-ABA9-65AA9AAEDFC2}" srcOrd="0" destOrd="0" parTransId="{8F2D549A-B158-44E3-BB04-746097516B56}" sibTransId="{77C51661-AC5C-4FBE-BC4F-C022997FC88F}"/>
    <dgm:cxn modelId="{E07A8612-F15F-4020-B7C2-83499DD61088}" srcId="{55C73AE5-2FBD-4D68-AD19-4D38EDA2457C}" destId="{1A081D18-51B6-4090-BBA6-A917B446307D}" srcOrd="2" destOrd="0" parTransId="{5539E596-B834-4BA3-B021-BB7BBB58A141}" sibTransId="{C28643B7-80DA-4D31-8213-E6509113E927}"/>
    <dgm:cxn modelId="{2BB5F2A7-71E7-4C8F-81B8-BA886C44AB47}" type="presOf" srcId="{55C73AE5-2FBD-4D68-AD19-4D38EDA2457C}" destId="{D84AAD4A-EAD3-4EBE-A996-F3DD97CA67F3}" srcOrd="0" destOrd="0" presId="urn:microsoft.com/office/officeart/2009/3/layout/HorizontalOrganizationChart"/>
    <dgm:cxn modelId="{47954F3F-9B5D-4BBD-AD57-41DD38DC9B5D}" type="presOf" srcId="{16F9A648-E446-4844-ABA9-65AA9AAEDFC2}" destId="{9534A232-4A06-428E-90D4-D0910E5C08D0}" srcOrd="0" destOrd="0" presId="urn:microsoft.com/office/officeart/2009/3/layout/HorizontalOrganizationChart"/>
    <dgm:cxn modelId="{84EF5884-D28F-4A92-84F2-E409ECBAD397}" type="presOf" srcId="{BE97415E-FC26-4423-BEDB-13A350B5C9D9}" destId="{BDCE4B38-3670-4E4C-96ED-4EF747DE3CEC}" srcOrd="0" destOrd="0" presId="urn:microsoft.com/office/officeart/2009/3/layout/HorizontalOrganizationChart"/>
    <dgm:cxn modelId="{EE1039ED-27EE-40C6-99C6-58451C5ABC97}" type="presOf" srcId="{5A22F4B4-CDFA-4387-B9ED-310DA6C6BDA2}" destId="{156F563C-AEC1-4BEF-BF24-D970FA691AEF}" srcOrd="0" destOrd="0" presId="urn:microsoft.com/office/officeart/2009/3/layout/HorizontalOrganizationChart"/>
    <dgm:cxn modelId="{AA5767AF-BBA6-4B4F-918D-5179EDEFF9C6}" srcId="{05FE184D-A059-4E4A-8FDA-8458D8719A09}" destId="{502A167B-8F88-43BB-90DE-E373EE9693A5}" srcOrd="0" destOrd="0" parTransId="{633FB650-AEE1-46ED-8494-3EB2C4E690BD}" sibTransId="{F6E4C9B8-3A2E-42E8-B2FD-0E01DD5C9A98}"/>
    <dgm:cxn modelId="{FA36113D-CE22-40F6-A511-816F45252A29}" type="presOf" srcId="{8F2D549A-B158-44E3-BB04-746097516B56}" destId="{7F98B250-481B-472E-A429-628A96E0F545}" srcOrd="0" destOrd="0" presId="urn:microsoft.com/office/officeart/2009/3/layout/HorizontalOrganizationChart"/>
    <dgm:cxn modelId="{0B6E8440-245B-4FAC-9BAB-90D6B218F6E0}" srcId="{55C73AE5-2FBD-4D68-AD19-4D38EDA2457C}" destId="{BE97415E-FC26-4423-BEDB-13A350B5C9D9}" srcOrd="3" destOrd="0" parTransId="{92436D0D-772A-40CC-9833-2A1C6FF45E4E}" sibTransId="{BBE72F06-554C-4823-8773-ECF339F72D27}"/>
    <dgm:cxn modelId="{142E244A-D637-429F-B38C-DFD7FE5B87CA}" type="presOf" srcId="{748B1B19-A388-4661-952A-4A77503D04D0}" destId="{5DE26A81-4BA1-4B93-B30D-D4476EDBB303}" srcOrd="1" destOrd="0" presId="urn:microsoft.com/office/officeart/2009/3/layout/HorizontalOrganizationChart"/>
    <dgm:cxn modelId="{3E0F74E2-D365-473A-8B93-5A40C04EC5F3}" type="presOf" srcId="{92436D0D-772A-40CC-9833-2A1C6FF45E4E}" destId="{E79818CC-B2CD-415B-BD6E-A91EB275EF02}" srcOrd="0" destOrd="0" presId="urn:microsoft.com/office/officeart/2009/3/layout/HorizontalOrganizationChart"/>
    <dgm:cxn modelId="{559CC3EC-FCFD-41C5-A68D-0B8AE57480F2}" type="presOf" srcId="{502A167B-8F88-43BB-90DE-E373EE9693A5}" destId="{22B2E8D2-0EDE-4547-8460-CAA4864F67AE}" srcOrd="1" destOrd="0" presId="urn:microsoft.com/office/officeart/2009/3/layout/HorizontalOrganizationChart"/>
    <dgm:cxn modelId="{860C50EA-0CE7-4822-B7EF-4540E96EE916}" srcId="{502A167B-8F88-43BB-90DE-E373EE9693A5}" destId="{4815D066-A00A-4969-A092-A3AFEEC16BE5}" srcOrd="2" destOrd="0" parTransId="{77941E1D-E89F-473C-A6BF-1BAAFD6ED604}" sibTransId="{F906DA86-74AA-4AD0-9FE2-5C9F335B6415}"/>
    <dgm:cxn modelId="{5D86C2E5-0F6F-4A04-ADA2-E6571B299043}" type="presOf" srcId="{583805B7-E525-4DDB-8DB2-674728331E77}" destId="{0B36D4DF-0779-4C4C-ADAC-13301D4218CF}" srcOrd="1" destOrd="0" presId="urn:microsoft.com/office/officeart/2009/3/layout/HorizontalOrganizationChart"/>
    <dgm:cxn modelId="{0DE3503F-937A-432A-ACF3-207F97C8F559}" srcId="{55C73AE5-2FBD-4D68-AD19-4D38EDA2457C}" destId="{583805B7-E525-4DDB-8DB2-674728331E77}" srcOrd="1" destOrd="0" parTransId="{BFB81025-F488-4DF3-9897-6DF944834E5F}" sibTransId="{E53090DF-30A0-4F93-B297-EE37D0BD0700}"/>
    <dgm:cxn modelId="{A8599AC9-1AE3-43F1-815D-0E51960586EF}" type="presOf" srcId="{1A081D18-51B6-4090-BBA6-A917B446307D}" destId="{CDEDF376-5BC0-415B-9ED4-985E372CC418}" srcOrd="0" destOrd="0" presId="urn:microsoft.com/office/officeart/2009/3/layout/HorizontalOrganizationChart"/>
    <dgm:cxn modelId="{94ADFF44-E776-4EDF-AE5B-B7A3740850BF}" type="presOf" srcId="{583805B7-E525-4DDB-8DB2-674728331E77}" destId="{4849321A-01A8-49CD-8240-F8AE3DEC644A}" srcOrd="0" destOrd="0" presId="urn:microsoft.com/office/officeart/2009/3/layout/HorizontalOrganizationChart"/>
    <dgm:cxn modelId="{BECEA406-9A68-42EE-82EB-13640CCB9D23}" srcId="{502A167B-8F88-43BB-90DE-E373EE9693A5}" destId="{748B1B19-A388-4661-952A-4A77503D04D0}" srcOrd="1" destOrd="0" parTransId="{4F8DAF29-7791-40A9-8F97-978C563C38AE}" sibTransId="{2EEE85EB-3981-4624-96D0-397948C1E72A}"/>
    <dgm:cxn modelId="{5D96BB18-22CB-491A-8605-04563F1E8FBE}" type="presOf" srcId="{16F9A648-E446-4844-ABA9-65AA9AAEDFC2}" destId="{76E80096-4FA6-4FF5-A09E-29DE338F6020}" srcOrd="1" destOrd="0" presId="urn:microsoft.com/office/officeart/2009/3/layout/HorizontalOrganizationChart"/>
    <dgm:cxn modelId="{8ECA2F53-615D-4DC4-A555-98520C701DA1}" type="presOf" srcId="{77941E1D-E89F-473C-A6BF-1BAAFD6ED604}" destId="{93F77570-533A-49EA-89B8-97CDF9AB6A1C}" srcOrd="0" destOrd="0" presId="urn:microsoft.com/office/officeart/2009/3/layout/HorizontalOrganizationChart"/>
    <dgm:cxn modelId="{34DA8B64-25C1-4DE9-846B-EF0410BBEB07}" srcId="{502A167B-8F88-43BB-90DE-E373EE9693A5}" destId="{55C73AE5-2FBD-4D68-AD19-4D38EDA2457C}" srcOrd="0" destOrd="0" parTransId="{5A22F4B4-CDFA-4387-B9ED-310DA6C6BDA2}" sibTransId="{B1FC386E-7D35-4B4B-B430-76E978857BA0}"/>
    <dgm:cxn modelId="{18393BE0-46CD-4FC8-AD68-A9BFC6A41850}" type="presOf" srcId="{55C73AE5-2FBD-4D68-AD19-4D38EDA2457C}" destId="{5993E200-DE32-4267-83AC-A7D8636529A0}" srcOrd="1" destOrd="0" presId="urn:microsoft.com/office/officeart/2009/3/layout/HorizontalOrganizationChart"/>
    <dgm:cxn modelId="{FF446EBB-189C-42A3-85BA-E6BA32BD3B98}" type="presOf" srcId="{4815D066-A00A-4969-A092-A3AFEEC16BE5}" destId="{C8C8C849-6955-4730-9D68-02CEBDA1D478}" srcOrd="1" destOrd="0" presId="urn:microsoft.com/office/officeart/2009/3/layout/HorizontalOrganizationChart"/>
    <dgm:cxn modelId="{49D1345A-68C9-4B2D-B5D1-F71381E880D3}" type="presOf" srcId="{4F8DAF29-7791-40A9-8F97-978C563C38AE}" destId="{DEFC664C-367A-4670-9474-AF74FE9237E5}" srcOrd="0" destOrd="0" presId="urn:microsoft.com/office/officeart/2009/3/layout/HorizontalOrganizationChart"/>
    <dgm:cxn modelId="{541E7A5A-E46F-418E-9706-F6D608E9E475}" type="presOf" srcId="{BE97415E-FC26-4423-BEDB-13A350B5C9D9}" destId="{7714BA1C-423C-4889-A23B-6F0C10EBE174}" srcOrd="1" destOrd="0" presId="urn:microsoft.com/office/officeart/2009/3/layout/HorizontalOrganizationChart"/>
    <dgm:cxn modelId="{BBAEF65A-FF5E-4BC4-881D-8F1A5361E562}" type="presOf" srcId="{5539E596-B834-4BA3-B021-BB7BBB58A141}" destId="{4F755D82-ED6F-4184-9399-EA672BAF3656}" srcOrd="0" destOrd="0" presId="urn:microsoft.com/office/officeart/2009/3/layout/HorizontalOrganizationChart"/>
    <dgm:cxn modelId="{509FC7AA-4FF4-4F53-9D49-9A5BE5F23CBA}" type="presOf" srcId="{748B1B19-A388-4661-952A-4A77503D04D0}" destId="{EFDEE843-B2D9-49D1-B17C-9AD1CC03519E}" srcOrd="0" destOrd="0" presId="urn:microsoft.com/office/officeart/2009/3/layout/HorizontalOrganizationChart"/>
    <dgm:cxn modelId="{9C211E67-CBAC-4CA1-9BD6-B637B489DCB6}" type="presOf" srcId="{1A081D18-51B6-4090-BBA6-A917B446307D}" destId="{7BE9626C-CD49-46A0-BDB2-3E9CF568AD11}" srcOrd="1" destOrd="0" presId="urn:microsoft.com/office/officeart/2009/3/layout/HorizontalOrganizationChart"/>
    <dgm:cxn modelId="{78F8B5DD-35DF-4572-96A4-50B69C22B9E5}" type="presOf" srcId="{4815D066-A00A-4969-A092-A3AFEEC16BE5}" destId="{85677BF3-D1F5-4FE0-95E6-8A9A0898EAE1}" srcOrd="0" destOrd="0" presId="urn:microsoft.com/office/officeart/2009/3/layout/HorizontalOrganizationChart"/>
    <dgm:cxn modelId="{443879F8-1242-4D47-A8CF-FA6EA343F801}" type="presOf" srcId="{05FE184D-A059-4E4A-8FDA-8458D8719A09}" destId="{7E10CA47-D576-4049-82A1-A2A5798A312C}" srcOrd="0" destOrd="0" presId="urn:microsoft.com/office/officeart/2009/3/layout/HorizontalOrganizationChart"/>
    <dgm:cxn modelId="{98750765-6EB2-459D-89A5-FC52E93BC239}" type="presParOf" srcId="{7E10CA47-D576-4049-82A1-A2A5798A312C}" destId="{FF7E0EF6-49D9-4F4A-AAD8-59D938835E64}" srcOrd="0" destOrd="0" presId="urn:microsoft.com/office/officeart/2009/3/layout/HorizontalOrganizationChart"/>
    <dgm:cxn modelId="{0597CBDA-4959-494D-93ED-58AFBAAB2149}" type="presParOf" srcId="{FF7E0EF6-49D9-4F4A-AAD8-59D938835E64}" destId="{0DA912C8-3F4A-4FBC-8FF0-B5ED0940EC1D}" srcOrd="0" destOrd="0" presId="urn:microsoft.com/office/officeart/2009/3/layout/HorizontalOrganizationChart"/>
    <dgm:cxn modelId="{C6B9BF64-94E2-4B5C-901D-F00CF2189ED3}" type="presParOf" srcId="{0DA912C8-3F4A-4FBC-8FF0-B5ED0940EC1D}" destId="{DED92CB9-F623-4E2B-A8BF-962FB9F6BBBC}" srcOrd="0" destOrd="0" presId="urn:microsoft.com/office/officeart/2009/3/layout/HorizontalOrganizationChart"/>
    <dgm:cxn modelId="{BACA4EE2-3EDF-47C5-9F33-180ADCBF9777}" type="presParOf" srcId="{0DA912C8-3F4A-4FBC-8FF0-B5ED0940EC1D}" destId="{22B2E8D2-0EDE-4547-8460-CAA4864F67AE}" srcOrd="1" destOrd="0" presId="urn:microsoft.com/office/officeart/2009/3/layout/HorizontalOrganizationChart"/>
    <dgm:cxn modelId="{C6E08849-3182-435A-8E51-D85EC45D8335}" type="presParOf" srcId="{FF7E0EF6-49D9-4F4A-AAD8-59D938835E64}" destId="{063FB886-9F50-405B-BB8D-2770E4545857}" srcOrd="1" destOrd="0" presId="urn:microsoft.com/office/officeart/2009/3/layout/HorizontalOrganizationChart"/>
    <dgm:cxn modelId="{C9BBA540-8CE4-417B-BCA6-68DE384C70A2}" type="presParOf" srcId="{063FB886-9F50-405B-BB8D-2770E4545857}" destId="{156F563C-AEC1-4BEF-BF24-D970FA691AEF}" srcOrd="0" destOrd="0" presId="urn:microsoft.com/office/officeart/2009/3/layout/HorizontalOrganizationChart"/>
    <dgm:cxn modelId="{BC6CB590-3DFD-4DEB-AFEF-1DBE08DE8F69}" type="presParOf" srcId="{063FB886-9F50-405B-BB8D-2770E4545857}" destId="{7C16AAB9-A42C-46C1-B120-805F3AB01367}" srcOrd="1" destOrd="0" presId="urn:microsoft.com/office/officeart/2009/3/layout/HorizontalOrganizationChart"/>
    <dgm:cxn modelId="{AEEAC164-0867-4F30-B601-6BCDDB1472B2}" type="presParOf" srcId="{7C16AAB9-A42C-46C1-B120-805F3AB01367}" destId="{3AA8E94A-5472-4C37-AEEE-49063B462E22}" srcOrd="0" destOrd="0" presId="urn:microsoft.com/office/officeart/2009/3/layout/HorizontalOrganizationChart"/>
    <dgm:cxn modelId="{12C15327-7F27-4338-8A8F-39E5A37C1530}" type="presParOf" srcId="{3AA8E94A-5472-4C37-AEEE-49063B462E22}" destId="{D84AAD4A-EAD3-4EBE-A996-F3DD97CA67F3}" srcOrd="0" destOrd="0" presId="urn:microsoft.com/office/officeart/2009/3/layout/HorizontalOrganizationChart"/>
    <dgm:cxn modelId="{BE9DF75C-EC74-40A5-BD17-63A4A9334473}" type="presParOf" srcId="{3AA8E94A-5472-4C37-AEEE-49063B462E22}" destId="{5993E200-DE32-4267-83AC-A7D8636529A0}" srcOrd="1" destOrd="0" presId="urn:microsoft.com/office/officeart/2009/3/layout/HorizontalOrganizationChart"/>
    <dgm:cxn modelId="{DE4EEE83-9D95-4F7D-A2EB-4E73A564901B}" type="presParOf" srcId="{7C16AAB9-A42C-46C1-B120-805F3AB01367}" destId="{74785530-01D5-4DFC-8597-2885DC2FE77C}" srcOrd="1" destOrd="0" presId="urn:microsoft.com/office/officeart/2009/3/layout/HorizontalOrganizationChart"/>
    <dgm:cxn modelId="{27887EC0-F25E-4DBC-AAB4-A9911A6D56E0}" type="presParOf" srcId="{74785530-01D5-4DFC-8597-2885DC2FE77C}" destId="{7F98B250-481B-472E-A429-628A96E0F545}" srcOrd="0" destOrd="0" presId="urn:microsoft.com/office/officeart/2009/3/layout/HorizontalOrganizationChart"/>
    <dgm:cxn modelId="{3124D794-BAD2-47CC-B5C0-D0809F27FD32}" type="presParOf" srcId="{74785530-01D5-4DFC-8597-2885DC2FE77C}" destId="{D13E64EF-C131-48DD-9DB6-8B26090DD013}" srcOrd="1" destOrd="0" presId="urn:microsoft.com/office/officeart/2009/3/layout/HorizontalOrganizationChart"/>
    <dgm:cxn modelId="{B7A51EE8-EC21-4550-9A6F-CE87B6B616B3}" type="presParOf" srcId="{D13E64EF-C131-48DD-9DB6-8B26090DD013}" destId="{D606CCF0-2F5D-4E2B-A419-5CCF97D3B7EC}" srcOrd="0" destOrd="0" presId="urn:microsoft.com/office/officeart/2009/3/layout/HorizontalOrganizationChart"/>
    <dgm:cxn modelId="{519AECA2-F8CA-4438-A003-0F8277333AB6}" type="presParOf" srcId="{D606CCF0-2F5D-4E2B-A419-5CCF97D3B7EC}" destId="{9534A232-4A06-428E-90D4-D0910E5C08D0}" srcOrd="0" destOrd="0" presId="urn:microsoft.com/office/officeart/2009/3/layout/HorizontalOrganizationChart"/>
    <dgm:cxn modelId="{5D22804F-B508-4068-AC18-89B219B82806}" type="presParOf" srcId="{D606CCF0-2F5D-4E2B-A419-5CCF97D3B7EC}" destId="{76E80096-4FA6-4FF5-A09E-29DE338F6020}" srcOrd="1" destOrd="0" presId="urn:microsoft.com/office/officeart/2009/3/layout/HorizontalOrganizationChart"/>
    <dgm:cxn modelId="{03D3617D-B7F8-4E35-83FF-7E0E441D9DC7}" type="presParOf" srcId="{D13E64EF-C131-48DD-9DB6-8B26090DD013}" destId="{82BCEEB0-905C-49C1-8F86-23FAA238BD16}" srcOrd="1" destOrd="0" presId="urn:microsoft.com/office/officeart/2009/3/layout/HorizontalOrganizationChart"/>
    <dgm:cxn modelId="{4F2C6D96-B332-45A9-B019-9CD872C72205}" type="presParOf" srcId="{D13E64EF-C131-48DD-9DB6-8B26090DD013}" destId="{4D3189CD-CCD0-4F4F-88EF-22BB5D84DA9E}" srcOrd="2" destOrd="0" presId="urn:microsoft.com/office/officeart/2009/3/layout/HorizontalOrganizationChart"/>
    <dgm:cxn modelId="{382CF5E5-BDFF-47C9-8D28-30B04EFD4AC6}" type="presParOf" srcId="{74785530-01D5-4DFC-8597-2885DC2FE77C}" destId="{6885C0C8-3585-408D-A95F-080F243C41D6}" srcOrd="2" destOrd="0" presId="urn:microsoft.com/office/officeart/2009/3/layout/HorizontalOrganizationChart"/>
    <dgm:cxn modelId="{1C562A50-BC10-435A-978A-1A57DE886806}" type="presParOf" srcId="{74785530-01D5-4DFC-8597-2885DC2FE77C}" destId="{B30AB46C-04D9-4BD2-A4BC-2189084E202B}" srcOrd="3" destOrd="0" presId="urn:microsoft.com/office/officeart/2009/3/layout/HorizontalOrganizationChart"/>
    <dgm:cxn modelId="{A45195D7-F706-45AF-87D7-616B6AADFDF9}" type="presParOf" srcId="{B30AB46C-04D9-4BD2-A4BC-2189084E202B}" destId="{4645CDF9-E910-4841-8688-6DF646C436E0}" srcOrd="0" destOrd="0" presId="urn:microsoft.com/office/officeart/2009/3/layout/HorizontalOrganizationChart"/>
    <dgm:cxn modelId="{8968EE10-E793-4E1B-BCB4-7A35E61B0BC5}" type="presParOf" srcId="{4645CDF9-E910-4841-8688-6DF646C436E0}" destId="{4849321A-01A8-49CD-8240-F8AE3DEC644A}" srcOrd="0" destOrd="0" presId="urn:microsoft.com/office/officeart/2009/3/layout/HorizontalOrganizationChart"/>
    <dgm:cxn modelId="{611FAA43-9DE7-4B0E-B8A7-9D58C6861C30}" type="presParOf" srcId="{4645CDF9-E910-4841-8688-6DF646C436E0}" destId="{0B36D4DF-0779-4C4C-ADAC-13301D4218CF}" srcOrd="1" destOrd="0" presId="urn:microsoft.com/office/officeart/2009/3/layout/HorizontalOrganizationChart"/>
    <dgm:cxn modelId="{52751BB0-D65B-40EB-B489-F21D53649F3A}" type="presParOf" srcId="{B30AB46C-04D9-4BD2-A4BC-2189084E202B}" destId="{86CE3789-1B1A-4EA9-905D-3D0738BF45C9}" srcOrd="1" destOrd="0" presId="urn:microsoft.com/office/officeart/2009/3/layout/HorizontalOrganizationChart"/>
    <dgm:cxn modelId="{7973E4F4-D3F2-4983-856E-12EBE50B769F}" type="presParOf" srcId="{B30AB46C-04D9-4BD2-A4BC-2189084E202B}" destId="{088DF342-E0B5-445C-A8FF-1FBD96C1B463}" srcOrd="2" destOrd="0" presId="urn:microsoft.com/office/officeart/2009/3/layout/HorizontalOrganizationChart"/>
    <dgm:cxn modelId="{4893F134-EB4A-46E5-8908-E3B6E6B89F35}" type="presParOf" srcId="{74785530-01D5-4DFC-8597-2885DC2FE77C}" destId="{4F755D82-ED6F-4184-9399-EA672BAF3656}" srcOrd="4" destOrd="0" presId="urn:microsoft.com/office/officeart/2009/3/layout/HorizontalOrganizationChart"/>
    <dgm:cxn modelId="{EFFC9431-6910-4E26-B3F1-7FA6385790EC}" type="presParOf" srcId="{74785530-01D5-4DFC-8597-2885DC2FE77C}" destId="{2507DF6F-15FD-406C-B4F2-4EE9F75DD6AF}" srcOrd="5" destOrd="0" presId="urn:microsoft.com/office/officeart/2009/3/layout/HorizontalOrganizationChart"/>
    <dgm:cxn modelId="{F26C057E-F226-493D-9BD0-4C0E5CC2CDD3}" type="presParOf" srcId="{2507DF6F-15FD-406C-B4F2-4EE9F75DD6AF}" destId="{6120F8A4-B9FD-4601-843A-84A00FD9BCBD}" srcOrd="0" destOrd="0" presId="urn:microsoft.com/office/officeart/2009/3/layout/HorizontalOrganizationChart"/>
    <dgm:cxn modelId="{06A224D8-85BA-4102-A68A-3C79267AFA0D}" type="presParOf" srcId="{6120F8A4-B9FD-4601-843A-84A00FD9BCBD}" destId="{CDEDF376-5BC0-415B-9ED4-985E372CC418}" srcOrd="0" destOrd="0" presId="urn:microsoft.com/office/officeart/2009/3/layout/HorizontalOrganizationChart"/>
    <dgm:cxn modelId="{CEDF964C-DCBC-434E-A18F-FA647914DA89}" type="presParOf" srcId="{6120F8A4-B9FD-4601-843A-84A00FD9BCBD}" destId="{7BE9626C-CD49-46A0-BDB2-3E9CF568AD11}" srcOrd="1" destOrd="0" presId="urn:microsoft.com/office/officeart/2009/3/layout/HorizontalOrganizationChart"/>
    <dgm:cxn modelId="{7C714598-E57D-4BAB-8241-7C2F72A4163F}" type="presParOf" srcId="{2507DF6F-15FD-406C-B4F2-4EE9F75DD6AF}" destId="{290BBD37-DAAD-4397-BADF-0833D64BC858}" srcOrd="1" destOrd="0" presId="urn:microsoft.com/office/officeart/2009/3/layout/HorizontalOrganizationChart"/>
    <dgm:cxn modelId="{85F2B18C-4116-479E-B0E7-5D2DAB5A52C5}" type="presParOf" srcId="{2507DF6F-15FD-406C-B4F2-4EE9F75DD6AF}" destId="{7A5B40D9-59B7-4A42-AD23-672FFB10FF3E}" srcOrd="2" destOrd="0" presId="urn:microsoft.com/office/officeart/2009/3/layout/HorizontalOrganizationChart"/>
    <dgm:cxn modelId="{6B78EC90-323B-49D4-BBF2-ED329E6C3468}" type="presParOf" srcId="{74785530-01D5-4DFC-8597-2885DC2FE77C}" destId="{E79818CC-B2CD-415B-BD6E-A91EB275EF02}" srcOrd="6" destOrd="0" presId="urn:microsoft.com/office/officeart/2009/3/layout/HorizontalOrganizationChart"/>
    <dgm:cxn modelId="{0A1AF704-FFEE-491D-9C22-AFE0D6039110}" type="presParOf" srcId="{74785530-01D5-4DFC-8597-2885DC2FE77C}" destId="{1572562A-1ADF-4560-BB42-891E360DE288}" srcOrd="7" destOrd="0" presId="urn:microsoft.com/office/officeart/2009/3/layout/HorizontalOrganizationChart"/>
    <dgm:cxn modelId="{F73C1D4F-3DC6-4ED9-AC9F-3CFAF86B6987}" type="presParOf" srcId="{1572562A-1ADF-4560-BB42-891E360DE288}" destId="{75AD95F6-207E-4933-96AE-7D0762F058F3}" srcOrd="0" destOrd="0" presId="urn:microsoft.com/office/officeart/2009/3/layout/HorizontalOrganizationChart"/>
    <dgm:cxn modelId="{80407968-2C3E-4BA3-A370-B0B7CC2697EB}" type="presParOf" srcId="{75AD95F6-207E-4933-96AE-7D0762F058F3}" destId="{BDCE4B38-3670-4E4C-96ED-4EF747DE3CEC}" srcOrd="0" destOrd="0" presId="urn:microsoft.com/office/officeart/2009/3/layout/HorizontalOrganizationChart"/>
    <dgm:cxn modelId="{17C8245C-00A7-4C65-B2CB-8D58512C0970}" type="presParOf" srcId="{75AD95F6-207E-4933-96AE-7D0762F058F3}" destId="{7714BA1C-423C-4889-A23B-6F0C10EBE174}" srcOrd="1" destOrd="0" presId="urn:microsoft.com/office/officeart/2009/3/layout/HorizontalOrganizationChart"/>
    <dgm:cxn modelId="{9F23051F-6A32-4D1A-B215-36DCF477EA19}" type="presParOf" srcId="{1572562A-1ADF-4560-BB42-891E360DE288}" destId="{7E888008-88F8-4691-9C61-421DBCF4B9A2}" srcOrd="1" destOrd="0" presId="urn:microsoft.com/office/officeart/2009/3/layout/HorizontalOrganizationChart"/>
    <dgm:cxn modelId="{2DADBFF5-56F7-4933-91FB-9E921715FCAB}" type="presParOf" srcId="{1572562A-1ADF-4560-BB42-891E360DE288}" destId="{2BF7D473-E600-4017-9AA2-0C0933303BF3}" srcOrd="2" destOrd="0" presId="urn:microsoft.com/office/officeart/2009/3/layout/HorizontalOrganizationChart"/>
    <dgm:cxn modelId="{E9F2B4E3-F839-4917-B0A1-5CF58034D66B}" type="presParOf" srcId="{7C16AAB9-A42C-46C1-B120-805F3AB01367}" destId="{1DA82C52-F118-4DA7-AA83-50F734A430F8}" srcOrd="2" destOrd="0" presId="urn:microsoft.com/office/officeart/2009/3/layout/HorizontalOrganizationChart"/>
    <dgm:cxn modelId="{FF69588C-FD1C-4E57-BB10-95C857DAC97C}" type="presParOf" srcId="{FF7E0EF6-49D9-4F4A-AAD8-59D938835E64}" destId="{51991665-669C-4523-B9F8-DC9AC875AEBD}" srcOrd="2" destOrd="0" presId="urn:microsoft.com/office/officeart/2009/3/layout/HorizontalOrganizationChart"/>
    <dgm:cxn modelId="{BACD9463-6D8A-443C-A483-6B6DD1FED816}" type="presParOf" srcId="{51991665-669C-4523-B9F8-DC9AC875AEBD}" destId="{DEFC664C-367A-4670-9474-AF74FE9237E5}" srcOrd="0" destOrd="0" presId="urn:microsoft.com/office/officeart/2009/3/layout/HorizontalOrganizationChart"/>
    <dgm:cxn modelId="{01FF0552-C0F5-4C4D-9134-07B8E1F1CE65}" type="presParOf" srcId="{51991665-669C-4523-B9F8-DC9AC875AEBD}" destId="{F87346A2-74BF-4886-8850-6A30FE0B506A}" srcOrd="1" destOrd="0" presId="urn:microsoft.com/office/officeart/2009/3/layout/HorizontalOrganizationChart"/>
    <dgm:cxn modelId="{BF43773C-0AE1-4B1F-871C-E492C2D382EC}" type="presParOf" srcId="{F87346A2-74BF-4886-8850-6A30FE0B506A}" destId="{94DB7FF8-E4CB-4671-AAA7-6727CC640F21}" srcOrd="0" destOrd="0" presId="urn:microsoft.com/office/officeart/2009/3/layout/HorizontalOrganizationChart"/>
    <dgm:cxn modelId="{E37845BF-BD3A-42C4-8E76-3D7F84429F39}" type="presParOf" srcId="{94DB7FF8-E4CB-4671-AAA7-6727CC640F21}" destId="{EFDEE843-B2D9-49D1-B17C-9AD1CC03519E}" srcOrd="0" destOrd="0" presId="urn:microsoft.com/office/officeart/2009/3/layout/HorizontalOrganizationChart"/>
    <dgm:cxn modelId="{1BA8B7FF-7C7C-4B20-8DE5-31804B2E137F}" type="presParOf" srcId="{94DB7FF8-E4CB-4671-AAA7-6727CC640F21}" destId="{5DE26A81-4BA1-4B93-B30D-D4476EDBB303}" srcOrd="1" destOrd="0" presId="urn:microsoft.com/office/officeart/2009/3/layout/HorizontalOrganizationChart"/>
    <dgm:cxn modelId="{8A28A75C-674D-4F5C-B44B-98664E10619D}" type="presParOf" srcId="{F87346A2-74BF-4886-8850-6A30FE0B506A}" destId="{6614BE34-76EA-4F9E-8166-AE0774DCD514}" srcOrd="1" destOrd="0" presId="urn:microsoft.com/office/officeart/2009/3/layout/HorizontalOrganizationChart"/>
    <dgm:cxn modelId="{725ECF88-5841-4AEE-A265-D5C159A6FCB3}" type="presParOf" srcId="{F87346A2-74BF-4886-8850-6A30FE0B506A}" destId="{32298393-90C2-4E07-BD62-85320889E57D}" srcOrd="2" destOrd="0" presId="urn:microsoft.com/office/officeart/2009/3/layout/HorizontalOrganizationChart"/>
    <dgm:cxn modelId="{41234723-D562-4423-AAC5-B6554236D29C}" type="presParOf" srcId="{51991665-669C-4523-B9F8-DC9AC875AEBD}" destId="{93F77570-533A-49EA-89B8-97CDF9AB6A1C}" srcOrd="2" destOrd="0" presId="urn:microsoft.com/office/officeart/2009/3/layout/HorizontalOrganizationChart"/>
    <dgm:cxn modelId="{0B0E41B7-3E26-46A4-946A-E38C8933872E}" type="presParOf" srcId="{51991665-669C-4523-B9F8-DC9AC875AEBD}" destId="{4EE2E6D0-DF1F-426D-B195-0880A8B14D68}" srcOrd="3" destOrd="0" presId="urn:microsoft.com/office/officeart/2009/3/layout/HorizontalOrganizationChart"/>
    <dgm:cxn modelId="{FF1C05ED-328C-4924-A35C-0F5708806081}" type="presParOf" srcId="{4EE2E6D0-DF1F-426D-B195-0880A8B14D68}" destId="{19DED554-66D1-459E-ABEA-710EBE5762A8}" srcOrd="0" destOrd="0" presId="urn:microsoft.com/office/officeart/2009/3/layout/HorizontalOrganizationChart"/>
    <dgm:cxn modelId="{74CC98E0-30DD-4526-8720-38FF494788B4}" type="presParOf" srcId="{19DED554-66D1-459E-ABEA-710EBE5762A8}" destId="{85677BF3-D1F5-4FE0-95E6-8A9A0898EAE1}" srcOrd="0" destOrd="0" presId="urn:microsoft.com/office/officeart/2009/3/layout/HorizontalOrganizationChart"/>
    <dgm:cxn modelId="{F79F0C57-7BB0-4150-86C1-82DDE0F0B122}" type="presParOf" srcId="{19DED554-66D1-459E-ABEA-710EBE5762A8}" destId="{C8C8C849-6955-4730-9D68-02CEBDA1D478}" srcOrd="1" destOrd="0" presId="urn:microsoft.com/office/officeart/2009/3/layout/HorizontalOrganizationChart"/>
    <dgm:cxn modelId="{9DFE13BC-757C-40AD-97AF-F517C446150E}" type="presParOf" srcId="{4EE2E6D0-DF1F-426D-B195-0880A8B14D68}" destId="{D8F2493C-C0EF-41C4-A30B-EE50F55C948B}" srcOrd="1" destOrd="0" presId="urn:microsoft.com/office/officeart/2009/3/layout/HorizontalOrganizationChart"/>
    <dgm:cxn modelId="{6FDD7244-0AB1-4FD0-B921-B57CE25B5944}" type="presParOf" srcId="{4EE2E6D0-DF1F-426D-B195-0880A8B14D68}" destId="{0693F846-5668-4D74-9502-A21E6EA18A81}"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533C88-F5E0-45CB-84EF-7089E306D3CA}" type="doc">
      <dgm:prSet loTypeId="urn:microsoft.com/office/officeart/2005/8/layout/cycle3" loCatId="cycle" qsTypeId="urn:microsoft.com/office/officeart/2005/8/quickstyle/3d3" qsCatId="3D" csTypeId="urn:microsoft.com/office/officeart/2005/8/colors/accent0_2" csCatId="mainScheme" phldr="1"/>
      <dgm:spPr/>
      <dgm:t>
        <a:bodyPr/>
        <a:lstStyle/>
        <a:p>
          <a:endParaRPr lang="es-CO"/>
        </a:p>
      </dgm:t>
    </dgm:pt>
    <dgm:pt modelId="{167E39F4-74E4-4117-8AC6-676586D309E1}">
      <dgm:prSet phldrT="[Texto]" custT="1"/>
      <dgm:spPr/>
      <dgm:t>
        <a:bodyPr/>
        <a:lstStyle/>
        <a:p>
          <a:r>
            <a:rPr lang="es-ES" sz="1100" b="1" dirty="0">
              <a:latin typeface="Candara" panose="020E0502030303020204" pitchFamily="34" charset="0"/>
            </a:rPr>
            <a:t>Planeación y capacitación</a:t>
          </a:r>
          <a:endParaRPr lang="es-CO" sz="1100" b="1" dirty="0">
            <a:latin typeface="Candara" panose="020E0502030303020204" pitchFamily="34" charset="0"/>
          </a:endParaRPr>
        </a:p>
      </dgm:t>
    </dgm:pt>
    <dgm:pt modelId="{73F3E65C-E933-4711-9C16-AB4565F870AD}" type="parTrans" cxnId="{21A95D67-82D5-4498-9C55-AF6B89029CD7}">
      <dgm:prSet/>
      <dgm:spPr/>
      <dgm:t>
        <a:bodyPr/>
        <a:lstStyle/>
        <a:p>
          <a:endParaRPr lang="es-CO" sz="3600" b="1"/>
        </a:p>
      </dgm:t>
    </dgm:pt>
    <dgm:pt modelId="{60D6870F-2635-4436-B306-F39A58329A24}" type="sibTrans" cxnId="{21A95D67-82D5-4498-9C55-AF6B89029CD7}">
      <dgm:prSet/>
      <dgm:spPr/>
      <dgm:t>
        <a:bodyPr/>
        <a:lstStyle/>
        <a:p>
          <a:endParaRPr lang="es-CO" sz="3600" b="1">
            <a:latin typeface="Candara" panose="020E0502030303020204" pitchFamily="34" charset="0"/>
          </a:endParaRPr>
        </a:p>
      </dgm:t>
    </dgm:pt>
    <dgm:pt modelId="{6928216E-2339-4E3C-8AB2-740E665B9AC0}">
      <dgm:prSet custT="1"/>
      <dgm:spPr/>
      <dgm:t>
        <a:bodyPr/>
        <a:lstStyle/>
        <a:p>
          <a:r>
            <a:rPr lang="es-ES" sz="1100" b="1" dirty="0">
              <a:latin typeface="Candara" panose="020E0502030303020204" pitchFamily="34" charset="0"/>
            </a:rPr>
            <a:t>Ponderación</a:t>
          </a:r>
          <a:endParaRPr lang="es-CO" sz="1100" b="1" dirty="0">
            <a:latin typeface="Candara" panose="020E0502030303020204" pitchFamily="34" charset="0"/>
          </a:endParaRPr>
        </a:p>
      </dgm:t>
    </dgm:pt>
    <dgm:pt modelId="{99A1F8ED-FD4B-48CD-A7CC-2DE484F9744C}" type="parTrans" cxnId="{5875D28E-662B-4B39-AF1C-6D943C55DF4B}">
      <dgm:prSet/>
      <dgm:spPr/>
      <dgm:t>
        <a:bodyPr/>
        <a:lstStyle/>
        <a:p>
          <a:endParaRPr lang="es-CO" sz="3600" b="1"/>
        </a:p>
      </dgm:t>
    </dgm:pt>
    <dgm:pt modelId="{4DBBEED0-8812-4328-893F-0ABE6869AAE4}" type="sibTrans" cxnId="{5875D28E-662B-4B39-AF1C-6D943C55DF4B}">
      <dgm:prSet/>
      <dgm:spPr/>
      <dgm:t>
        <a:bodyPr/>
        <a:lstStyle/>
        <a:p>
          <a:endParaRPr lang="es-CO" sz="3600" b="1"/>
        </a:p>
      </dgm:t>
    </dgm:pt>
    <dgm:pt modelId="{B5617C7A-69C4-4C5B-895E-DA2F4053F2AF}">
      <dgm:prSet custT="1"/>
      <dgm:spPr/>
      <dgm:t>
        <a:bodyPr/>
        <a:lstStyle/>
        <a:p>
          <a:r>
            <a:rPr lang="es-ES" sz="1100" b="1">
              <a:latin typeface="Candara" panose="020E0502030303020204" pitchFamily="34" charset="0"/>
            </a:rPr>
            <a:t>Recolección de información</a:t>
          </a:r>
          <a:endParaRPr lang="es-CO" sz="1100" b="1">
            <a:latin typeface="Candara" panose="020E0502030303020204" pitchFamily="34" charset="0"/>
          </a:endParaRPr>
        </a:p>
      </dgm:t>
    </dgm:pt>
    <dgm:pt modelId="{CF3F8FEB-AB84-49DF-A640-FF63B9FF360F}" type="parTrans" cxnId="{992A8B79-014C-413B-8C70-7EE298C27336}">
      <dgm:prSet/>
      <dgm:spPr/>
      <dgm:t>
        <a:bodyPr/>
        <a:lstStyle/>
        <a:p>
          <a:endParaRPr lang="es-CO" sz="3600" b="1"/>
        </a:p>
      </dgm:t>
    </dgm:pt>
    <dgm:pt modelId="{A1D763B8-AEBE-48A1-8FDB-3C440A328BCA}" type="sibTrans" cxnId="{992A8B79-014C-413B-8C70-7EE298C27336}">
      <dgm:prSet/>
      <dgm:spPr/>
      <dgm:t>
        <a:bodyPr/>
        <a:lstStyle/>
        <a:p>
          <a:endParaRPr lang="es-CO" sz="3600" b="1"/>
        </a:p>
      </dgm:t>
    </dgm:pt>
    <dgm:pt modelId="{E640CB34-7DBC-4453-ABC6-7C331178C667}">
      <dgm:prSet custT="1"/>
      <dgm:spPr/>
      <dgm:t>
        <a:bodyPr/>
        <a:lstStyle/>
        <a:p>
          <a:r>
            <a:rPr lang="es-ES" sz="1100" b="1">
              <a:latin typeface="Candara" panose="020E0502030303020204" pitchFamily="34" charset="0"/>
            </a:rPr>
            <a:t>Consulta y analisis de la información</a:t>
          </a:r>
          <a:endParaRPr lang="es-CO" sz="1100" b="1">
            <a:latin typeface="Candara" panose="020E0502030303020204" pitchFamily="34" charset="0"/>
          </a:endParaRPr>
        </a:p>
      </dgm:t>
    </dgm:pt>
    <dgm:pt modelId="{9037224E-B8F6-45B7-A150-B0FD337BACE7}" type="parTrans" cxnId="{1CAC2CCA-BDA2-4583-9CEF-F585497DDBD0}">
      <dgm:prSet/>
      <dgm:spPr/>
      <dgm:t>
        <a:bodyPr/>
        <a:lstStyle/>
        <a:p>
          <a:endParaRPr lang="es-CO" sz="3600" b="1"/>
        </a:p>
      </dgm:t>
    </dgm:pt>
    <dgm:pt modelId="{28BAA376-F474-4091-B6EB-0CD89F3E2444}" type="sibTrans" cxnId="{1CAC2CCA-BDA2-4583-9CEF-F585497DDBD0}">
      <dgm:prSet/>
      <dgm:spPr/>
      <dgm:t>
        <a:bodyPr/>
        <a:lstStyle/>
        <a:p>
          <a:endParaRPr lang="es-CO" sz="3600" b="1"/>
        </a:p>
      </dgm:t>
    </dgm:pt>
    <dgm:pt modelId="{3092A807-965A-4FC0-AB51-9103CBD0BF8F}">
      <dgm:prSet custT="1"/>
      <dgm:spPr/>
      <dgm:t>
        <a:bodyPr/>
        <a:lstStyle/>
        <a:p>
          <a:r>
            <a:rPr lang="es-ES" sz="1100" b="1">
              <a:latin typeface="Candara" panose="020E0502030303020204" pitchFamily="34" charset="0"/>
            </a:rPr>
            <a:t>Valoración</a:t>
          </a:r>
          <a:endParaRPr lang="es-CO" sz="1100" b="1">
            <a:latin typeface="Candara" panose="020E0502030303020204" pitchFamily="34" charset="0"/>
          </a:endParaRPr>
        </a:p>
      </dgm:t>
    </dgm:pt>
    <dgm:pt modelId="{DAFD4671-724E-4224-836E-50CE037CAEFE}" type="parTrans" cxnId="{4D2F9FB1-680D-470D-B4E4-8C5B9F18D3A8}">
      <dgm:prSet/>
      <dgm:spPr/>
      <dgm:t>
        <a:bodyPr/>
        <a:lstStyle/>
        <a:p>
          <a:endParaRPr lang="es-CO" sz="3600" b="1"/>
        </a:p>
      </dgm:t>
    </dgm:pt>
    <dgm:pt modelId="{94219832-0782-4A9F-802D-42B664C01432}" type="sibTrans" cxnId="{4D2F9FB1-680D-470D-B4E4-8C5B9F18D3A8}">
      <dgm:prSet/>
      <dgm:spPr/>
      <dgm:t>
        <a:bodyPr/>
        <a:lstStyle/>
        <a:p>
          <a:endParaRPr lang="es-CO" sz="3600" b="1"/>
        </a:p>
      </dgm:t>
    </dgm:pt>
    <dgm:pt modelId="{F20867BE-57BA-45E7-ACD2-697EC3CC864E}">
      <dgm:prSet custT="1"/>
      <dgm:spPr/>
      <dgm:t>
        <a:bodyPr/>
        <a:lstStyle/>
        <a:p>
          <a:r>
            <a:rPr lang="es-ES" sz="1100" b="1" dirty="0">
              <a:latin typeface="Candara" panose="020E0502030303020204" pitchFamily="34" charset="0"/>
            </a:rPr>
            <a:t>Construcción del plan de mejoramiento</a:t>
          </a:r>
          <a:endParaRPr lang="es-CO" sz="1100" b="1" dirty="0">
            <a:latin typeface="Candara" panose="020E0502030303020204" pitchFamily="34" charset="0"/>
          </a:endParaRPr>
        </a:p>
      </dgm:t>
    </dgm:pt>
    <dgm:pt modelId="{F6630D01-B7C7-4775-960E-762D0FF27829}" type="parTrans" cxnId="{D2679A8B-FAA3-4268-B937-6AD5DDFEF9A9}">
      <dgm:prSet/>
      <dgm:spPr/>
      <dgm:t>
        <a:bodyPr/>
        <a:lstStyle/>
        <a:p>
          <a:endParaRPr lang="es-CO" sz="3600" b="1"/>
        </a:p>
      </dgm:t>
    </dgm:pt>
    <dgm:pt modelId="{73E4B9FA-C8EA-491D-A1A4-D601AF5ED573}" type="sibTrans" cxnId="{D2679A8B-FAA3-4268-B937-6AD5DDFEF9A9}">
      <dgm:prSet/>
      <dgm:spPr/>
      <dgm:t>
        <a:bodyPr/>
        <a:lstStyle/>
        <a:p>
          <a:endParaRPr lang="es-CO" sz="3600" b="1"/>
        </a:p>
      </dgm:t>
    </dgm:pt>
    <dgm:pt modelId="{1A34C563-9283-4784-9D32-59331C616FD8}">
      <dgm:prSet custT="1"/>
      <dgm:spPr/>
      <dgm:t>
        <a:bodyPr/>
        <a:lstStyle/>
        <a:p>
          <a:r>
            <a:rPr lang="es-ES" sz="1100" b="1">
              <a:latin typeface="Candara" panose="020E0502030303020204" pitchFamily="34" charset="0"/>
            </a:rPr>
            <a:t>Redacción de informe</a:t>
          </a:r>
          <a:endParaRPr lang="es-CO" sz="1100" b="1">
            <a:latin typeface="Candara" panose="020E0502030303020204" pitchFamily="34" charset="0"/>
          </a:endParaRPr>
        </a:p>
      </dgm:t>
    </dgm:pt>
    <dgm:pt modelId="{858AF22E-1B15-4083-B456-30D61DCF0CB5}" type="parTrans" cxnId="{D9EBDD36-4189-46BA-A647-917D770769D8}">
      <dgm:prSet/>
      <dgm:spPr/>
      <dgm:t>
        <a:bodyPr/>
        <a:lstStyle/>
        <a:p>
          <a:endParaRPr lang="es-CO" sz="3600" b="1"/>
        </a:p>
      </dgm:t>
    </dgm:pt>
    <dgm:pt modelId="{9CB07512-F359-4F2A-BACE-B1CA652E7701}" type="sibTrans" cxnId="{D9EBDD36-4189-46BA-A647-917D770769D8}">
      <dgm:prSet/>
      <dgm:spPr/>
      <dgm:t>
        <a:bodyPr/>
        <a:lstStyle/>
        <a:p>
          <a:endParaRPr lang="es-CO" sz="3600" b="1"/>
        </a:p>
      </dgm:t>
    </dgm:pt>
    <dgm:pt modelId="{CA35DE14-FEA5-4E18-BA60-F078A3B89A07}">
      <dgm:prSet custT="1"/>
      <dgm:spPr/>
      <dgm:t>
        <a:bodyPr/>
        <a:lstStyle/>
        <a:p>
          <a:r>
            <a:rPr lang="es-ES" sz="1100" b="1">
              <a:latin typeface="Candara" panose="020E0502030303020204" pitchFamily="34" charset="0"/>
            </a:rPr>
            <a:t>Socialización</a:t>
          </a:r>
          <a:endParaRPr lang="es-CO" sz="1100" b="1">
            <a:latin typeface="Candara" panose="020E0502030303020204" pitchFamily="34" charset="0"/>
          </a:endParaRPr>
        </a:p>
      </dgm:t>
    </dgm:pt>
    <dgm:pt modelId="{4C2CE9AB-C65E-4F2D-BE1A-9F532A406608}" type="parTrans" cxnId="{6A3434A5-5618-4653-A156-91248B32AF4D}">
      <dgm:prSet/>
      <dgm:spPr/>
      <dgm:t>
        <a:bodyPr/>
        <a:lstStyle/>
        <a:p>
          <a:endParaRPr lang="es-CO" sz="3600" b="1"/>
        </a:p>
      </dgm:t>
    </dgm:pt>
    <dgm:pt modelId="{7F28BFB2-6A30-4CD4-82EF-2EAF447FF9C4}" type="sibTrans" cxnId="{6A3434A5-5618-4653-A156-91248B32AF4D}">
      <dgm:prSet/>
      <dgm:spPr/>
      <dgm:t>
        <a:bodyPr/>
        <a:lstStyle/>
        <a:p>
          <a:endParaRPr lang="es-CO" sz="3600" b="1"/>
        </a:p>
      </dgm:t>
    </dgm:pt>
    <dgm:pt modelId="{9E9080EE-4D3E-4A95-BD30-FBB2EAF1C926}">
      <dgm:prSet custT="1"/>
      <dgm:spPr/>
      <dgm:t>
        <a:bodyPr/>
        <a:lstStyle/>
        <a:p>
          <a:r>
            <a:rPr lang="es-ES" sz="1100" b="1" dirty="0">
              <a:latin typeface="Candara" panose="020E0502030303020204" pitchFamily="34" charset="0"/>
            </a:rPr>
            <a:t>Seguimiento y monitoreo al plan de mejoramiento</a:t>
          </a:r>
          <a:endParaRPr lang="es-CO" sz="1100" b="1" dirty="0">
            <a:latin typeface="Candara" panose="020E0502030303020204" pitchFamily="34" charset="0"/>
          </a:endParaRPr>
        </a:p>
      </dgm:t>
    </dgm:pt>
    <dgm:pt modelId="{3EA2B4E4-44D3-4AA1-ACCC-AA08627C4468}" type="parTrans" cxnId="{60875339-1DB0-4980-8E87-9748C6048EA0}">
      <dgm:prSet/>
      <dgm:spPr/>
      <dgm:t>
        <a:bodyPr/>
        <a:lstStyle/>
        <a:p>
          <a:endParaRPr lang="es-CO" sz="3600" b="1"/>
        </a:p>
      </dgm:t>
    </dgm:pt>
    <dgm:pt modelId="{37A6C042-0CD9-4918-AE07-46B53DA8EF5D}" type="sibTrans" cxnId="{60875339-1DB0-4980-8E87-9748C6048EA0}">
      <dgm:prSet/>
      <dgm:spPr/>
      <dgm:t>
        <a:bodyPr/>
        <a:lstStyle/>
        <a:p>
          <a:endParaRPr lang="es-CO" sz="3600" b="1"/>
        </a:p>
      </dgm:t>
    </dgm:pt>
    <dgm:pt modelId="{CCE8334E-695A-40F0-8336-F628F8F62F8B}" type="pres">
      <dgm:prSet presAssocID="{B9533C88-F5E0-45CB-84EF-7089E306D3CA}" presName="Name0" presStyleCnt="0">
        <dgm:presLayoutVars>
          <dgm:dir/>
          <dgm:resizeHandles val="exact"/>
        </dgm:presLayoutVars>
      </dgm:prSet>
      <dgm:spPr/>
      <dgm:t>
        <a:bodyPr/>
        <a:lstStyle/>
        <a:p>
          <a:endParaRPr lang="es-ES"/>
        </a:p>
      </dgm:t>
    </dgm:pt>
    <dgm:pt modelId="{9ADBD316-1605-40AA-B341-276E65D40456}" type="pres">
      <dgm:prSet presAssocID="{B9533C88-F5E0-45CB-84EF-7089E306D3CA}" presName="cycle" presStyleCnt="0"/>
      <dgm:spPr/>
    </dgm:pt>
    <dgm:pt modelId="{1A40621C-4662-4589-9BD8-7B484A51781E}" type="pres">
      <dgm:prSet presAssocID="{167E39F4-74E4-4117-8AC6-676586D309E1}" presName="nodeFirstNode" presStyleLbl="node1" presStyleIdx="0" presStyleCnt="9">
        <dgm:presLayoutVars>
          <dgm:bulletEnabled val="1"/>
        </dgm:presLayoutVars>
      </dgm:prSet>
      <dgm:spPr/>
      <dgm:t>
        <a:bodyPr/>
        <a:lstStyle/>
        <a:p>
          <a:endParaRPr lang="es-ES"/>
        </a:p>
      </dgm:t>
    </dgm:pt>
    <dgm:pt modelId="{3F614B5E-6489-45F3-9C7C-FFFFBE93055A}" type="pres">
      <dgm:prSet presAssocID="{60D6870F-2635-4436-B306-F39A58329A24}" presName="sibTransFirstNode" presStyleLbl="bgShp" presStyleIdx="0" presStyleCnt="1"/>
      <dgm:spPr/>
      <dgm:t>
        <a:bodyPr/>
        <a:lstStyle/>
        <a:p>
          <a:endParaRPr lang="es-ES"/>
        </a:p>
      </dgm:t>
    </dgm:pt>
    <dgm:pt modelId="{74A35A8D-30DF-44AF-8920-4102892D7990}" type="pres">
      <dgm:prSet presAssocID="{6928216E-2339-4E3C-8AB2-740E665B9AC0}" presName="nodeFollowingNodes" presStyleLbl="node1" presStyleIdx="1" presStyleCnt="9" custRadScaleRad="113794" custRadScaleInc="18172">
        <dgm:presLayoutVars>
          <dgm:bulletEnabled val="1"/>
        </dgm:presLayoutVars>
      </dgm:prSet>
      <dgm:spPr/>
      <dgm:t>
        <a:bodyPr/>
        <a:lstStyle/>
        <a:p>
          <a:endParaRPr lang="es-ES"/>
        </a:p>
      </dgm:t>
    </dgm:pt>
    <dgm:pt modelId="{A2C0B26B-421A-4409-91A4-D17EF03CBE33}" type="pres">
      <dgm:prSet presAssocID="{B5617C7A-69C4-4C5B-895E-DA2F4053F2AF}" presName="nodeFollowingNodes" presStyleLbl="node1" presStyleIdx="2" presStyleCnt="9" custRadScaleRad="113146" custRadScaleInc="3255">
        <dgm:presLayoutVars>
          <dgm:bulletEnabled val="1"/>
        </dgm:presLayoutVars>
      </dgm:prSet>
      <dgm:spPr/>
      <dgm:t>
        <a:bodyPr/>
        <a:lstStyle/>
        <a:p>
          <a:endParaRPr lang="es-ES"/>
        </a:p>
      </dgm:t>
    </dgm:pt>
    <dgm:pt modelId="{267F63A5-EF7C-4780-B3D6-9AC61BC85F5B}" type="pres">
      <dgm:prSet presAssocID="{E640CB34-7DBC-4453-ABC6-7C331178C667}" presName="nodeFollowingNodes" presStyleLbl="node1" presStyleIdx="3" presStyleCnt="9">
        <dgm:presLayoutVars>
          <dgm:bulletEnabled val="1"/>
        </dgm:presLayoutVars>
      </dgm:prSet>
      <dgm:spPr/>
      <dgm:t>
        <a:bodyPr/>
        <a:lstStyle/>
        <a:p>
          <a:endParaRPr lang="es-ES"/>
        </a:p>
      </dgm:t>
    </dgm:pt>
    <dgm:pt modelId="{4822153A-2873-4172-98EB-D4A197DD37FE}" type="pres">
      <dgm:prSet presAssocID="{3092A807-965A-4FC0-AB51-9103CBD0BF8F}" presName="nodeFollowingNodes" presStyleLbl="node1" presStyleIdx="4" presStyleCnt="9">
        <dgm:presLayoutVars>
          <dgm:bulletEnabled val="1"/>
        </dgm:presLayoutVars>
      </dgm:prSet>
      <dgm:spPr/>
      <dgm:t>
        <a:bodyPr/>
        <a:lstStyle/>
        <a:p>
          <a:endParaRPr lang="es-ES"/>
        </a:p>
      </dgm:t>
    </dgm:pt>
    <dgm:pt modelId="{B4A902E0-4E80-4022-A6CE-80988FDC4479}" type="pres">
      <dgm:prSet presAssocID="{F20867BE-57BA-45E7-ACD2-697EC3CC864E}" presName="nodeFollowingNodes" presStyleLbl="node1" presStyleIdx="5" presStyleCnt="9">
        <dgm:presLayoutVars>
          <dgm:bulletEnabled val="1"/>
        </dgm:presLayoutVars>
      </dgm:prSet>
      <dgm:spPr/>
      <dgm:t>
        <a:bodyPr/>
        <a:lstStyle/>
        <a:p>
          <a:endParaRPr lang="es-ES"/>
        </a:p>
      </dgm:t>
    </dgm:pt>
    <dgm:pt modelId="{3EBDB3AC-5950-4B74-86CD-7B8361655B87}" type="pres">
      <dgm:prSet presAssocID="{1A34C563-9283-4784-9D32-59331C616FD8}" presName="nodeFollowingNodes" presStyleLbl="node1" presStyleIdx="6" presStyleCnt="9">
        <dgm:presLayoutVars>
          <dgm:bulletEnabled val="1"/>
        </dgm:presLayoutVars>
      </dgm:prSet>
      <dgm:spPr/>
      <dgm:t>
        <a:bodyPr/>
        <a:lstStyle/>
        <a:p>
          <a:endParaRPr lang="es-ES"/>
        </a:p>
      </dgm:t>
    </dgm:pt>
    <dgm:pt modelId="{87DACDB9-E3FC-4343-B926-F817F1D65F29}" type="pres">
      <dgm:prSet presAssocID="{CA35DE14-FEA5-4E18-BA60-F078A3B89A07}" presName="nodeFollowingNodes" presStyleLbl="node1" presStyleIdx="7" presStyleCnt="9" custRadScaleRad="111040" custRadScaleInc="-1980">
        <dgm:presLayoutVars>
          <dgm:bulletEnabled val="1"/>
        </dgm:presLayoutVars>
      </dgm:prSet>
      <dgm:spPr/>
      <dgm:t>
        <a:bodyPr/>
        <a:lstStyle/>
        <a:p>
          <a:endParaRPr lang="es-ES"/>
        </a:p>
      </dgm:t>
    </dgm:pt>
    <dgm:pt modelId="{E014BB57-5821-4C83-A8A3-1A8E81AA8065}" type="pres">
      <dgm:prSet presAssocID="{9E9080EE-4D3E-4A95-BD30-FBB2EAF1C926}" presName="nodeFollowingNodes" presStyleLbl="node1" presStyleIdx="8" presStyleCnt="9" custScaleY="122107" custRadScaleRad="111085" custRadScaleInc="-19965">
        <dgm:presLayoutVars>
          <dgm:bulletEnabled val="1"/>
        </dgm:presLayoutVars>
      </dgm:prSet>
      <dgm:spPr/>
      <dgm:t>
        <a:bodyPr/>
        <a:lstStyle/>
        <a:p>
          <a:endParaRPr lang="es-ES"/>
        </a:p>
      </dgm:t>
    </dgm:pt>
  </dgm:ptLst>
  <dgm:cxnLst>
    <dgm:cxn modelId="{5875D28E-662B-4B39-AF1C-6D943C55DF4B}" srcId="{B9533C88-F5E0-45CB-84EF-7089E306D3CA}" destId="{6928216E-2339-4E3C-8AB2-740E665B9AC0}" srcOrd="1" destOrd="0" parTransId="{99A1F8ED-FD4B-48CD-A7CC-2DE484F9744C}" sibTransId="{4DBBEED0-8812-4328-893F-0ABE6869AAE4}"/>
    <dgm:cxn modelId="{60875339-1DB0-4980-8E87-9748C6048EA0}" srcId="{B9533C88-F5E0-45CB-84EF-7089E306D3CA}" destId="{9E9080EE-4D3E-4A95-BD30-FBB2EAF1C926}" srcOrd="8" destOrd="0" parTransId="{3EA2B4E4-44D3-4AA1-ACCC-AA08627C4468}" sibTransId="{37A6C042-0CD9-4918-AE07-46B53DA8EF5D}"/>
    <dgm:cxn modelId="{22B15C0E-5649-4139-BB25-AB278349FB8E}" type="presOf" srcId="{CA35DE14-FEA5-4E18-BA60-F078A3B89A07}" destId="{87DACDB9-E3FC-4343-B926-F817F1D65F29}" srcOrd="0" destOrd="0" presId="urn:microsoft.com/office/officeart/2005/8/layout/cycle3"/>
    <dgm:cxn modelId="{CBD924EA-118B-4851-8873-F7CF166398FB}" type="presOf" srcId="{6928216E-2339-4E3C-8AB2-740E665B9AC0}" destId="{74A35A8D-30DF-44AF-8920-4102892D7990}" srcOrd="0" destOrd="0" presId="urn:microsoft.com/office/officeart/2005/8/layout/cycle3"/>
    <dgm:cxn modelId="{2D984F88-4A98-4625-B50B-3DCDC33738B3}" type="presOf" srcId="{F20867BE-57BA-45E7-ACD2-697EC3CC864E}" destId="{B4A902E0-4E80-4022-A6CE-80988FDC4479}" srcOrd="0" destOrd="0" presId="urn:microsoft.com/office/officeart/2005/8/layout/cycle3"/>
    <dgm:cxn modelId="{50C06609-BCB8-4FD8-8275-E03F0D3E7D94}" type="presOf" srcId="{B9533C88-F5E0-45CB-84EF-7089E306D3CA}" destId="{CCE8334E-695A-40F0-8336-F628F8F62F8B}" srcOrd="0" destOrd="0" presId="urn:microsoft.com/office/officeart/2005/8/layout/cycle3"/>
    <dgm:cxn modelId="{1CAC2CCA-BDA2-4583-9CEF-F585497DDBD0}" srcId="{B9533C88-F5E0-45CB-84EF-7089E306D3CA}" destId="{E640CB34-7DBC-4453-ABC6-7C331178C667}" srcOrd="3" destOrd="0" parTransId="{9037224E-B8F6-45B7-A150-B0FD337BACE7}" sibTransId="{28BAA376-F474-4091-B6EB-0CD89F3E2444}"/>
    <dgm:cxn modelId="{F317A910-5E4B-4107-8158-E7E731239DBE}" type="presOf" srcId="{1A34C563-9283-4784-9D32-59331C616FD8}" destId="{3EBDB3AC-5950-4B74-86CD-7B8361655B87}" srcOrd="0" destOrd="0" presId="urn:microsoft.com/office/officeart/2005/8/layout/cycle3"/>
    <dgm:cxn modelId="{D9EBDD36-4189-46BA-A647-917D770769D8}" srcId="{B9533C88-F5E0-45CB-84EF-7089E306D3CA}" destId="{1A34C563-9283-4784-9D32-59331C616FD8}" srcOrd="6" destOrd="0" parTransId="{858AF22E-1B15-4083-B456-30D61DCF0CB5}" sibTransId="{9CB07512-F359-4F2A-BACE-B1CA652E7701}"/>
    <dgm:cxn modelId="{6A3434A5-5618-4653-A156-91248B32AF4D}" srcId="{B9533C88-F5E0-45CB-84EF-7089E306D3CA}" destId="{CA35DE14-FEA5-4E18-BA60-F078A3B89A07}" srcOrd="7" destOrd="0" parTransId="{4C2CE9AB-C65E-4F2D-BE1A-9F532A406608}" sibTransId="{7F28BFB2-6A30-4CD4-82EF-2EAF447FF9C4}"/>
    <dgm:cxn modelId="{9A90D9D3-758A-494C-BCAD-53F9E68446A2}" type="presOf" srcId="{9E9080EE-4D3E-4A95-BD30-FBB2EAF1C926}" destId="{E014BB57-5821-4C83-A8A3-1A8E81AA8065}" srcOrd="0" destOrd="0" presId="urn:microsoft.com/office/officeart/2005/8/layout/cycle3"/>
    <dgm:cxn modelId="{D2679A8B-FAA3-4268-B937-6AD5DDFEF9A9}" srcId="{B9533C88-F5E0-45CB-84EF-7089E306D3CA}" destId="{F20867BE-57BA-45E7-ACD2-697EC3CC864E}" srcOrd="5" destOrd="0" parTransId="{F6630D01-B7C7-4775-960E-762D0FF27829}" sibTransId="{73E4B9FA-C8EA-491D-A1A4-D601AF5ED573}"/>
    <dgm:cxn modelId="{FF468F8B-AF55-4257-B34C-4EF5D040905C}" type="presOf" srcId="{60D6870F-2635-4436-B306-F39A58329A24}" destId="{3F614B5E-6489-45F3-9C7C-FFFFBE93055A}" srcOrd="0" destOrd="0" presId="urn:microsoft.com/office/officeart/2005/8/layout/cycle3"/>
    <dgm:cxn modelId="{21A95D67-82D5-4498-9C55-AF6B89029CD7}" srcId="{B9533C88-F5E0-45CB-84EF-7089E306D3CA}" destId="{167E39F4-74E4-4117-8AC6-676586D309E1}" srcOrd="0" destOrd="0" parTransId="{73F3E65C-E933-4711-9C16-AB4565F870AD}" sibTransId="{60D6870F-2635-4436-B306-F39A58329A24}"/>
    <dgm:cxn modelId="{4D2F9FB1-680D-470D-B4E4-8C5B9F18D3A8}" srcId="{B9533C88-F5E0-45CB-84EF-7089E306D3CA}" destId="{3092A807-965A-4FC0-AB51-9103CBD0BF8F}" srcOrd="4" destOrd="0" parTransId="{DAFD4671-724E-4224-836E-50CE037CAEFE}" sibTransId="{94219832-0782-4A9F-802D-42B664C01432}"/>
    <dgm:cxn modelId="{0EA2774F-1FBE-4AF5-B66B-229F84631BFD}" type="presOf" srcId="{3092A807-965A-4FC0-AB51-9103CBD0BF8F}" destId="{4822153A-2873-4172-98EB-D4A197DD37FE}" srcOrd="0" destOrd="0" presId="urn:microsoft.com/office/officeart/2005/8/layout/cycle3"/>
    <dgm:cxn modelId="{992A8B79-014C-413B-8C70-7EE298C27336}" srcId="{B9533C88-F5E0-45CB-84EF-7089E306D3CA}" destId="{B5617C7A-69C4-4C5B-895E-DA2F4053F2AF}" srcOrd="2" destOrd="0" parTransId="{CF3F8FEB-AB84-49DF-A640-FF63B9FF360F}" sibTransId="{A1D763B8-AEBE-48A1-8FDB-3C440A328BCA}"/>
    <dgm:cxn modelId="{7BE78B74-8E4B-4EB7-8889-EEFF88BB9FF8}" type="presOf" srcId="{B5617C7A-69C4-4C5B-895E-DA2F4053F2AF}" destId="{A2C0B26B-421A-4409-91A4-D17EF03CBE33}" srcOrd="0" destOrd="0" presId="urn:microsoft.com/office/officeart/2005/8/layout/cycle3"/>
    <dgm:cxn modelId="{6478408C-26CA-4D4A-92DB-03B721384218}" type="presOf" srcId="{E640CB34-7DBC-4453-ABC6-7C331178C667}" destId="{267F63A5-EF7C-4780-B3D6-9AC61BC85F5B}" srcOrd="0" destOrd="0" presId="urn:microsoft.com/office/officeart/2005/8/layout/cycle3"/>
    <dgm:cxn modelId="{6FE97713-6C4D-40F5-8489-13EFDCB37661}" type="presOf" srcId="{167E39F4-74E4-4117-8AC6-676586D309E1}" destId="{1A40621C-4662-4589-9BD8-7B484A51781E}" srcOrd="0" destOrd="0" presId="urn:microsoft.com/office/officeart/2005/8/layout/cycle3"/>
    <dgm:cxn modelId="{7C856B8A-56CA-4376-9C97-433D3EE5CD09}" type="presParOf" srcId="{CCE8334E-695A-40F0-8336-F628F8F62F8B}" destId="{9ADBD316-1605-40AA-B341-276E65D40456}" srcOrd="0" destOrd="0" presId="urn:microsoft.com/office/officeart/2005/8/layout/cycle3"/>
    <dgm:cxn modelId="{47FC35F2-792E-492E-AAFD-007192D66956}" type="presParOf" srcId="{9ADBD316-1605-40AA-B341-276E65D40456}" destId="{1A40621C-4662-4589-9BD8-7B484A51781E}" srcOrd="0" destOrd="0" presId="urn:microsoft.com/office/officeart/2005/8/layout/cycle3"/>
    <dgm:cxn modelId="{7764B38A-98F8-4AF2-B4C2-AE31B1322EE3}" type="presParOf" srcId="{9ADBD316-1605-40AA-B341-276E65D40456}" destId="{3F614B5E-6489-45F3-9C7C-FFFFBE93055A}" srcOrd="1" destOrd="0" presId="urn:microsoft.com/office/officeart/2005/8/layout/cycle3"/>
    <dgm:cxn modelId="{73ACDA52-D69D-4C3B-A852-7C979F85DB3C}" type="presParOf" srcId="{9ADBD316-1605-40AA-B341-276E65D40456}" destId="{74A35A8D-30DF-44AF-8920-4102892D7990}" srcOrd="2" destOrd="0" presId="urn:microsoft.com/office/officeart/2005/8/layout/cycle3"/>
    <dgm:cxn modelId="{096576DD-A647-4F20-BB3B-8D88266BE34E}" type="presParOf" srcId="{9ADBD316-1605-40AA-B341-276E65D40456}" destId="{A2C0B26B-421A-4409-91A4-D17EF03CBE33}" srcOrd="3" destOrd="0" presId="urn:microsoft.com/office/officeart/2005/8/layout/cycle3"/>
    <dgm:cxn modelId="{2B7842FC-414F-435C-9A97-423777AF7721}" type="presParOf" srcId="{9ADBD316-1605-40AA-B341-276E65D40456}" destId="{267F63A5-EF7C-4780-B3D6-9AC61BC85F5B}" srcOrd="4" destOrd="0" presId="urn:microsoft.com/office/officeart/2005/8/layout/cycle3"/>
    <dgm:cxn modelId="{6D8281E4-758E-4308-ACD5-31CFC6DD14D2}" type="presParOf" srcId="{9ADBD316-1605-40AA-B341-276E65D40456}" destId="{4822153A-2873-4172-98EB-D4A197DD37FE}" srcOrd="5" destOrd="0" presId="urn:microsoft.com/office/officeart/2005/8/layout/cycle3"/>
    <dgm:cxn modelId="{2EFFAF12-89F7-4B45-8AB7-2BF44F394DFE}" type="presParOf" srcId="{9ADBD316-1605-40AA-B341-276E65D40456}" destId="{B4A902E0-4E80-4022-A6CE-80988FDC4479}" srcOrd="6" destOrd="0" presId="urn:microsoft.com/office/officeart/2005/8/layout/cycle3"/>
    <dgm:cxn modelId="{963BACD9-17B3-47BE-9934-CC5D51EFECAB}" type="presParOf" srcId="{9ADBD316-1605-40AA-B341-276E65D40456}" destId="{3EBDB3AC-5950-4B74-86CD-7B8361655B87}" srcOrd="7" destOrd="0" presId="urn:microsoft.com/office/officeart/2005/8/layout/cycle3"/>
    <dgm:cxn modelId="{7177463D-5635-42E1-9D04-6A7AB81A8D11}" type="presParOf" srcId="{9ADBD316-1605-40AA-B341-276E65D40456}" destId="{87DACDB9-E3FC-4343-B926-F817F1D65F29}" srcOrd="8" destOrd="0" presId="urn:microsoft.com/office/officeart/2005/8/layout/cycle3"/>
    <dgm:cxn modelId="{A9A62111-BC51-4521-9265-21E53BE2BC07}" type="presParOf" srcId="{9ADBD316-1605-40AA-B341-276E65D40456}" destId="{E014BB57-5821-4C83-A8A3-1A8E81AA8065}" srcOrd="9"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0D1834-517B-4299-B6B3-1E9F96D12E19}" type="doc">
      <dgm:prSet loTypeId="urn:microsoft.com/office/officeart/2005/8/layout/StepDownProcess" loCatId="process" qsTypeId="urn:microsoft.com/office/officeart/2005/8/quickstyle/simple1" qsCatId="simple" csTypeId="urn:microsoft.com/office/officeart/2005/8/colors/accent0_2" csCatId="mainScheme" phldr="1"/>
      <dgm:spPr/>
      <dgm:t>
        <a:bodyPr/>
        <a:lstStyle/>
        <a:p>
          <a:endParaRPr lang="es-ES"/>
        </a:p>
      </dgm:t>
    </dgm:pt>
    <dgm:pt modelId="{B7FEBAB0-861E-4DC6-85CE-6311F2E23BF4}">
      <dgm:prSet phldrT="[Texto]"/>
      <dgm:spPr/>
      <dgm:t>
        <a:bodyPr/>
        <a:lstStyle/>
        <a:p>
          <a:r>
            <a:rPr lang="es-ES" dirty="0">
              <a:latin typeface="Candara" panose="020E0502030303020204" pitchFamily="34" charset="0"/>
            </a:rPr>
            <a:t>Factores </a:t>
          </a:r>
        </a:p>
      </dgm:t>
    </dgm:pt>
    <dgm:pt modelId="{A8ADA4A0-088E-49EE-851E-A5395DF1283E}" type="parTrans" cxnId="{0C5ADC92-0D66-4E3F-9660-73CDE137E85E}">
      <dgm:prSet/>
      <dgm:spPr/>
      <dgm:t>
        <a:bodyPr/>
        <a:lstStyle/>
        <a:p>
          <a:endParaRPr lang="es-ES">
            <a:latin typeface="Candara" panose="020E0502030303020204" pitchFamily="34" charset="0"/>
          </a:endParaRPr>
        </a:p>
      </dgm:t>
    </dgm:pt>
    <dgm:pt modelId="{975D9793-6E3D-40F3-9F98-E1066B7EBC8C}" type="sibTrans" cxnId="{0C5ADC92-0D66-4E3F-9660-73CDE137E85E}">
      <dgm:prSet/>
      <dgm:spPr/>
      <dgm:t>
        <a:bodyPr/>
        <a:lstStyle/>
        <a:p>
          <a:endParaRPr lang="es-ES">
            <a:latin typeface="Candara" panose="020E0502030303020204" pitchFamily="34" charset="0"/>
          </a:endParaRPr>
        </a:p>
      </dgm:t>
    </dgm:pt>
    <dgm:pt modelId="{18F5BF4B-717C-463D-A012-C96ACD6D7153}">
      <dgm:prSet phldrT="[Texto]"/>
      <dgm:spPr/>
      <dgm:t>
        <a:bodyPr/>
        <a:lstStyle/>
        <a:p>
          <a:pPr algn="l"/>
          <a:r>
            <a:rPr lang="es-ES" dirty="0">
              <a:latin typeface="Candara" panose="020E0502030303020204" pitchFamily="34" charset="0"/>
            </a:rPr>
            <a:t>Son 10 factores generales entre los cuales tenemos, Procesos Académicos, Profesores, Estudiantes y demás. </a:t>
          </a:r>
        </a:p>
      </dgm:t>
    </dgm:pt>
    <dgm:pt modelId="{AB41114C-76E9-4E76-92A2-43A50C3AB336}" type="parTrans" cxnId="{73EBEA53-7DAE-4762-960F-FAD8D2A0E45A}">
      <dgm:prSet/>
      <dgm:spPr/>
      <dgm:t>
        <a:bodyPr/>
        <a:lstStyle/>
        <a:p>
          <a:endParaRPr lang="es-ES">
            <a:latin typeface="Candara" panose="020E0502030303020204" pitchFamily="34" charset="0"/>
          </a:endParaRPr>
        </a:p>
      </dgm:t>
    </dgm:pt>
    <dgm:pt modelId="{AB0844ED-A147-447D-8775-0A3F9335B12A}" type="sibTrans" cxnId="{73EBEA53-7DAE-4762-960F-FAD8D2A0E45A}">
      <dgm:prSet/>
      <dgm:spPr/>
      <dgm:t>
        <a:bodyPr/>
        <a:lstStyle/>
        <a:p>
          <a:endParaRPr lang="es-ES">
            <a:latin typeface="Candara" panose="020E0502030303020204" pitchFamily="34" charset="0"/>
          </a:endParaRPr>
        </a:p>
      </dgm:t>
    </dgm:pt>
    <dgm:pt modelId="{8BA0B8D6-7138-43D3-91FA-1081B777EDF8}">
      <dgm:prSet phldrT="[Texto]"/>
      <dgm:spPr/>
      <dgm:t>
        <a:bodyPr/>
        <a:lstStyle/>
        <a:p>
          <a:r>
            <a:rPr lang="es-ES" dirty="0">
              <a:latin typeface="Candara" panose="020E0502030303020204" pitchFamily="34" charset="0"/>
            </a:rPr>
            <a:t>Características</a:t>
          </a:r>
        </a:p>
      </dgm:t>
    </dgm:pt>
    <dgm:pt modelId="{AE86368D-D850-4847-BB22-88DEF4D4CF24}" type="parTrans" cxnId="{3EA0B8CA-0D2E-4C3F-B93C-AAC8C6B4796B}">
      <dgm:prSet/>
      <dgm:spPr/>
      <dgm:t>
        <a:bodyPr/>
        <a:lstStyle/>
        <a:p>
          <a:endParaRPr lang="es-ES">
            <a:latin typeface="Candara" panose="020E0502030303020204" pitchFamily="34" charset="0"/>
          </a:endParaRPr>
        </a:p>
      </dgm:t>
    </dgm:pt>
    <dgm:pt modelId="{7BF5C6A3-14CD-4D2C-9575-9E20723501FC}" type="sibTrans" cxnId="{3EA0B8CA-0D2E-4C3F-B93C-AAC8C6B4796B}">
      <dgm:prSet/>
      <dgm:spPr/>
      <dgm:t>
        <a:bodyPr/>
        <a:lstStyle/>
        <a:p>
          <a:endParaRPr lang="es-ES">
            <a:latin typeface="Candara" panose="020E0502030303020204" pitchFamily="34" charset="0"/>
          </a:endParaRPr>
        </a:p>
      </dgm:t>
    </dgm:pt>
    <dgm:pt modelId="{306B8B47-F70D-4037-8059-A9D5F330AB0C}">
      <dgm:prSet phldrT="[Texto]"/>
      <dgm:spPr/>
      <dgm:t>
        <a:bodyPr/>
        <a:lstStyle/>
        <a:p>
          <a:r>
            <a:rPr lang="es-ES" dirty="0">
              <a:latin typeface="Candara" panose="020E0502030303020204" pitchFamily="34" charset="0"/>
            </a:rPr>
            <a:t>Estas características hacen parte de los factores de autoevaluación, la cantidad de estas varia dependiendo el factor (40 características en total) </a:t>
          </a:r>
        </a:p>
      </dgm:t>
    </dgm:pt>
    <dgm:pt modelId="{5A180BFA-8936-4600-98BC-28507A9C09CB}" type="parTrans" cxnId="{3C396203-8BA4-428D-A661-63D5F4E76580}">
      <dgm:prSet/>
      <dgm:spPr/>
      <dgm:t>
        <a:bodyPr/>
        <a:lstStyle/>
        <a:p>
          <a:endParaRPr lang="es-ES">
            <a:latin typeface="Candara" panose="020E0502030303020204" pitchFamily="34" charset="0"/>
          </a:endParaRPr>
        </a:p>
      </dgm:t>
    </dgm:pt>
    <dgm:pt modelId="{0E06D51C-1282-45B4-A9FF-E5F445677ADA}" type="sibTrans" cxnId="{3C396203-8BA4-428D-A661-63D5F4E76580}">
      <dgm:prSet/>
      <dgm:spPr/>
      <dgm:t>
        <a:bodyPr/>
        <a:lstStyle/>
        <a:p>
          <a:endParaRPr lang="es-ES">
            <a:latin typeface="Candara" panose="020E0502030303020204" pitchFamily="34" charset="0"/>
          </a:endParaRPr>
        </a:p>
      </dgm:t>
    </dgm:pt>
    <dgm:pt modelId="{83B22393-B3D4-4B98-BA91-A6D55B3975D3}">
      <dgm:prSet phldrT="[Texto]"/>
      <dgm:spPr/>
      <dgm:t>
        <a:bodyPr/>
        <a:lstStyle/>
        <a:p>
          <a:r>
            <a:rPr lang="es-ES" dirty="0">
              <a:latin typeface="Candara" panose="020E0502030303020204" pitchFamily="34" charset="0"/>
            </a:rPr>
            <a:t>Aspecto a evaluar. </a:t>
          </a:r>
        </a:p>
      </dgm:t>
    </dgm:pt>
    <dgm:pt modelId="{6C9CFDBF-B78D-4387-8CE8-D6E18271255C}" type="parTrans" cxnId="{BCF5E67B-35D7-4C58-A483-D43BF83D2FB8}">
      <dgm:prSet/>
      <dgm:spPr/>
      <dgm:t>
        <a:bodyPr/>
        <a:lstStyle/>
        <a:p>
          <a:endParaRPr lang="es-ES">
            <a:latin typeface="Candara" panose="020E0502030303020204" pitchFamily="34" charset="0"/>
          </a:endParaRPr>
        </a:p>
      </dgm:t>
    </dgm:pt>
    <dgm:pt modelId="{E1CCB816-9A48-407E-B0FA-D9F4E2F72BDF}" type="sibTrans" cxnId="{BCF5E67B-35D7-4C58-A483-D43BF83D2FB8}">
      <dgm:prSet/>
      <dgm:spPr/>
      <dgm:t>
        <a:bodyPr/>
        <a:lstStyle/>
        <a:p>
          <a:endParaRPr lang="es-ES">
            <a:latin typeface="Candara" panose="020E0502030303020204" pitchFamily="34" charset="0"/>
          </a:endParaRPr>
        </a:p>
      </dgm:t>
    </dgm:pt>
    <dgm:pt modelId="{1FED6223-33F2-4BAD-A554-3634EB03533C}">
      <dgm:prSet phldrT="[Texto]" custT="1"/>
      <dgm:spPr/>
      <dgm:t>
        <a:bodyPr/>
        <a:lstStyle/>
        <a:p>
          <a:r>
            <a:rPr lang="es-ES" sz="1400" dirty="0">
              <a:latin typeface="Candara" panose="020E0502030303020204" pitchFamily="34" charset="0"/>
            </a:rPr>
            <a:t>Estos están asociadas a las características y representan el detalle de lo que se quiere analizar, ejemplo: numero de profesores, tasa de deserción, etc..</a:t>
          </a:r>
        </a:p>
      </dgm:t>
    </dgm:pt>
    <dgm:pt modelId="{6DB7041B-C299-4393-8DC2-9D374A7EB8A8}" type="parTrans" cxnId="{3A10F7FF-B5C2-4B92-BAC5-8D4D783FCED9}">
      <dgm:prSet/>
      <dgm:spPr/>
      <dgm:t>
        <a:bodyPr/>
        <a:lstStyle/>
        <a:p>
          <a:endParaRPr lang="es-ES">
            <a:latin typeface="Candara" panose="020E0502030303020204" pitchFamily="34" charset="0"/>
          </a:endParaRPr>
        </a:p>
      </dgm:t>
    </dgm:pt>
    <dgm:pt modelId="{DE9861ED-30C5-4693-86B4-DE980B2B61C0}" type="sibTrans" cxnId="{3A10F7FF-B5C2-4B92-BAC5-8D4D783FCED9}">
      <dgm:prSet/>
      <dgm:spPr/>
      <dgm:t>
        <a:bodyPr/>
        <a:lstStyle/>
        <a:p>
          <a:endParaRPr lang="es-ES">
            <a:latin typeface="Candara" panose="020E0502030303020204" pitchFamily="34" charset="0"/>
          </a:endParaRPr>
        </a:p>
      </dgm:t>
    </dgm:pt>
    <dgm:pt modelId="{F85B67B0-0479-45E6-A058-CC553B9CF3FE}" type="pres">
      <dgm:prSet presAssocID="{F90D1834-517B-4299-B6B3-1E9F96D12E19}" presName="rootnode" presStyleCnt="0">
        <dgm:presLayoutVars>
          <dgm:chMax/>
          <dgm:chPref/>
          <dgm:dir/>
          <dgm:animLvl val="lvl"/>
        </dgm:presLayoutVars>
      </dgm:prSet>
      <dgm:spPr/>
      <dgm:t>
        <a:bodyPr/>
        <a:lstStyle/>
        <a:p>
          <a:endParaRPr lang="es-ES"/>
        </a:p>
      </dgm:t>
    </dgm:pt>
    <dgm:pt modelId="{8420BF60-0D5C-4957-B3C9-CC1A992C2A1E}" type="pres">
      <dgm:prSet presAssocID="{B7FEBAB0-861E-4DC6-85CE-6311F2E23BF4}" presName="composite" presStyleCnt="0"/>
      <dgm:spPr/>
    </dgm:pt>
    <dgm:pt modelId="{17720B14-C7FF-4417-A39D-907FA8981A0C}" type="pres">
      <dgm:prSet presAssocID="{B7FEBAB0-861E-4DC6-85CE-6311F2E23BF4}" presName="bentUpArrow1" presStyleLbl="alignImgPlace1" presStyleIdx="0" presStyleCnt="2"/>
      <dgm:spPr/>
    </dgm:pt>
    <dgm:pt modelId="{0F542EC0-9249-4DC3-AC5F-10F21A5FCD56}" type="pres">
      <dgm:prSet presAssocID="{B7FEBAB0-861E-4DC6-85CE-6311F2E23BF4}" presName="ParentText" presStyleLbl="node1" presStyleIdx="0" presStyleCnt="3" custLinFactNeighborX="-50131" custLinFactNeighborY="-1882">
        <dgm:presLayoutVars>
          <dgm:chMax val="1"/>
          <dgm:chPref val="1"/>
          <dgm:bulletEnabled val="1"/>
        </dgm:presLayoutVars>
      </dgm:prSet>
      <dgm:spPr/>
      <dgm:t>
        <a:bodyPr/>
        <a:lstStyle/>
        <a:p>
          <a:endParaRPr lang="es-ES"/>
        </a:p>
      </dgm:t>
    </dgm:pt>
    <dgm:pt modelId="{33D60499-D0CB-4137-8828-EAF513A8C47B}" type="pres">
      <dgm:prSet presAssocID="{B7FEBAB0-861E-4DC6-85CE-6311F2E23BF4}" presName="ChildText" presStyleLbl="revTx" presStyleIdx="0" presStyleCnt="3" custScaleX="222317" custLinFactNeighborX="32783" custLinFactNeighborY="-4112">
        <dgm:presLayoutVars>
          <dgm:chMax val="0"/>
          <dgm:chPref val="0"/>
          <dgm:bulletEnabled val="1"/>
        </dgm:presLayoutVars>
      </dgm:prSet>
      <dgm:spPr/>
      <dgm:t>
        <a:bodyPr/>
        <a:lstStyle/>
        <a:p>
          <a:endParaRPr lang="es-ES"/>
        </a:p>
      </dgm:t>
    </dgm:pt>
    <dgm:pt modelId="{EC46E92F-B25A-41FA-97C8-2BEECC68DF42}" type="pres">
      <dgm:prSet presAssocID="{975D9793-6E3D-40F3-9F98-E1066B7EBC8C}" presName="sibTrans" presStyleCnt="0"/>
      <dgm:spPr/>
    </dgm:pt>
    <dgm:pt modelId="{021C8BDB-5F44-4F4F-8BC4-EF08C9080C98}" type="pres">
      <dgm:prSet presAssocID="{8BA0B8D6-7138-43D3-91FA-1081B777EDF8}" presName="composite" presStyleCnt="0"/>
      <dgm:spPr/>
    </dgm:pt>
    <dgm:pt modelId="{0C448CAC-8BB5-40F1-ABF3-432958BE32D2}" type="pres">
      <dgm:prSet presAssocID="{8BA0B8D6-7138-43D3-91FA-1081B777EDF8}" presName="bentUpArrow1" presStyleLbl="alignImgPlace1" presStyleIdx="1" presStyleCnt="2"/>
      <dgm:spPr/>
    </dgm:pt>
    <dgm:pt modelId="{D1ECC443-6A1E-4A94-988C-BF853CF4F14A}" type="pres">
      <dgm:prSet presAssocID="{8BA0B8D6-7138-43D3-91FA-1081B777EDF8}" presName="ParentText" presStyleLbl="node1" presStyleIdx="1" presStyleCnt="3" custLinFactNeighborX="-23843">
        <dgm:presLayoutVars>
          <dgm:chMax val="1"/>
          <dgm:chPref val="1"/>
          <dgm:bulletEnabled val="1"/>
        </dgm:presLayoutVars>
      </dgm:prSet>
      <dgm:spPr/>
      <dgm:t>
        <a:bodyPr/>
        <a:lstStyle/>
        <a:p>
          <a:endParaRPr lang="es-ES"/>
        </a:p>
      </dgm:t>
    </dgm:pt>
    <dgm:pt modelId="{2D4C843B-67E7-4545-8AE9-3B49C3FEDDF2}" type="pres">
      <dgm:prSet presAssocID="{8BA0B8D6-7138-43D3-91FA-1081B777EDF8}" presName="ChildText" presStyleLbl="revTx" presStyleIdx="1" presStyleCnt="3" custScaleX="289483" custLinFactNeighborX="63967" custLinFactNeighborY="0">
        <dgm:presLayoutVars>
          <dgm:chMax val="0"/>
          <dgm:chPref val="0"/>
          <dgm:bulletEnabled val="1"/>
        </dgm:presLayoutVars>
      </dgm:prSet>
      <dgm:spPr/>
      <dgm:t>
        <a:bodyPr/>
        <a:lstStyle/>
        <a:p>
          <a:endParaRPr lang="es-ES"/>
        </a:p>
      </dgm:t>
    </dgm:pt>
    <dgm:pt modelId="{50912AAE-3E84-491C-8BB5-E5404FED4752}" type="pres">
      <dgm:prSet presAssocID="{7BF5C6A3-14CD-4D2C-9575-9E20723501FC}" presName="sibTrans" presStyleCnt="0"/>
      <dgm:spPr/>
    </dgm:pt>
    <dgm:pt modelId="{008F1D9B-FE90-4673-83AF-F1F72D47206B}" type="pres">
      <dgm:prSet presAssocID="{83B22393-B3D4-4B98-BA91-A6D55B3975D3}" presName="composite" presStyleCnt="0"/>
      <dgm:spPr/>
    </dgm:pt>
    <dgm:pt modelId="{2E0151B1-BF2C-407B-BA8A-E7D6F680E7E8}" type="pres">
      <dgm:prSet presAssocID="{83B22393-B3D4-4B98-BA91-A6D55B3975D3}" presName="ParentText" presStyleLbl="node1" presStyleIdx="2" presStyleCnt="3" custLinFactNeighborX="-26751" custLinFactNeighborY="1882">
        <dgm:presLayoutVars>
          <dgm:chMax val="1"/>
          <dgm:chPref val="1"/>
          <dgm:bulletEnabled val="1"/>
        </dgm:presLayoutVars>
      </dgm:prSet>
      <dgm:spPr/>
      <dgm:t>
        <a:bodyPr/>
        <a:lstStyle/>
        <a:p>
          <a:endParaRPr lang="es-ES"/>
        </a:p>
      </dgm:t>
    </dgm:pt>
    <dgm:pt modelId="{0C0C4213-93FA-4169-B117-411B97CACAAB}" type="pres">
      <dgm:prSet presAssocID="{83B22393-B3D4-4B98-BA91-A6D55B3975D3}" presName="FinalChildText" presStyleLbl="revTx" presStyleIdx="2" presStyleCnt="3" custScaleX="237854" custLinFactNeighborX="34463" custLinFactNeighborY="2056">
        <dgm:presLayoutVars>
          <dgm:chMax val="0"/>
          <dgm:chPref val="0"/>
          <dgm:bulletEnabled val="1"/>
        </dgm:presLayoutVars>
      </dgm:prSet>
      <dgm:spPr/>
      <dgm:t>
        <a:bodyPr/>
        <a:lstStyle/>
        <a:p>
          <a:endParaRPr lang="es-ES"/>
        </a:p>
      </dgm:t>
    </dgm:pt>
  </dgm:ptLst>
  <dgm:cxnLst>
    <dgm:cxn modelId="{B22CDF69-6ED5-4D21-BA14-1CF93757BF64}" type="presOf" srcId="{18F5BF4B-717C-463D-A012-C96ACD6D7153}" destId="{33D60499-D0CB-4137-8828-EAF513A8C47B}" srcOrd="0" destOrd="0" presId="urn:microsoft.com/office/officeart/2005/8/layout/StepDownProcess"/>
    <dgm:cxn modelId="{3A10F7FF-B5C2-4B92-BAC5-8D4D783FCED9}" srcId="{83B22393-B3D4-4B98-BA91-A6D55B3975D3}" destId="{1FED6223-33F2-4BAD-A554-3634EB03533C}" srcOrd="0" destOrd="0" parTransId="{6DB7041B-C299-4393-8DC2-9D374A7EB8A8}" sibTransId="{DE9861ED-30C5-4693-86B4-DE980B2B61C0}"/>
    <dgm:cxn modelId="{AEDDD2A6-D76A-4A31-9BF4-9D00E8DBDD4C}" type="presOf" srcId="{8BA0B8D6-7138-43D3-91FA-1081B777EDF8}" destId="{D1ECC443-6A1E-4A94-988C-BF853CF4F14A}" srcOrd="0" destOrd="0" presId="urn:microsoft.com/office/officeart/2005/8/layout/StepDownProcess"/>
    <dgm:cxn modelId="{266C754C-BAC1-4B1E-B8AB-671C98D2802C}" type="presOf" srcId="{1FED6223-33F2-4BAD-A554-3634EB03533C}" destId="{0C0C4213-93FA-4169-B117-411B97CACAAB}" srcOrd="0" destOrd="0" presId="urn:microsoft.com/office/officeart/2005/8/layout/StepDownProcess"/>
    <dgm:cxn modelId="{0C5ADC92-0D66-4E3F-9660-73CDE137E85E}" srcId="{F90D1834-517B-4299-B6B3-1E9F96D12E19}" destId="{B7FEBAB0-861E-4DC6-85CE-6311F2E23BF4}" srcOrd="0" destOrd="0" parTransId="{A8ADA4A0-088E-49EE-851E-A5395DF1283E}" sibTransId="{975D9793-6E3D-40F3-9F98-E1066B7EBC8C}"/>
    <dgm:cxn modelId="{3EA0B8CA-0D2E-4C3F-B93C-AAC8C6B4796B}" srcId="{F90D1834-517B-4299-B6B3-1E9F96D12E19}" destId="{8BA0B8D6-7138-43D3-91FA-1081B777EDF8}" srcOrd="1" destOrd="0" parTransId="{AE86368D-D850-4847-BB22-88DEF4D4CF24}" sibTransId="{7BF5C6A3-14CD-4D2C-9575-9E20723501FC}"/>
    <dgm:cxn modelId="{73EBEA53-7DAE-4762-960F-FAD8D2A0E45A}" srcId="{B7FEBAB0-861E-4DC6-85CE-6311F2E23BF4}" destId="{18F5BF4B-717C-463D-A012-C96ACD6D7153}" srcOrd="0" destOrd="0" parTransId="{AB41114C-76E9-4E76-92A2-43A50C3AB336}" sibTransId="{AB0844ED-A147-447D-8775-0A3F9335B12A}"/>
    <dgm:cxn modelId="{35739F84-E249-4452-92F1-89D5C8AF2134}" type="presOf" srcId="{F90D1834-517B-4299-B6B3-1E9F96D12E19}" destId="{F85B67B0-0479-45E6-A058-CC553B9CF3FE}" srcOrd="0" destOrd="0" presId="urn:microsoft.com/office/officeart/2005/8/layout/StepDownProcess"/>
    <dgm:cxn modelId="{A3D8F45A-EA23-4E64-B036-58D63FF626D5}" type="presOf" srcId="{306B8B47-F70D-4037-8059-A9D5F330AB0C}" destId="{2D4C843B-67E7-4545-8AE9-3B49C3FEDDF2}" srcOrd="0" destOrd="0" presId="urn:microsoft.com/office/officeart/2005/8/layout/StepDownProcess"/>
    <dgm:cxn modelId="{3C396203-8BA4-428D-A661-63D5F4E76580}" srcId="{8BA0B8D6-7138-43D3-91FA-1081B777EDF8}" destId="{306B8B47-F70D-4037-8059-A9D5F330AB0C}" srcOrd="0" destOrd="0" parTransId="{5A180BFA-8936-4600-98BC-28507A9C09CB}" sibTransId="{0E06D51C-1282-45B4-A9FF-E5F445677ADA}"/>
    <dgm:cxn modelId="{3A0A26C4-F810-46CC-B9D3-83D3C3456378}" type="presOf" srcId="{83B22393-B3D4-4B98-BA91-A6D55B3975D3}" destId="{2E0151B1-BF2C-407B-BA8A-E7D6F680E7E8}" srcOrd="0" destOrd="0" presId="urn:microsoft.com/office/officeart/2005/8/layout/StepDownProcess"/>
    <dgm:cxn modelId="{205AA203-987D-4885-A515-BC6D39AC180F}" type="presOf" srcId="{B7FEBAB0-861E-4DC6-85CE-6311F2E23BF4}" destId="{0F542EC0-9249-4DC3-AC5F-10F21A5FCD56}" srcOrd="0" destOrd="0" presId="urn:microsoft.com/office/officeart/2005/8/layout/StepDownProcess"/>
    <dgm:cxn modelId="{BCF5E67B-35D7-4C58-A483-D43BF83D2FB8}" srcId="{F90D1834-517B-4299-B6B3-1E9F96D12E19}" destId="{83B22393-B3D4-4B98-BA91-A6D55B3975D3}" srcOrd="2" destOrd="0" parTransId="{6C9CFDBF-B78D-4387-8CE8-D6E18271255C}" sibTransId="{E1CCB816-9A48-407E-B0FA-D9F4E2F72BDF}"/>
    <dgm:cxn modelId="{5A505A83-8622-40BD-9379-D56B6F553935}" type="presParOf" srcId="{F85B67B0-0479-45E6-A058-CC553B9CF3FE}" destId="{8420BF60-0D5C-4957-B3C9-CC1A992C2A1E}" srcOrd="0" destOrd="0" presId="urn:microsoft.com/office/officeart/2005/8/layout/StepDownProcess"/>
    <dgm:cxn modelId="{DFABDB22-3E7F-4D93-8619-691BA3DA2A2C}" type="presParOf" srcId="{8420BF60-0D5C-4957-B3C9-CC1A992C2A1E}" destId="{17720B14-C7FF-4417-A39D-907FA8981A0C}" srcOrd="0" destOrd="0" presId="urn:microsoft.com/office/officeart/2005/8/layout/StepDownProcess"/>
    <dgm:cxn modelId="{C6AF3032-C0CD-474E-88B6-7B4CB536C503}" type="presParOf" srcId="{8420BF60-0D5C-4957-B3C9-CC1A992C2A1E}" destId="{0F542EC0-9249-4DC3-AC5F-10F21A5FCD56}" srcOrd="1" destOrd="0" presId="urn:microsoft.com/office/officeart/2005/8/layout/StepDownProcess"/>
    <dgm:cxn modelId="{D00C1536-6894-4C25-9314-34DA1DA87AB3}" type="presParOf" srcId="{8420BF60-0D5C-4957-B3C9-CC1A992C2A1E}" destId="{33D60499-D0CB-4137-8828-EAF513A8C47B}" srcOrd="2" destOrd="0" presId="urn:microsoft.com/office/officeart/2005/8/layout/StepDownProcess"/>
    <dgm:cxn modelId="{77C2389A-476A-44F1-AAFA-28FB8EBB60D5}" type="presParOf" srcId="{F85B67B0-0479-45E6-A058-CC553B9CF3FE}" destId="{EC46E92F-B25A-41FA-97C8-2BEECC68DF42}" srcOrd="1" destOrd="0" presId="urn:microsoft.com/office/officeart/2005/8/layout/StepDownProcess"/>
    <dgm:cxn modelId="{7735E726-22D2-4D24-A4DF-80DC2BA273C6}" type="presParOf" srcId="{F85B67B0-0479-45E6-A058-CC553B9CF3FE}" destId="{021C8BDB-5F44-4F4F-8BC4-EF08C9080C98}" srcOrd="2" destOrd="0" presId="urn:microsoft.com/office/officeart/2005/8/layout/StepDownProcess"/>
    <dgm:cxn modelId="{A5FB1336-BBBE-4761-A30E-ADD627E2B8CB}" type="presParOf" srcId="{021C8BDB-5F44-4F4F-8BC4-EF08C9080C98}" destId="{0C448CAC-8BB5-40F1-ABF3-432958BE32D2}" srcOrd="0" destOrd="0" presId="urn:microsoft.com/office/officeart/2005/8/layout/StepDownProcess"/>
    <dgm:cxn modelId="{B7649DB2-FF5A-4EC3-A3A6-1C0FDFFDFED9}" type="presParOf" srcId="{021C8BDB-5F44-4F4F-8BC4-EF08C9080C98}" destId="{D1ECC443-6A1E-4A94-988C-BF853CF4F14A}" srcOrd="1" destOrd="0" presId="urn:microsoft.com/office/officeart/2005/8/layout/StepDownProcess"/>
    <dgm:cxn modelId="{A3D7AB05-DBA2-4DF3-8BA6-6502A8F0508B}" type="presParOf" srcId="{021C8BDB-5F44-4F4F-8BC4-EF08C9080C98}" destId="{2D4C843B-67E7-4545-8AE9-3B49C3FEDDF2}" srcOrd="2" destOrd="0" presId="urn:microsoft.com/office/officeart/2005/8/layout/StepDownProcess"/>
    <dgm:cxn modelId="{B61EEE1A-A4C5-4C50-8EFC-538AE8C0F81E}" type="presParOf" srcId="{F85B67B0-0479-45E6-A058-CC553B9CF3FE}" destId="{50912AAE-3E84-491C-8BB5-E5404FED4752}" srcOrd="3" destOrd="0" presId="urn:microsoft.com/office/officeart/2005/8/layout/StepDownProcess"/>
    <dgm:cxn modelId="{321C47E5-E92F-4ADC-90A8-1E48F249CE9A}" type="presParOf" srcId="{F85B67B0-0479-45E6-A058-CC553B9CF3FE}" destId="{008F1D9B-FE90-4673-83AF-F1F72D47206B}" srcOrd="4" destOrd="0" presId="urn:microsoft.com/office/officeart/2005/8/layout/StepDownProcess"/>
    <dgm:cxn modelId="{C56AD893-5A51-4A9E-847B-3BE5985D4C4F}" type="presParOf" srcId="{008F1D9B-FE90-4673-83AF-F1F72D47206B}" destId="{2E0151B1-BF2C-407B-BA8A-E7D6F680E7E8}" srcOrd="0" destOrd="0" presId="urn:microsoft.com/office/officeart/2005/8/layout/StepDownProcess"/>
    <dgm:cxn modelId="{DCE1728B-BB0C-4018-B473-D10383022183}" type="presParOf" srcId="{008F1D9B-FE90-4673-83AF-F1F72D47206B}" destId="{0C0C4213-93FA-4169-B117-411B97CACAAB}"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6AD2C2-E189-4306-B76C-55AE9370E3A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29F66AA9-59F4-48C1-B936-F46F8094413B}">
      <dgm:prSet phldrT="[Texto]"/>
      <dgm:spPr/>
      <dgm:t>
        <a:bodyPr/>
        <a:lstStyle/>
        <a:p>
          <a:r>
            <a:rPr lang="es-CO" spc="0" baseline="2874" dirty="0">
              <a:latin typeface="Candara" panose="020E0502030303020204" pitchFamily="34" charset="0"/>
              <a:cs typeface="Calibri"/>
            </a:rPr>
            <a:t>El</a:t>
          </a:r>
          <a:r>
            <a:rPr lang="es-CO" spc="-14" baseline="2874" dirty="0">
              <a:latin typeface="Candara" panose="020E0502030303020204" pitchFamily="34" charset="0"/>
              <a:cs typeface="Calibri"/>
            </a:rPr>
            <a:t> </a:t>
          </a:r>
          <a:r>
            <a:rPr lang="es-CO" spc="0" baseline="2874" dirty="0">
              <a:latin typeface="Candara" panose="020E0502030303020204" pitchFamily="34" charset="0"/>
              <a:cs typeface="Calibri"/>
            </a:rPr>
            <a:t>plan</a:t>
          </a:r>
          <a:r>
            <a:rPr lang="es-CO" spc="-23" baseline="2874" dirty="0">
              <a:latin typeface="Candara" panose="020E0502030303020204" pitchFamily="34" charset="0"/>
              <a:cs typeface="Calibri"/>
            </a:rPr>
            <a:t> </a:t>
          </a:r>
          <a:r>
            <a:rPr lang="es-CO" spc="0" baseline="2874" dirty="0">
              <a:latin typeface="Candara" panose="020E0502030303020204" pitchFamily="34" charset="0"/>
              <a:cs typeface="Calibri"/>
            </a:rPr>
            <a:t>de</a:t>
          </a:r>
          <a:r>
            <a:rPr lang="es-CO" spc="-9" baseline="2874" dirty="0">
              <a:latin typeface="Candara" panose="020E0502030303020204" pitchFamily="34" charset="0"/>
              <a:cs typeface="Calibri"/>
            </a:rPr>
            <a:t> </a:t>
          </a:r>
          <a:r>
            <a:rPr lang="es-CO" spc="0" baseline="2874" dirty="0">
              <a:latin typeface="Candara" panose="020E0502030303020204" pitchFamily="34" charset="0"/>
              <a:cs typeface="Calibri"/>
            </a:rPr>
            <a:t>mejo</a:t>
          </a:r>
          <a:r>
            <a:rPr lang="es-CO" spc="-44" baseline="2874" dirty="0">
              <a:latin typeface="Candara" panose="020E0502030303020204" pitchFamily="34" charset="0"/>
              <a:cs typeface="Calibri"/>
            </a:rPr>
            <a:t>r</a:t>
          </a:r>
          <a:r>
            <a:rPr lang="es-CO" spc="0" baseline="2874" dirty="0">
              <a:latin typeface="Candara" panose="020E0502030303020204" pitchFamily="34" charset="0"/>
              <a:cs typeface="Calibri"/>
            </a:rPr>
            <a:t>am</a:t>
          </a:r>
          <a:r>
            <a:rPr lang="es-CO" spc="-4" baseline="2874" dirty="0">
              <a:latin typeface="Candara" panose="020E0502030303020204" pitchFamily="34" charset="0"/>
              <a:cs typeface="Calibri"/>
            </a:rPr>
            <a:t>i</a:t>
          </a:r>
          <a:r>
            <a:rPr lang="es-CO" spc="0" baseline="2874" dirty="0">
              <a:latin typeface="Candara" panose="020E0502030303020204" pitchFamily="34" charset="0"/>
              <a:cs typeface="Calibri"/>
            </a:rPr>
            <a:t>e</a:t>
          </a:r>
          <a:r>
            <a:rPr lang="es-CO" spc="-9" baseline="2874" dirty="0">
              <a:latin typeface="Candara" panose="020E0502030303020204" pitchFamily="34" charset="0"/>
              <a:cs typeface="Calibri"/>
            </a:rPr>
            <a:t>n</a:t>
          </a:r>
          <a:r>
            <a:rPr lang="es-CO" spc="-25" baseline="2874" dirty="0">
              <a:latin typeface="Candara" panose="020E0502030303020204" pitchFamily="34" charset="0"/>
              <a:cs typeface="Calibri"/>
            </a:rPr>
            <a:t>t</a:t>
          </a:r>
          <a:r>
            <a:rPr lang="es-CO" spc="0" baseline="2874" dirty="0">
              <a:latin typeface="Candara" panose="020E0502030303020204" pitchFamily="34" charset="0"/>
              <a:cs typeface="Calibri"/>
            </a:rPr>
            <a:t>o</a:t>
          </a:r>
          <a:r>
            <a:rPr lang="es-CO" spc="9" baseline="2874" dirty="0">
              <a:latin typeface="Candara" panose="020E0502030303020204" pitchFamily="34" charset="0"/>
              <a:cs typeface="Calibri"/>
            </a:rPr>
            <a:t> </a:t>
          </a:r>
          <a:r>
            <a:rPr lang="es-CO" spc="0" baseline="2874" dirty="0">
              <a:latin typeface="Candara" panose="020E0502030303020204" pitchFamily="34" charset="0"/>
              <a:cs typeface="Calibri"/>
            </a:rPr>
            <a:t>es</a:t>
          </a:r>
          <a:r>
            <a:rPr lang="es-CO" spc="-11" baseline="2874" dirty="0">
              <a:latin typeface="Candara" panose="020E0502030303020204" pitchFamily="34" charset="0"/>
              <a:cs typeface="Calibri"/>
            </a:rPr>
            <a:t> </a:t>
          </a:r>
          <a:r>
            <a:rPr lang="es-CO" spc="0" baseline="2874" dirty="0">
              <a:latin typeface="Candara" panose="020E0502030303020204" pitchFamily="34" charset="0"/>
              <a:cs typeface="Calibri"/>
            </a:rPr>
            <a:t>un in</a:t>
          </a:r>
          <a:r>
            <a:rPr lang="es-CO" spc="-25" baseline="2874" dirty="0">
              <a:latin typeface="Candara" panose="020E0502030303020204" pitchFamily="34" charset="0"/>
              <a:cs typeface="Calibri"/>
            </a:rPr>
            <a:t>s</a:t>
          </a:r>
          <a:r>
            <a:rPr lang="es-CO" spc="0" baseline="2874" dirty="0">
              <a:latin typeface="Candara" panose="020E0502030303020204" pitchFamily="34" charset="0"/>
              <a:cs typeface="Calibri"/>
            </a:rPr>
            <a:t>trume</a:t>
          </a:r>
          <a:r>
            <a:rPr lang="es-CO" spc="-9" baseline="2874" dirty="0">
              <a:latin typeface="Candara" panose="020E0502030303020204" pitchFamily="34" charset="0"/>
              <a:cs typeface="Calibri"/>
            </a:rPr>
            <a:t>n</a:t>
          </a:r>
          <a:r>
            <a:rPr lang="es-CO" spc="-25" baseline="2874" dirty="0">
              <a:latin typeface="Candara" panose="020E0502030303020204" pitchFamily="34" charset="0"/>
              <a:cs typeface="Calibri"/>
            </a:rPr>
            <a:t>t</a:t>
          </a:r>
          <a:r>
            <a:rPr lang="es-CO" spc="0" baseline="2874" dirty="0">
              <a:latin typeface="Candara" panose="020E0502030303020204" pitchFamily="34" charset="0"/>
              <a:cs typeface="Calibri"/>
            </a:rPr>
            <a:t>o</a:t>
          </a:r>
          <a:r>
            <a:rPr lang="es-CO" spc="-79" baseline="2874" dirty="0">
              <a:latin typeface="Candara" panose="020E0502030303020204" pitchFamily="34" charset="0"/>
              <a:cs typeface="Calibri"/>
            </a:rPr>
            <a:t> </a:t>
          </a:r>
          <a:r>
            <a:rPr lang="es-CO" spc="0" baseline="2874" dirty="0">
              <a:latin typeface="Candara" panose="020E0502030303020204" pitchFamily="34" charset="0"/>
              <a:cs typeface="Calibri"/>
            </a:rPr>
            <a:t>que</a:t>
          </a:r>
          <a:r>
            <a:rPr lang="es-CO" spc="-29" baseline="2874" dirty="0">
              <a:latin typeface="Candara" panose="020E0502030303020204" pitchFamily="34" charset="0"/>
              <a:cs typeface="Calibri"/>
            </a:rPr>
            <a:t> </a:t>
          </a:r>
          <a:r>
            <a:rPr lang="es-CO" spc="0" baseline="2874" dirty="0">
              <a:latin typeface="Candara" panose="020E0502030303020204" pitchFamily="34" charset="0"/>
              <a:cs typeface="Calibri"/>
            </a:rPr>
            <a:t>permi</a:t>
          </a:r>
          <a:r>
            <a:rPr lang="es-CO" spc="-24" baseline="2874" dirty="0">
              <a:latin typeface="Candara" panose="020E0502030303020204" pitchFamily="34" charset="0"/>
              <a:cs typeface="Calibri"/>
            </a:rPr>
            <a:t>t</a:t>
          </a:r>
          <a:r>
            <a:rPr lang="es-CO" spc="0" baseline="2874" dirty="0">
              <a:latin typeface="Candara" panose="020E0502030303020204" pitchFamily="34" charset="0"/>
              <a:cs typeface="Calibri"/>
            </a:rPr>
            <a:t>e ide</a:t>
          </a:r>
          <a:r>
            <a:rPr lang="es-CO" spc="-9" baseline="2874" dirty="0">
              <a:latin typeface="Candara" panose="020E0502030303020204" pitchFamily="34" charset="0"/>
              <a:cs typeface="Calibri"/>
            </a:rPr>
            <a:t>n</a:t>
          </a:r>
          <a:r>
            <a:rPr lang="es-CO" spc="0" baseline="2874" dirty="0">
              <a:latin typeface="Candara" panose="020E0502030303020204" pitchFamily="34" charset="0"/>
              <a:cs typeface="Calibri"/>
            </a:rPr>
            <a:t>tif</a:t>
          </a:r>
          <a:r>
            <a:rPr lang="es-CO" spc="-9" baseline="2874" dirty="0">
              <a:latin typeface="Candara" panose="020E0502030303020204" pitchFamily="34" charset="0"/>
              <a:cs typeface="Calibri"/>
            </a:rPr>
            <a:t>ic</a:t>
          </a:r>
          <a:r>
            <a:rPr lang="es-CO" spc="0" baseline="2874" dirty="0">
              <a:latin typeface="Candara" panose="020E0502030303020204" pitchFamily="34" charset="0"/>
              <a:cs typeface="Calibri"/>
            </a:rPr>
            <a:t>ar</a:t>
          </a:r>
          <a:r>
            <a:rPr lang="es-CO" spc="-83" baseline="2874" dirty="0">
              <a:latin typeface="Candara" panose="020E0502030303020204" pitchFamily="34" charset="0"/>
              <a:cs typeface="Calibri"/>
            </a:rPr>
            <a:t> </a:t>
          </a:r>
          <a:r>
            <a:rPr lang="es-CO" spc="0" baseline="2874" dirty="0">
              <a:latin typeface="Candara" panose="020E0502030303020204" pitchFamily="34" charset="0"/>
              <a:cs typeface="Calibri"/>
            </a:rPr>
            <a:t>y</a:t>
          </a:r>
          <a:r>
            <a:rPr lang="es-CO" spc="-3" baseline="2874" dirty="0">
              <a:latin typeface="Candara" panose="020E0502030303020204" pitchFamily="34" charset="0"/>
              <a:cs typeface="Calibri"/>
            </a:rPr>
            <a:t> </a:t>
          </a:r>
          <a:r>
            <a:rPr lang="es-CO" spc="0" baseline="2874" dirty="0">
              <a:latin typeface="Candara" panose="020E0502030303020204" pitchFamily="34" charset="0"/>
              <a:cs typeface="Calibri"/>
            </a:rPr>
            <a:t>j</a:t>
          </a:r>
          <a:r>
            <a:rPr lang="es-CO" spc="4" baseline="2874" dirty="0">
              <a:latin typeface="Candara" panose="020E0502030303020204" pitchFamily="34" charset="0"/>
              <a:cs typeface="Calibri"/>
            </a:rPr>
            <a:t>e</a:t>
          </a:r>
          <a:r>
            <a:rPr lang="es-CO" spc="-34" baseline="2874" dirty="0">
              <a:latin typeface="Candara" panose="020E0502030303020204" pitchFamily="34" charset="0"/>
              <a:cs typeface="Calibri"/>
            </a:rPr>
            <a:t>r</a:t>
          </a:r>
          <a:r>
            <a:rPr lang="es-CO" spc="0" baseline="2874" dirty="0">
              <a:latin typeface="Candara" panose="020E0502030303020204" pitchFamily="34" charset="0"/>
              <a:cs typeface="Calibri"/>
            </a:rPr>
            <a:t>a</a:t>
          </a:r>
          <a:r>
            <a:rPr lang="es-CO" spc="-19" baseline="2874" dirty="0">
              <a:latin typeface="Candara" panose="020E0502030303020204" pitchFamily="34" charset="0"/>
              <a:cs typeface="Calibri"/>
            </a:rPr>
            <a:t>r</a:t>
          </a:r>
          <a:r>
            <a:rPr lang="es-CO" spc="0" baseline="2874" dirty="0">
              <a:latin typeface="Candara" panose="020E0502030303020204" pitchFamily="34" charset="0"/>
              <a:cs typeface="Calibri"/>
            </a:rPr>
            <a:t>qui</a:t>
          </a:r>
          <a:r>
            <a:rPr lang="es-CO" spc="-44" baseline="2874" dirty="0">
              <a:latin typeface="Candara" panose="020E0502030303020204" pitchFamily="34" charset="0"/>
              <a:cs typeface="Calibri"/>
            </a:rPr>
            <a:t>z</a:t>
          </a:r>
          <a:r>
            <a:rPr lang="es-CO" spc="0" baseline="2874" dirty="0">
              <a:latin typeface="Candara" panose="020E0502030303020204" pitchFamily="34" charset="0"/>
              <a:cs typeface="Calibri"/>
            </a:rPr>
            <a:t>ar</a:t>
          </a:r>
          <a:r>
            <a:rPr lang="es-CO" spc="-68" baseline="2874" dirty="0">
              <a:latin typeface="Candara" panose="020E0502030303020204" pitchFamily="34" charset="0"/>
              <a:cs typeface="Calibri"/>
            </a:rPr>
            <a:t> </a:t>
          </a:r>
          <a:r>
            <a:rPr lang="es-CO" spc="0" baseline="2874" dirty="0">
              <a:latin typeface="Candara" panose="020E0502030303020204" pitchFamily="34" charset="0"/>
              <a:cs typeface="Calibri"/>
            </a:rPr>
            <a:t>a</a:t>
          </a:r>
          <a:r>
            <a:rPr lang="es-CO" spc="4" baseline="2874" dirty="0">
              <a:latin typeface="Candara" panose="020E0502030303020204" pitchFamily="34" charset="0"/>
              <a:cs typeface="Calibri"/>
            </a:rPr>
            <a:t>c</a:t>
          </a:r>
          <a:r>
            <a:rPr lang="es-CO" spc="0" baseline="2874" dirty="0">
              <a:latin typeface="Candara" panose="020E0502030303020204" pitchFamily="34" charset="0"/>
              <a:cs typeface="Calibri"/>
            </a:rPr>
            <a:t>ciones</a:t>
          </a:r>
          <a:r>
            <a:rPr lang="es-CO" spc="-76" baseline="2874" dirty="0">
              <a:latin typeface="Candara" panose="020E0502030303020204" pitchFamily="34" charset="0"/>
              <a:cs typeface="Calibri"/>
            </a:rPr>
            <a:t> </a:t>
          </a:r>
          <a:r>
            <a:rPr lang="es-CO" spc="-39" baseline="2874" dirty="0">
              <a:latin typeface="Candara" panose="020E0502030303020204" pitchFamily="34" charset="0"/>
              <a:cs typeface="Calibri"/>
            </a:rPr>
            <a:t>f</a:t>
          </a:r>
          <a:r>
            <a:rPr lang="es-CO" spc="0" baseline="2874" dirty="0">
              <a:latin typeface="Candara" panose="020E0502030303020204" pitchFamily="34" charset="0"/>
              <a:cs typeface="Calibri"/>
            </a:rPr>
            <a:t>a</a:t>
          </a:r>
          <a:r>
            <a:rPr lang="es-CO" spc="4" baseline="2874" dirty="0">
              <a:latin typeface="Candara" panose="020E0502030303020204" pitchFamily="34" charset="0"/>
              <a:cs typeface="Calibri"/>
            </a:rPr>
            <a:t>c</a:t>
          </a:r>
          <a:r>
            <a:rPr lang="es-CO" spc="0" baseline="2874" dirty="0">
              <a:latin typeface="Candara" panose="020E0502030303020204" pitchFamily="34" charset="0"/>
              <a:cs typeface="Calibri"/>
            </a:rPr>
            <a:t>tib</a:t>
          </a:r>
          <a:r>
            <a:rPr lang="es-CO" spc="-4" baseline="2874" dirty="0">
              <a:latin typeface="Candara" panose="020E0502030303020204" pitchFamily="34" charset="0"/>
              <a:cs typeface="Calibri"/>
            </a:rPr>
            <a:t>l</a:t>
          </a:r>
          <a:r>
            <a:rPr lang="es-CO" spc="0" baseline="2874" dirty="0">
              <a:latin typeface="Candara" panose="020E0502030303020204" pitchFamily="34" charset="0"/>
              <a:cs typeface="Calibri"/>
            </a:rPr>
            <a:t>es</a:t>
          </a:r>
          <a:r>
            <a:rPr lang="es-CO" spc="-49" baseline="2874" dirty="0">
              <a:latin typeface="Candara" panose="020E0502030303020204" pitchFamily="34" charset="0"/>
              <a:cs typeface="Calibri"/>
            </a:rPr>
            <a:t> </a:t>
          </a:r>
          <a:r>
            <a:rPr lang="es-CO" spc="0" baseline="2874" dirty="0">
              <a:latin typeface="Candara" panose="020E0502030303020204" pitchFamily="34" charset="0"/>
              <a:cs typeface="Calibri"/>
            </a:rPr>
            <a:t>pa</a:t>
          </a:r>
          <a:r>
            <a:rPr lang="es-CO" spc="-34" baseline="2874" dirty="0">
              <a:latin typeface="Candara" panose="020E0502030303020204" pitchFamily="34" charset="0"/>
              <a:cs typeface="Calibri"/>
            </a:rPr>
            <a:t>r</a:t>
          </a:r>
          <a:r>
            <a:rPr lang="es-CO" spc="0" baseline="2874" dirty="0">
              <a:latin typeface="Candara" panose="020E0502030303020204" pitchFamily="34" charset="0"/>
              <a:cs typeface="Calibri"/>
            </a:rPr>
            <a:t>a</a:t>
          </a:r>
          <a:r>
            <a:rPr lang="es-CO" spc="-34" baseline="2874" dirty="0">
              <a:latin typeface="Candara" panose="020E0502030303020204" pitchFamily="34" charset="0"/>
              <a:cs typeface="Calibri"/>
            </a:rPr>
            <a:t> </a:t>
          </a:r>
          <a:r>
            <a:rPr lang="es-CO" spc="-14" baseline="2874" dirty="0">
              <a:latin typeface="Candara" panose="020E0502030303020204" pitchFamily="34" charset="0"/>
              <a:cs typeface="Calibri"/>
            </a:rPr>
            <a:t>c</a:t>
          </a:r>
          <a:r>
            <a:rPr lang="es-CO" spc="0" baseline="2874" dirty="0">
              <a:latin typeface="Candara" panose="020E0502030303020204" pitchFamily="34" charset="0"/>
              <a:cs typeface="Calibri"/>
            </a:rPr>
            <a:t>or</a:t>
          </a:r>
          <a:r>
            <a:rPr lang="es-CO" spc="-29" baseline="2874" dirty="0">
              <a:latin typeface="Candara" panose="020E0502030303020204" pitchFamily="34" charset="0"/>
              <a:cs typeface="Calibri"/>
            </a:rPr>
            <a:t>r</a:t>
          </a:r>
          <a:r>
            <a:rPr lang="es-CO" spc="0" baseline="2874" dirty="0">
              <a:latin typeface="Candara" panose="020E0502030303020204" pitchFamily="34" charset="0"/>
              <a:cs typeface="Calibri"/>
            </a:rPr>
            <a:t>egir las</a:t>
          </a:r>
          <a:r>
            <a:rPr lang="es-CO" spc="-25" baseline="2874" dirty="0">
              <a:latin typeface="Candara" panose="020E0502030303020204" pitchFamily="34" charset="0"/>
              <a:cs typeface="Calibri"/>
            </a:rPr>
            <a:t> </a:t>
          </a:r>
          <a:r>
            <a:rPr lang="es-CO" spc="0" baseline="2874" dirty="0">
              <a:latin typeface="Candara" panose="020E0502030303020204" pitchFamily="34" charset="0"/>
              <a:cs typeface="Calibri"/>
            </a:rPr>
            <a:t>princ</a:t>
          </a:r>
          <a:r>
            <a:rPr lang="es-CO" spc="-4" baseline="2874" dirty="0">
              <a:latin typeface="Candara" panose="020E0502030303020204" pitchFamily="34" charset="0"/>
              <a:cs typeface="Calibri"/>
            </a:rPr>
            <a:t>i</a:t>
          </a:r>
          <a:r>
            <a:rPr lang="es-CO" spc="0" baseline="2874" dirty="0">
              <a:latin typeface="Candara" panose="020E0502030303020204" pitchFamily="34" charset="0"/>
              <a:cs typeface="Calibri"/>
            </a:rPr>
            <a:t>pales</a:t>
          </a:r>
          <a:r>
            <a:rPr lang="es-CO" spc="-63" baseline="2874" dirty="0">
              <a:latin typeface="Candara" panose="020E0502030303020204" pitchFamily="34" charset="0"/>
              <a:cs typeface="Calibri"/>
            </a:rPr>
            <a:t> </a:t>
          </a:r>
          <a:r>
            <a:rPr lang="es-CO" spc="0" baseline="2874" dirty="0">
              <a:latin typeface="Candara" panose="020E0502030303020204" pitchFamily="34" charset="0"/>
              <a:cs typeface="Calibri"/>
            </a:rPr>
            <a:t>debil</a:t>
          </a:r>
          <a:r>
            <a:rPr lang="es-CO" spc="-4" baseline="2874" dirty="0">
              <a:latin typeface="Candara" panose="020E0502030303020204" pitchFamily="34" charset="0"/>
              <a:cs typeface="Calibri"/>
            </a:rPr>
            <a:t>i</a:t>
          </a:r>
          <a:r>
            <a:rPr lang="es-CO" spc="0" baseline="2874" dirty="0">
              <a:latin typeface="Candara" panose="020E0502030303020204" pitchFamily="34" charset="0"/>
              <a:cs typeface="Calibri"/>
            </a:rPr>
            <a:t>dad</a:t>
          </a:r>
          <a:r>
            <a:rPr lang="es-CO" spc="4" baseline="2874" dirty="0">
              <a:latin typeface="Candara" panose="020E0502030303020204" pitchFamily="34" charset="0"/>
              <a:cs typeface="Calibri"/>
            </a:rPr>
            <a:t>e</a:t>
          </a:r>
          <a:r>
            <a:rPr lang="es-CO" spc="0" baseline="2874" dirty="0">
              <a:latin typeface="Candara" panose="020E0502030303020204" pitchFamily="34" charset="0"/>
              <a:cs typeface="Calibri"/>
            </a:rPr>
            <a:t>s</a:t>
          </a:r>
          <a:endParaRPr lang="es-CO" dirty="0">
            <a:latin typeface="Candara" panose="020E0502030303020204" pitchFamily="34" charset="0"/>
          </a:endParaRPr>
        </a:p>
      </dgm:t>
    </dgm:pt>
    <dgm:pt modelId="{13A8F811-96F9-4302-9388-64B55F88544C}" type="parTrans" cxnId="{870FB843-4188-4B8C-AC34-11A902BAD96F}">
      <dgm:prSet/>
      <dgm:spPr/>
      <dgm:t>
        <a:bodyPr/>
        <a:lstStyle/>
        <a:p>
          <a:endParaRPr lang="es-CO"/>
        </a:p>
      </dgm:t>
    </dgm:pt>
    <dgm:pt modelId="{C273DE91-41DC-4DEB-B92F-BC14B35F67A2}" type="sibTrans" cxnId="{870FB843-4188-4B8C-AC34-11A902BAD96F}">
      <dgm:prSet/>
      <dgm:spPr/>
      <dgm:t>
        <a:bodyPr/>
        <a:lstStyle/>
        <a:p>
          <a:endParaRPr lang="es-CO"/>
        </a:p>
      </dgm:t>
    </dgm:pt>
    <dgm:pt modelId="{C8122A00-D0E0-4550-AADD-7322952D8C46}" type="pres">
      <dgm:prSet presAssocID="{576AD2C2-E189-4306-B76C-55AE9370E3A7}" presName="Name0" presStyleCnt="0">
        <dgm:presLayoutVars>
          <dgm:dir/>
          <dgm:resizeHandles val="exact"/>
        </dgm:presLayoutVars>
      </dgm:prSet>
      <dgm:spPr/>
      <dgm:t>
        <a:bodyPr/>
        <a:lstStyle/>
        <a:p>
          <a:endParaRPr lang="es-ES"/>
        </a:p>
      </dgm:t>
    </dgm:pt>
    <dgm:pt modelId="{31B8D2FD-0E43-4EBB-9F91-5DD5AF384F2B}" type="pres">
      <dgm:prSet presAssocID="{29F66AA9-59F4-48C1-B936-F46F8094413B}" presName="node" presStyleLbl="node1" presStyleIdx="0" presStyleCnt="1" custLinFactNeighborY="-314">
        <dgm:presLayoutVars>
          <dgm:bulletEnabled val="1"/>
        </dgm:presLayoutVars>
      </dgm:prSet>
      <dgm:spPr/>
      <dgm:t>
        <a:bodyPr/>
        <a:lstStyle/>
        <a:p>
          <a:endParaRPr lang="es-ES"/>
        </a:p>
      </dgm:t>
    </dgm:pt>
  </dgm:ptLst>
  <dgm:cxnLst>
    <dgm:cxn modelId="{7CEAEE2D-9BD7-45EA-9870-2294DADC85B2}" type="presOf" srcId="{576AD2C2-E189-4306-B76C-55AE9370E3A7}" destId="{C8122A00-D0E0-4550-AADD-7322952D8C46}" srcOrd="0" destOrd="0" presId="urn:microsoft.com/office/officeart/2005/8/layout/hList6"/>
    <dgm:cxn modelId="{870FB843-4188-4B8C-AC34-11A902BAD96F}" srcId="{576AD2C2-E189-4306-B76C-55AE9370E3A7}" destId="{29F66AA9-59F4-48C1-B936-F46F8094413B}" srcOrd="0" destOrd="0" parTransId="{13A8F811-96F9-4302-9388-64B55F88544C}" sibTransId="{C273DE91-41DC-4DEB-B92F-BC14B35F67A2}"/>
    <dgm:cxn modelId="{87D7E140-7D2D-4A6D-96FA-E73255A76797}" type="presOf" srcId="{29F66AA9-59F4-48C1-B936-F46F8094413B}" destId="{31B8D2FD-0E43-4EBB-9F91-5DD5AF384F2B}" srcOrd="0" destOrd="0" presId="urn:microsoft.com/office/officeart/2005/8/layout/hList6"/>
    <dgm:cxn modelId="{2241946F-7270-4777-A9E4-F3ECEF029423}" type="presParOf" srcId="{C8122A00-D0E0-4550-AADD-7322952D8C46}" destId="{31B8D2FD-0E43-4EBB-9F91-5DD5AF384F2B}"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7CADF2-5CF8-412E-B1B8-3225F2385E58}"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s-CO"/>
        </a:p>
      </dgm:t>
    </dgm:pt>
    <dgm:pt modelId="{6D9736FF-2026-45B9-A405-13EDC4BEF4EF}">
      <dgm:prSet phldrT="[Texto]"/>
      <dgm:spPr/>
      <dgm:t>
        <a:bodyPr/>
        <a:lstStyle/>
        <a:p>
          <a:r>
            <a:rPr lang="es-CO" dirty="0">
              <a:latin typeface="Candara" panose="020E0502030303020204" pitchFamily="34" charset="0"/>
            </a:rPr>
            <a:t>Listar todas las debilidades y fortalezas detectadas en cada Característica junto con el grado de cumplimiento de la Característica</a:t>
          </a:r>
        </a:p>
      </dgm:t>
    </dgm:pt>
    <dgm:pt modelId="{16FEE2DA-8F42-42DB-A8F8-899FE6E327BD}" type="parTrans" cxnId="{469AC9E7-0FA6-472D-B824-4285D328FDA2}">
      <dgm:prSet/>
      <dgm:spPr/>
      <dgm:t>
        <a:bodyPr/>
        <a:lstStyle/>
        <a:p>
          <a:endParaRPr lang="es-CO">
            <a:latin typeface="Candara" panose="020E0502030303020204" pitchFamily="34" charset="0"/>
          </a:endParaRPr>
        </a:p>
      </dgm:t>
    </dgm:pt>
    <dgm:pt modelId="{08E631D4-59DC-4F77-A0A8-ADD5EAF8C0B0}" type="sibTrans" cxnId="{469AC9E7-0FA6-472D-B824-4285D328FDA2}">
      <dgm:prSet/>
      <dgm:spPr/>
      <dgm:t>
        <a:bodyPr/>
        <a:lstStyle/>
        <a:p>
          <a:endParaRPr lang="es-CO">
            <a:latin typeface="Candara" panose="020E0502030303020204" pitchFamily="34" charset="0"/>
          </a:endParaRPr>
        </a:p>
      </dgm:t>
    </dgm:pt>
    <dgm:pt modelId="{11922098-7B59-4DFC-B9B5-1A58D96EFC81}">
      <dgm:prSet phldrT="[Texto]"/>
      <dgm:spPr/>
      <dgm:t>
        <a:bodyPr/>
        <a:lstStyle/>
        <a:p>
          <a:r>
            <a:rPr lang="es-CO" dirty="0">
              <a:latin typeface="Candara" panose="020E0502030303020204" pitchFamily="34" charset="0"/>
            </a:rPr>
            <a:t>Depurar duplicadas y agrupar por temas comunes de acuerdo a las líneas del Plan Estratégico de la Universidad</a:t>
          </a:r>
        </a:p>
      </dgm:t>
    </dgm:pt>
    <dgm:pt modelId="{C62977AF-AD98-4C55-941F-D5DBF1888438}" type="parTrans" cxnId="{F6968965-8EF6-439D-8751-B795DC5FBAEE}">
      <dgm:prSet/>
      <dgm:spPr/>
      <dgm:t>
        <a:bodyPr/>
        <a:lstStyle/>
        <a:p>
          <a:endParaRPr lang="es-CO">
            <a:latin typeface="Candara" panose="020E0502030303020204" pitchFamily="34" charset="0"/>
          </a:endParaRPr>
        </a:p>
      </dgm:t>
    </dgm:pt>
    <dgm:pt modelId="{75C0BEF4-172B-4389-8413-20E4BB48CDCD}" type="sibTrans" cxnId="{F6968965-8EF6-439D-8751-B795DC5FBAEE}">
      <dgm:prSet/>
      <dgm:spPr/>
      <dgm:t>
        <a:bodyPr/>
        <a:lstStyle/>
        <a:p>
          <a:endParaRPr lang="es-CO">
            <a:latin typeface="Candara" panose="020E0502030303020204" pitchFamily="34" charset="0"/>
          </a:endParaRPr>
        </a:p>
      </dgm:t>
    </dgm:pt>
    <dgm:pt modelId="{6D4CECF3-224A-486E-A675-1D3C9057D7D6}">
      <dgm:prSet phldrT="[Texto]"/>
      <dgm:spPr/>
      <dgm:t>
        <a:bodyPr/>
        <a:lstStyle/>
        <a:p>
          <a:r>
            <a:rPr lang="es-CO" dirty="0">
              <a:latin typeface="Candara" panose="020E0502030303020204" pitchFamily="34" charset="0"/>
            </a:rPr>
            <a:t>Proponer acciones de mejora por cada tema</a:t>
          </a:r>
        </a:p>
      </dgm:t>
    </dgm:pt>
    <dgm:pt modelId="{F0D0D574-AF1F-461B-BC3A-50A24AC089F8}" type="parTrans" cxnId="{381E362F-ED16-460E-9771-B450D0382C9E}">
      <dgm:prSet/>
      <dgm:spPr/>
      <dgm:t>
        <a:bodyPr/>
        <a:lstStyle/>
        <a:p>
          <a:endParaRPr lang="es-CO">
            <a:latin typeface="Candara" panose="020E0502030303020204" pitchFamily="34" charset="0"/>
          </a:endParaRPr>
        </a:p>
      </dgm:t>
    </dgm:pt>
    <dgm:pt modelId="{3D54D816-ED03-4F2D-9485-D76A7D7A54E8}" type="sibTrans" cxnId="{381E362F-ED16-460E-9771-B450D0382C9E}">
      <dgm:prSet/>
      <dgm:spPr/>
      <dgm:t>
        <a:bodyPr/>
        <a:lstStyle/>
        <a:p>
          <a:endParaRPr lang="es-CO">
            <a:latin typeface="Candara" panose="020E0502030303020204" pitchFamily="34" charset="0"/>
          </a:endParaRPr>
        </a:p>
      </dgm:t>
    </dgm:pt>
    <dgm:pt modelId="{B26C9CA0-DEFD-4A49-AA53-9930EA68770E}" type="pres">
      <dgm:prSet presAssocID="{FE7CADF2-5CF8-412E-B1B8-3225F2385E58}" presName="Name0" presStyleCnt="0">
        <dgm:presLayoutVars>
          <dgm:chMax val="7"/>
          <dgm:chPref val="7"/>
          <dgm:dir/>
        </dgm:presLayoutVars>
      </dgm:prSet>
      <dgm:spPr/>
      <dgm:t>
        <a:bodyPr/>
        <a:lstStyle/>
        <a:p>
          <a:endParaRPr lang="es-ES"/>
        </a:p>
      </dgm:t>
    </dgm:pt>
    <dgm:pt modelId="{181DF1F4-8A23-4257-A01F-4C3CB1919B1B}" type="pres">
      <dgm:prSet presAssocID="{FE7CADF2-5CF8-412E-B1B8-3225F2385E58}" presName="Name1" presStyleCnt="0"/>
      <dgm:spPr/>
    </dgm:pt>
    <dgm:pt modelId="{42B2DD9B-5FEE-417F-966E-3D2AB1F3C3E5}" type="pres">
      <dgm:prSet presAssocID="{FE7CADF2-5CF8-412E-B1B8-3225F2385E58}" presName="cycle" presStyleCnt="0"/>
      <dgm:spPr/>
    </dgm:pt>
    <dgm:pt modelId="{A8A5E2CD-92EA-471C-B601-F42FC92C1C76}" type="pres">
      <dgm:prSet presAssocID="{FE7CADF2-5CF8-412E-B1B8-3225F2385E58}" presName="srcNode" presStyleLbl="node1" presStyleIdx="0" presStyleCnt="3"/>
      <dgm:spPr/>
    </dgm:pt>
    <dgm:pt modelId="{E5447664-831E-4F61-87BF-B8757C513B3B}" type="pres">
      <dgm:prSet presAssocID="{FE7CADF2-5CF8-412E-B1B8-3225F2385E58}" presName="conn" presStyleLbl="parChTrans1D2" presStyleIdx="0" presStyleCnt="1"/>
      <dgm:spPr/>
      <dgm:t>
        <a:bodyPr/>
        <a:lstStyle/>
        <a:p>
          <a:endParaRPr lang="es-ES"/>
        </a:p>
      </dgm:t>
    </dgm:pt>
    <dgm:pt modelId="{A93077C2-E1BA-4797-AC52-DE3E12408628}" type="pres">
      <dgm:prSet presAssocID="{FE7CADF2-5CF8-412E-B1B8-3225F2385E58}" presName="extraNode" presStyleLbl="node1" presStyleIdx="0" presStyleCnt="3"/>
      <dgm:spPr/>
    </dgm:pt>
    <dgm:pt modelId="{E6D44786-9C38-4FF3-AE4C-1390EA66286F}" type="pres">
      <dgm:prSet presAssocID="{FE7CADF2-5CF8-412E-B1B8-3225F2385E58}" presName="dstNode" presStyleLbl="node1" presStyleIdx="0" presStyleCnt="3"/>
      <dgm:spPr/>
    </dgm:pt>
    <dgm:pt modelId="{C4922D45-6A14-4F4D-A4EB-0C26DF363DCD}" type="pres">
      <dgm:prSet presAssocID="{6D9736FF-2026-45B9-A405-13EDC4BEF4EF}" presName="text_1" presStyleLbl="node1" presStyleIdx="0" presStyleCnt="3">
        <dgm:presLayoutVars>
          <dgm:bulletEnabled val="1"/>
        </dgm:presLayoutVars>
      </dgm:prSet>
      <dgm:spPr/>
      <dgm:t>
        <a:bodyPr/>
        <a:lstStyle/>
        <a:p>
          <a:endParaRPr lang="es-ES"/>
        </a:p>
      </dgm:t>
    </dgm:pt>
    <dgm:pt modelId="{AF1A73AE-1217-4602-A838-120A311091D9}" type="pres">
      <dgm:prSet presAssocID="{6D9736FF-2026-45B9-A405-13EDC4BEF4EF}" presName="accent_1" presStyleCnt="0"/>
      <dgm:spPr/>
    </dgm:pt>
    <dgm:pt modelId="{D236CE58-98C9-486A-BE7E-FEE1B9F4C994}" type="pres">
      <dgm:prSet presAssocID="{6D9736FF-2026-45B9-A405-13EDC4BEF4EF}" presName="accentRepeatNode" presStyleLbl="solidFgAcc1" presStyleIdx="0" presStyleCnt="3"/>
      <dgm:spPr/>
    </dgm:pt>
    <dgm:pt modelId="{CCA3CF24-C315-4ABA-9A6D-031C40BCB62A}" type="pres">
      <dgm:prSet presAssocID="{11922098-7B59-4DFC-B9B5-1A58D96EFC81}" presName="text_2" presStyleLbl="node1" presStyleIdx="1" presStyleCnt="3">
        <dgm:presLayoutVars>
          <dgm:bulletEnabled val="1"/>
        </dgm:presLayoutVars>
      </dgm:prSet>
      <dgm:spPr/>
      <dgm:t>
        <a:bodyPr/>
        <a:lstStyle/>
        <a:p>
          <a:endParaRPr lang="es-ES"/>
        </a:p>
      </dgm:t>
    </dgm:pt>
    <dgm:pt modelId="{410E8F37-49B9-4254-876D-5222075D8261}" type="pres">
      <dgm:prSet presAssocID="{11922098-7B59-4DFC-B9B5-1A58D96EFC81}" presName="accent_2" presStyleCnt="0"/>
      <dgm:spPr/>
    </dgm:pt>
    <dgm:pt modelId="{2E48C5E0-669C-4635-B6CC-9E7AB32F3AB8}" type="pres">
      <dgm:prSet presAssocID="{11922098-7B59-4DFC-B9B5-1A58D96EFC81}" presName="accentRepeatNode" presStyleLbl="solidFgAcc1" presStyleIdx="1" presStyleCnt="3"/>
      <dgm:spPr/>
    </dgm:pt>
    <dgm:pt modelId="{2749D10E-4E16-4308-85E2-02FE5B718AE4}" type="pres">
      <dgm:prSet presAssocID="{6D4CECF3-224A-486E-A675-1D3C9057D7D6}" presName="text_3" presStyleLbl="node1" presStyleIdx="2" presStyleCnt="3">
        <dgm:presLayoutVars>
          <dgm:bulletEnabled val="1"/>
        </dgm:presLayoutVars>
      </dgm:prSet>
      <dgm:spPr/>
      <dgm:t>
        <a:bodyPr/>
        <a:lstStyle/>
        <a:p>
          <a:endParaRPr lang="es-ES"/>
        </a:p>
      </dgm:t>
    </dgm:pt>
    <dgm:pt modelId="{4E7604A5-F6C2-4B62-8856-77655488E820}" type="pres">
      <dgm:prSet presAssocID="{6D4CECF3-224A-486E-A675-1D3C9057D7D6}" presName="accent_3" presStyleCnt="0"/>
      <dgm:spPr/>
    </dgm:pt>
    <dgm:pt modelId="{C1DCD74C-FB56-453B-A0F3-725076BDFAFB}" type="pres">
      <dgm:prSet presAssocID="{6D4CECF3-224A-486E-A675-1D3C9057D7D6}" presName="accentRepeatNode" presStyleLbl="solidFgAcc1" presStyleIdx="2" presStyleCnt="3"/>
      <dgm:spPr/>
    </dgm:pt>
  </dgm:ptLst>
  <dgm:cxnLst>
    <dgm:cxn modelId="{ED7718D9-557C-4CB8-A9BB-8FA059F09325}" type="presOf" srcId="{6D4CECF3-224A-486E-A675-1D3C9057D7D6}" destId="{2749D10E-4E16-4308-85E2-02FE5B718AE4}" srcOrd="0" destOrd="0" presId="urn:microsoft.com/office/officeart/2008/layout/VerticalCurvedList"/>
    <dgm:cxn modelId="{28FBBFA6-39F6-4561-B3EF-26EB8CFB736A}" type="presOf" srcId="{6D9736FF-2026-45B9-A405-13EDC4BEF4EF}" destId="{C4922D45-6A14-4F4D-A4EB-0C26DF363DCD}" srcOrd="0" destOrd="0" presId="urn:microsoft.com/office/officeart/2008/layout/VerticalCurvedList"/>
    <dgm:cxn modelId="{B6F3A257-394D-435B-8741-5A55E2BC7E27}" type="presOf" srcId="{FE7CADF2-5CF8-412E-B1B8-3225F2385E58}" destId="{B26C9CA0-DEFD-4A49-AA53-9930EA68770E}" srcOrd="0" destOrd="0" presId="urn:microsoft.com/office/officeart/2008/layout/VerticalCurvedList"/>
    <dgm:cxn modelId="{F6968965-8EF6-439D-8751-B795DC5FBAEE}" srcId="{FE7CADF2-5CF8-412E-B1B8-3225F2385E58}" destId="{11922098-7B59-4DFC-B9B5-1A58D96EFC81}" srcOrd="1" destOrd="0" parTransId="{C62977AF-AD98-4C55-941F-D5DBF1888438}" sibTransId="{75C0BEF4-172B-4389-8413-20E4BB48CDCD}"/>
    <dgm:cxn modelId="{381E362F-ED16-460E-9771-B450D0382C9E}" srcId="{FE7CADF2-5CF8-412E-B1B8-3225F2385E58}" destId="{6D4CECF3-224A-486E-A675-1D3C9057D7D6}" srcOrd="2" destOrd="0" parTransId="{F0D0D574-AF1F-461B-BC3A-50A24AC089F8}" sibTransId="{3D54D816-ED03-4F2D-9485-D76A7D7A54E8}"/>
    <dgm:cxn modelId="{8B7B4465-D22E-424C-BB5D-45E942557CC8}" type="presOf" srcId="{08E631D4-59DC-4F77-A0A8-ADD5EAF8C0B0}" destId="{E5447664-831E-4F61-87BF-B8757C513B3B}" srcOrd="0" destOrd="0" presId="urn:microsoft.com/office/officeart/2008/layout/VerticalCurvedList"/>
    <dgm:cxn modelId="{CC264153-5204-4320-BA6E-820F9B97FE7E}" type="presOf" srcId="{11922098-7B59-4DFC-B9B5-1A58D96EFC81}" destId="{CCA3CF24-C315-4ABA-9A6D-031C40BCB62A}" srcOrd="0" destOrd="0" presId="urn:microsoft.com/office/officeart/2008/layout/VerticalCurvedList"/>
    <dgm:cxn modelId="{469AC9E7-0FA6-472D-B824-4285D328FDA2}" srcId="{FE7CADF2-5CF8-412E-B1B8-3225F2385E58}" destId="{6D9736FF-2026-45B9-A405-13EDC4BEF4EF}" srcOrd="0" destOrd="0" parTransId="{16FEE2DA-8F42-42DB-A8F8-899FE6E327BD}" sibTransId="{08E631D4-59DC-4F77-A0A8-ADD5EAF8C0B0}"/>
    <dgm:cxn modelId="{3F80FB41-16C3-456F-B125-88D6F3A05C75}" type="presParOf" srcId="{B26C9CA0-DEFD-4A49-AA53-9930EA68770E}" destId="{181DF1F4-8A23-4257-A01F-4C3CB1919B1B}" srcOrd="0" destOrd="0" presId="urn:microsoft.com/office/officeart/2008/layout/VerticalCurvedList"/>
    <dgm:cxn modelId="{BEC54596-D9AB-4505-97B9-6625A4FD9521}" type="presParOf" srcId="{181DF1F4-8A23-4257-A01F-4C3CB1919B1B}" destId="{42B2DD9B-5FEE-417F-966E-3D2AB1F3C3E5}" srcOrd="0" destOrd="0" presId="urn:microsoft.com/office/officeart/2008/layout/VerticalCurvedList"/>
    <dgm:cxn modelId="{23D2A2BE-63DF-4FB8-B364-903701503229}" type="presParOf" srcId="{42B2DD9B-5FEE-417F-966E-3D2AB1F3C3E5}" destId="{A8A5E2CD-92EA-471C-B601-F42FC92C1C76}" srcOrd="0" destOrd="0" presId="urn:microsoft.com/office/officeart/2008/layout/VerticalCurvedList"/>
    <dgm:cxn modelId="{7972C3FB-BEC3-46C7-A59E-B127599F41B5}" type="presParOf" srcId="{42B2DD9B-5FEE-417F-966E-3D2AB1F3C3E5}" destId="{E5447664-831E-4F61-87BF-B8757C513B3B}" srcOrd="1" destOrd="0" presId="urn:microsoft.com/office/officeart/2008/layout/VerticalCurvedList"/>
    <dgm:cxn modelId="{3BE6BFEE-DD29-4B51-B435-9028F1275AD9}" type="presParOf" srcId="{42B2DD9B-5FEE-417F-966E-3D2AB1F3C3E5}" destId="{A93077C2-E1BA-4797-AC52-DE3E12408628}" srcOrd="2" destOrd="0" presId="urn:microsoft.com/office/officeart/2008/layout/VerticalCurvedList"/>
    <dgm:cxn modelId="{CFEF8E43-1EBF-47A6-9F57-FB27C252ECF1}" type="presParOf" srcId="{42B2DD9B-5FEE-417F-966E-3D2AB1F3C3E5}" destId="{E6D44786-9C38-4FF3-AE4C-1390EA66286F}" srcOrd="3" destOrd="0" presId="urn:microsoft.com/office/officeart/2008/layout/VerticalCurvedList"/>
    <dgm:cxn modelId="{7170595A-C2AD-44C7-B1B4-59C77E26EF48}" type="presParOf" srcId="{181DF1F4-8A23-4257-A01F-4C3CB1919B1B}" destId="{C4922D45-6A14-4F4D-A4EB-0C26DF363DCD}" srcOrd="1" destOrd="0" presId="urn:microsoft.com/office/officeart/2008/layout/VerticalCurvedList"/>
    <dgm:cxn modelId="{AA0AADA3-3929-42F3-B07C-A7C4F8C6B3DC}" type="presParOf" srcId="{181DF1F4-8A23-4257-A01F-4C3CB1919B1B}" destId="{AF1A73AE-1217-4602-A838-120A311091D9}" srcOrd="2" destOrd="0" presId="urn:microsoft.com/office/officeart/2008/layout/VerticalCurvedList"/>
    <dgm:cxn modelId="{EE4A80AA-DF9C-4B03-A07D-5A8775F73461}" type="presParOf" srcId="{AF1A73AE-1217-4602-A838-120A311091D9}" destId="{D236CE58-98C9-486A-BE7E-FEE1B9F4C994}" srcOrd="0" destOrd="0" presId="urn:microsoft.com/office/officeart/2008/layout/VerticalCurvedList"/>
    <dgm:cxn modelId="{9B286D79-70EC-447D-B690-19770D38CA2D}" type="presParOf" srcId="{181DF1F4-8A23-4257-A01F-4C3CB1919B1B}" destId="{CCA3CF24-C315-4ABA-9A6D-031C40BCB62A}" srcOrd="3" destOrd="0" presId="urn:microsoft.com/office/officeart/2008/layout/VerticalCurvedList"/>
    <dgm:cxn modelId="{BB8CFC84-A7E6-43BE-B862-BCAF7D9343C9}" type="presParOf" srcId="{181DF1F4-8A23-4257-A01F-4C3CB1919B1B}" destId="{410E8F37-49B9-4254-876D-5222075D8261}" srcOrd="4" destOrd="0" presId="urn:microsoft.com/office/officeart/2008/layout/VerticalCurvedList"/>
    <dgm:cxn modelId="{922371B0-8607-4162-BBFC-9121CE6A62B7}" type="presParOf" srcId="{410E8F37-49B9-4254-876D-5222075D8261}" destId="{2E48C5E0-669C-4635-B6CC-9E7AB32F3AB8}" srcOrd="0" destOrd="0" presId="urn:microsoft.com/office/officeart/2008/layout/VerticalCurvedList"/>
    <dgm:cxn modelId="{79A9EB61-1C46-4D8F-9AD2-4772812C4943}" type="presParOf" srcId="{181DF1F4-8A23-4257-A01F-4C3CB1919B1B}" destId="{2749D10E-4E16-4308-85E2-02FE5B718AE4}" srcOrd="5" destOrd="0" presId="urn:microsoft.com/office/officeart/2008/layout/VerticalCurvedList"/>
    <dgm:cxn modelId="{F068CD8C-79F0-443A-B26A-20283249040F}" type="presParOf" srcId="{181DF1F4-8A23-4257-A01F-4C3CB1919B1B}" destId="{4E7604A5-F6C2-4B62-8856-77655488E820}" srcOrd="6" destOrd="0" presId="urn:microsoft.com/office/officeart/2008/layout/VerticalCurvedList"/>
    <dgm:cxn modelId="{8916A245-24E9-4F7C-B6D8-5D029909754A}" type="presParOf" srcId="{4E7604A5-F6C2-4B62-8856-77655488E820}" destId="{C1DCD74C-FB56-453B-A0F3-725076BDFAF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7CADF2-5CF8-412E-B1B8-3225F2385E58}" type="doc">
      <dgm:prSet loTypeId="urn:microsoft.com/office/officeart/2008/layout/VerticalCurvedList" loCatId="list" qsTypeId="urn:microsoft.com/office/officeart/2005/8/quickstyle/simple1" qsCatId="simple" csTypeId="urn:microsoft.com/office/officeart/2005/8/colors/accent1_4" csCatId="accent1" phldr="1"/>
      <dgm:spPr/>
      <dgm:t>
        <a:bodyPr/>
        <a:lstStyle/>
        <a:p>
          <a:endParaRPr lang="es-CO"/>
        </a:p>
      </dgm:t>
    </dgm:pt>
    <dgm:pt modelId="{16AD4CD3-F12D-4329-AD50-F545CA44F4C3}">
      <dgm:prSet phldrT="[Texto]"/>
      <dgm:spPr/>
      <dgm:t>
        <a:bodyPr/>
        <a:lstStyle/>
        <a:p>
          <a:r>
            <a:rPr lang="es-CO" dirty="0">
              <a:latin typeface="Candara" panose="020E0502030303020204" pitchFamily="34" charset="0"/>
            </a:rPr>
            <a:t>Asociarlo a un factor del Consejo Nacional de Acreditación</a:t>
          </a:r>
        </a:p>
      </dgm:t>
    </dgm:pt>
    <dgm:pt modelId="{2C831BBE-D0E5-47B9-B4A2-88D6A1F603EF}" type="parTrans" cxnId="{BEE55FDB-8615-48C8-B8A2-E20A21772288}">
      <dgm:prSet/>
      <dgm:spPr/>
      <dgm:t>
        <a:bodyPr/>
        <a:lstStyle/>
        <a:p>
          <a:endParaRPr lang="es-CO">
            <a:latin typeface="Candara" panose="020E0502030303020204" pitchFamily="34" charset="0"/>
          </a:endParaRPr>
        </a:p>
      </dgm:t>
    </dgm:pt>
    <dgm:pt modelId="{47DC88E7-1C1A-4A09-9A8E-17D76B89DFA6}" type="sibTrans" cxnId="{BEE55FDB-8615-48C8-B8A2-E20A21772288}">
      <dgm:prSet/>
      <dgm:spPr/>
      <dgm:t>
        <a:bodyPr/>
        <a:lstStyle/>
        <a:p>
          <a:endParaRPr lang="es-CO">
            <a:latin typeface="Candara" panose="020E0502030303020204" pitchFamily="34" charset="0"/>
          </a:endParaRPr>
        </a:p>
      </dgm:t>
    </dgm:pt>
    <dgm:pt modelId="{35CED0DD-AFE1-464A-8292-811F586D1414}">
      <dgm:prSet phldrT="[Texto]"/>
      <dgm:spPr/>
      <dgm:t>
        <a:bodyPr/>
        <a:lstStyle/>
        <a:p>
          <a:r>
            <a:rPr lang="es-CO" dirty="0">
              <a:latin typeface="Candara" panose="020E0502030303020204" pitchFamily="34" charset="0"/>
            </a:rPr>
            <a:t>Diligenciar el formato de plan de mejoramiento</a:t>
          </a:r>
        </a:p>
      </dgm:t>
    </dgm:pt>
    <dgm:pt modelId="{F2BEB10A-0CAF-45C9-9E86-1953A12623F3}" type="parTrans" cxnId="{C805D951-575B-4700-86FD-8AD7E147BE6A}">
      <dgm:prSet/>
      <dgm:spPr/>
      <dgm:t>
        <a:bodyPr/>
        <a:lstStyle/>
        <a:p>
          <a:endParaRPr lang="es-CO">
            <a:latin typeface="Candara" panose="020E0502030303020204" pitchFamily="34" charset="0"/>
          </a:endParaRPr>
        </a:p>
      </dgm:t>
    </dgm:pt>
    <dgm:pt modelId="{923268DD-649F-42C7-90DB-CC495679DAF3}" type="sibTrans" cxnId="{C805D951-575B-4700-86FD-8AD7E147BE6A}">
      <dgm:prSet/>
      <dgm:spPr/>
      <dgm:t>
        <a:bodyPr/>
        <a:lstStyle/>
        <a:p>
          <a:endParaRPr lang="es-CO">
            <a:latin typeface="Candara" panose="020E0502030303020204" pitchFamily="34" charset="0"/>
          </a:endParaRPr>
        </a:p>
      </dgm:t>
    </dgm:pt>
    <dgm:pt modelId="{E8FD087F-B7F8-4110-A76D-E0A4FB92B94E}">
      <dgm:prSet phldrT="[Texto]"/>
      <dgm:spPr/>
      <dgm:t>
        <a:bodyPr/>
        <a:lstStyle/>
        <a:p>
          <a:r>
            <a:rPr lang="es-CO" dirty="0">
              <a:latin typeface="Candara" panose="020E0502030303020204" pitchFamily="34" charset="0"/>
            </a:rPr>
            <a:t>Reunión con las dependencia</a:t>
          </a:r>
        </a:p>
      </dgm:t>
    </dgm:pt>
    <dgm:pt modelId="{87926102-00C5-41E4-916A-C5C41A37A94C}" type="parTrans" cxnId="{8119AAD0-A593-42E6-99AF-021F3CD7100D}">
      <dgm:prSet/>
      <dgm:spPr/>
      <dgm:t>
        <a:bodyPr/>
        <a:lstStyle/>
        <a:p>
          <a:endParaRPr lang="es-CO">
            <a:latin typeface="Candara" panose="020E0502030303020204" pitchFamily="34" charset="0"/>
          </a:endParaRPr>
        </a:p>
      </dgm:t>
    </dgm:pt>
    <dgm:pt modelId="{B8416E75-3FCB-4D07-999B-362591F3B715}" type="sibTrans" cxnId="{8119AAD0-A593-42E6-99AF-021F3CD7100D}">
      <dgm:prSet/>
      <dgm:spPr/>
      <dgm:t>
        <a:bodyPr/>
        <a:lstStyle/>
        <a:p>
          <a:endParaRPr lang="es-CO">
            <a:latin typeface="Candara" panose="020E0502030303020204" pitchFamily="34" charset="0"/>
          </a:endParaRPr>
        </a:p>
      </dgm:t>
    </dgm:pt>
    <dgm:pt modelId="{B26C9CA0-DEFD-4A49-AA53-9930EA68770E}" type="pres">
      <dgm:prSet presAssocID="{FE7CADF2-5CF8-412E-B1B8-3225F2385E58}" presName="Name0" presStyleCnt="0">
        <dgm:presLayoutVars>
          <dgm:chMax val="7"/>
          <dgm:chPref val="7"/>
          <dgm:dir/>
        </dgm:presLayoutVars>
      </dgm:prSet>
      <dgm:spPr/>
      <dgm:t>
        <a:bodyPr/>
        <a:lstStyle/>
        <a:p>
          <a:endParaRPr lang="es-ES"/>
        </a:p>
      </dgm:t>
    </dgm:pt>
    <dgm:pt modelId="{181DF1F4-8A23-4257-A01F-4C3CB1919B1B}" type="pres">
      <dgm:prSet presAssocID="{FE7CADF2-5CF8-412E-B1B8-3225F2385E58}" presName="Name1" presStyleCnt="0"/>
      <dgm:spPr/>
    </dgm:pt>
    <dgm:pt modelId="{42B2DD9B-5FEE-417F-966E-3D2AB1F3C3E5}" type="pres">
      <dgm:prSet presAssocID="{FE7CADF2-5CF8-412E-B1B8-3225F2385E58}" presName="cycle" presStyleCnt="0"/>
      <dgm:spPr/>
    </dgm:pt>
    <dgm:pt modelId="{A8A5E2CD-92EA-471C-B601-F42FC92C1C76}" type="pres">
      <dgm:prSet presAssocID="{FE7CADF2-5CF8-412E-B1B8-3225F2385E58}" presName="srcNode" presStyleLbl="node1" presStyleIdx="0" presStyleCnt="3"/>
      <dgm:spPr/>
    </dgm:pt>
    <dgm:pt modelId="{E5447664-831E-4F61-87BF-B8757C513B3B}" type="pres">
      <dgm:prSet presAssocID="{FE7CADF2-5CF8-412E-B1B8-3225F2385E58}" presName="conn" presStyleLbl="parChTrans1D2" presStyleIdx="0" presStyleCnt="1"/>
      <dgm:spPr/>
      <dgm:t>
        <a:bodyPr/>
        <a:lstStyle/>
        <a:p>
          <a:endParaRPr lang="es-ES"/>
        </a:p>
      </dgm:t>
    </dgm:pt>
    <dgm:pt modelId="{A93077C2-E1BA-4797-AC52-DE3E12408628}" type="pres">
      <dgm:prSet presAssocID="{FE7CADF2-5CF8-412E-B1B8-3225F2385E58}" presName="extraNode" presStyleLbl="node1" presStyleIdx="0" presStyleCnt="3"/>
      <dgm:spPr/>
    </dgm:pt>
    <dgm:pt modelId="{E6D44786-9C38-4FF3-AE4C-1390EA66286F}" type="pres">
      <dgm:prSet presAssocID="{FE7CADF2-5CF8-412E-B1B8-3225F2385E58}" presName="dstNode" presStyleLbl="node1" presStyleIdx="0" presStyleCnt="3"/>
      <dgm:spPr/>
    </dgm:pt>
    <dgm:pt modelId="{E721737E-AD96-4C3F-B0F9-992F3931B684}" type="pres">
      <dgm:prSet presAssocID="{16AD4CD3-F12D-4329-AD50-F545CA44F4C3}" presName="text_1" presStyleLbl="node1" presStyleIdx="0" presStyleCnt="3">
        <dgm:presLayoutVars>
          <dgm:bulletEnabled val="1"/>
        </dgm:presLayoutVars>
      </dgm:prSet>
      <dgm:spPr/>
      <dgm:t>
        <a:bodyPr/>
        <a:lstStyle/>
        <a:p>
          <a:endParaRPr lang="es-ES"/>
        </a:p>
      </dgm:t>
    </dgm:pt>
    <dgm:pt modelId="{3D39309E-C8DF-47FB-8DBF-FD1431A10B84}" type="pres">
      <dgm:prSet presAssocID="{16AD4CD3-F12D-4329-AD50-F545CA44F4C3}" presName="accent_1" presStyleCnt="0"/>
      <dgm:spPr/>
    </dgm:pt>
    <dgm:pt modelId="{BE433BB9-FB16-47C1-A7F1-29562830C484}" type="pres">
      <dgm:prSet presAssocID="{16AD4CD3-F12D-4329-AD50-F545CA44F4C3}" presName="accentRepeatNode" presStyleLbl="solidFgAcc1" presStyleIdx="0" presStyleCnt="3"/>
      <dgm:spPr/>
    </dgm:pt>
    <dgm:pt modelId="{16C7E2E2-055C-4E1C-9605-1BB6ED5F6A14}" type="pres">
      <dgm:prSet presAssocID="{35CED0DD-AFE1-464A-8292-811F586D1414}" presName="text_2" presStyleLbl="node1" presStyleIdx="1" presStyleCnt="3">
        <dgm:presLayoutVars>
          <dgm:bulletEnabled val="1"/>
        </dgm:presLayoutVars>
      </dgm:prSet>
      <dgm:spPr/>
      <dgm:t>
        <a:bodyPr/>
        <a:lstStyle/>
        <a:p>
          <a:endParaRPr lang="es-ES"/>
        </a:p>
      </dgm:t>
    </dgm:pt>
    <dgm:pt modelId="{7C2AB28F-39A4-427B-B192-C68B0DA554BB}" type="pres">
      <dgm:prSet presAssocID="{35CED0DD-AFE1-464A-8292-811F586D1414}" presName="accent_2" presStyleCnt="0"/>
      <dgm:spPr/>
    </dgm:pt>
    <dgm:pt modelId="{46793FC1-0476-47C4-91BD-5EBC70E68750}" type="pres">
      <dgm:prSet presAssocID="{35CED0DD-AFE1-464A-8292-811F586D1414}" presName="accentRepeatNode" presStyleLbl="solidFgAcc1" presStyleIdx="1" presStyleCnt="3"/>
      <dgm:spPr/>
    </dgm:pt>
    <dgm:pt modelId="{92FCD253-25CC-4E1D-B170-E45AE2A455B4}" type="pres">
      <dgm:prSet presAssocID="{E8FD087F-B7F8-4110-A76D-E0A4FB92B94E}" presName="text_3" presStyleLbl="node1" presStyleIdx="2" presStyleCnt="3">
        <dgm:presLayoutVars>
          <dgm:bulletEnabled val="1"/>
        </dgm:presLayoutVars>
      </dgm:prSet>
      <dgm:spPr/>
      <dgm:t>
        <a:bodyPr/>
        <a:lstStyle/>
        <a:p>
          <a:endParaRPr lang="es-ES"/>
        </a:p>
      </dgm:t>
    </dgm:pt>
    <dgm:pt modelId="{34E84E91-BE1A-4F98-9330-6B99473724C6}" type="pres">
      <dgm:prSet presAssocID="{E8FD087F-B7F8-4110-A76D-E0A4FB92B94E}" presName="accent_3" presStyleCnt="0"/>
      <dgm:spPr/>
    </dgm:pt>
    <dgm:pt modelId="{6DD002D8-1AD1-4BB7-8EAC-5C3DA1138CFA}" type="pres">
      <dgm:prSet presAssocID="{E8FD087F-B7F8-4110-A76D-E0A4FB92B94E}" presName="accentRepeatNode" presStyleLbl="solidFgAcc1" presStyleIdx="2" presStyleCnt="3"/>
      <dgm:spPr/>
    </dgm:pt>
  </dgm:ptLst>
  <dgm:cxnLst>
    <dgm:cxn modelId="{C805D951-575B-4700-86FD-8AD7E147BE6A}" srcId="{FE7CADF2-5CF8-412E-B1B8-3225F2385E58}" destId="{35CED0DD-AFE1-464A-8292-811F586D1414}" srcOrd="1" destOrd="0" parTransId="{F2BEB10A-0CAF-45C9-9E86-1953A12623F3}" sibTransId="{923268DD-649F-42C7-90DB-CC495679DAF3}"/>
    <dgm:cxn modelId="{3917A661-E1E5-49E5-B76C-0FB1960BED23}" type="presOf" srcId="{FE7CADF2-5CF8-412E-B1B8-3225F2385E58}" destId="{B26C9CA0-DEFD-4A49-AA53-9930EA68770E}" srcOrd="0" destOrd="0" presId="urn:microsoft.com/office/officeart/2008/layout/VerticalCurvedList"/>
    <dgm:cxn modelId="{228645B9-783A-40AF-980D-217E89AB3055}" type="presOf" srcId="{E8FD087F-B7F8-4110-A76D-E0A4FB92B94E}" destId="{92FCD253-25CC-4E1D-B170-E45AE2A455B4}" srcOrd="0" destOrd="0" presId="urn:microsoft.com/office/officeart/2008/layout/VerticalCurvedList"/>
    <dgm:cxn modelId="{8119AAD0-A593-42E6-99AF-021F3CD7100D}" srcId="{FE7CADF2-5CF8-412E-B1B8-3225F2385E58}" destId="{E8FD087F-B7F8-4110-A76D-E0A4FB92B94E}" srcOrd="2" destOrd="0" parTransId="{87926102-00C5-41E4-916A-C5C41A37A94C}" sibTransId="{B8416E75-3FCB-4D07-999B-362591F3B715}"/>
    <dgm:cxn modelId="{A67C4121-0040-4D2C-B818-F2FCDEAA247E}" type="presOf" srcId="{47DC88E7-1C1A-4A09-9A8E-17D76B89DFA6}" destId="{E5447664-831E-4F61-87BF-B8757C513B3B}" srcOrd="0" destOrd="0" presId="urn:microsoft.com/office/officeart/2008/layout/VerticalCurvedList"/>
    <dgm:cxn modelId="{265131B9-A703-4A1C-96E0-91AEFFF624E9}" type="presOf" srcId="{35CED0DD-AFE1-464A-8292-811F586D1414}" destId="{16C7E2E2-055C-4E1C-9605-1BB6ED5F6A14}" srcOrd="0" destOrd="0" presId="urn:microsoft.com/office/officeart/2008/layout/VerticalCurvedList"/>
    <dgm:cxn modelId="{BEE55FDB-8615-48C8-B8A2-E20A21772288}" srcId="{FE7CADF2-5CF8-412E-B1B8-3225F2385E58}" destId="{16AD4CD3-F12D-4329-AD50-F545CA44F4C3}" srcOrd="0" destOrd="0" parTransId="{2C831BBE-D0E5-47B9-B4A2-88D6A1F603EF}" sibTransId="{47DC88E7-1C1A-4A09-9A8E-17D76B89DFA6}"/>
    <dgm:cxn modelId="{B2EF7FBF-A5FA-466F-B1D0-2CF50CF18305}" type="presOf" srcId="{16AD4CD3-F12D-4329-AD50-F545CA44F4C3}" destId="{E721737E-AD96-4C3F-B0F9-992F3931B684}" srcOrd="0" destOrd="0" presId="urn:microsoft.com/office/officeart/2008/layout/VerticalCurvedList"/>
    <dgm:cxn modelId="{25F4C7E4-5222-408E-AF37-871AFFB13C94}" type="presParOf" srcId="{B26C9CA0-DEFD-4A49-AA53-9930EA68770E}" destId="{181DF1F4-8A23-4257-A01F-4C3CB1919B1B}" srcOrd="0" destOrd="0" presId="urn:microsoft.com/office/officeart/2008/layout/VerticalCurvedList"/>
    <dgm:cxn modelId="{BB6597FE-077E-4960-A2E1-B8D31A337325}" type="presParOf" srcId="{181DF1F4-8A23-4257-A01F-4C3CB1919B1B}" destId="{42B2DD9B-5FEE-417F-966E-3D2AB1F3C3E5}" srcOrd="0" destOrd="0" presId="urn:microsoft.com/office/officeart/2008/layout/VerticalCurvedList"/>
    <dgm:cxn modelId="{D1135764-85F7-4662-A610-1ED7F006E4D4}" type="presParOf" srcId="{42B2DD9B-5FEE-417F-966E-3D2AB1F3C3E5}" destId="{A8A5E2CD-92EA-471C-B601-F42FC92C1C76}" srcOrd="0" destOrd="0" presId="urn:microsoft.com/office/officeart/2008/layout/VerticalCurvedList"/>
    <dgm:cxn modelId="{415854C1-4CB9-4571-9802-FA8A72B57D78}" type="presParOf" srcId="{42B2DD9B-5FEE-417F-966E-3D2AB1F3C3E5}" destId="{E5447664-831E-4F61-87BF-B8757C513B3B}" srcOrd="1" destOrd="0" presId="urn:microsoft.com/office/officeart/2008/layout/VerticalCurvedList"/>
    <dgm:cxn modelId="{F797D50F-EE8A-434B-865D-8B29B6B1F9FF}" type="presParOf" srcId="{42B2DD9B-5FEE-417F-966E-3D2AB1F3C3E5}" destId="{A93077C2-E1BA-4797-AC52-DE3E12408628}" srcOrd="2" destOrd="0" presId="urn:microsoft.com/office/officeart/2008/layout/VerticalCurvedList"/>
    <dgm:cxn modelId="{67FE79B0-F5E6-40A3-929C-C09EAE4EB8FB}" type="presParOf" srcId="{42B2DD9B-5FEE-417F-966E-3D2AB1F3C3E5}" destId="{E6D44786-9C38-4FF3-AE4C-1390EA66286F}" srcOrd="3" destOrd="0" presId="urn:microsoft.com/office/officeart/2008/layout/VerticalCurvedList"/>
    <dgm:cxn modelId="{580740EA-ECCF-48A3-BCFF-5CF57EC48036}" type="presParOf" srcId="{181DF1F4-8A23-4257-A01F-4C3CB1919B1B}" destId="{E721737E-AD96-4C3F-B0F9-992F3931B684}" srcOrd="1" destOrd="0" presId="urn:microsoft.com/office/officeart/2008/layout/VerticalCurvedList"/>
    <dgm:cxn modelId="{06AF72C5-6FEC-4D4D-A898-F4C57677EAFC}" type="presParOf" srcId="{181DF1F4-8A23-4257-A01F-4C3CB1919B1B}" destId="{3D39309E-C8DF-47FB-8DBF-FD1431A10B84}" srcOrd="2" destOrd="0" presId="urn:microsoft.com/office/officeart/2008/layout/VerticalCurvedList"/>
    <dgm:cxn modelId="{90B00A69-921C-49EE-9004-DE3BCA7A950C}" type="presParOf" srcId="{3D39309E-C8DF-47FB-8DBF-FD1431A10B84}" destId="{BE433BB9-FB16-47C1-A7F1-29562830C484}" srcOrd="0" destOrd="0" presId="urn:microsoft.com/office/officeart/2008/layout/VerticalCurvedList"/>
    <dgm:cxn modelId="{205AE92E-977C-4E0E-9206-BD206B216FE0}" type="presParOf" srcId="{181DF1F4-8A23-4257-A01F-4C3CB1919B1B}" destId="{16C7E2E2-055C-4E1C-9605-1BB6ED5F6A14}" srcOrd="3" destOrd="0" presId="urn:microsoft.com/office/officeart/2008/layout/VerticalCurvedList"/>
    <dgm:cxn modelId="{B72A51C8-2210-4B9A-A7B3-F1703B049530}" type="presParOf" srcId="{181DF1F4-8A23-4257-A01F-4C3CB1919B1B}" destId="{7C2AB28F-39A4-427B-B192-C68B0DA554BB}" srcOrd="4" destOrd="0" presId="urn:microsoft.com/office/officeart/2008/layout/VerticalCurvedList"/>
    <dgm:cxn modelId="{5840DB44-6F9E-4D6D-9BD9-EBD0EF07800D}" type="presParOf" srcId="{7C2AB28F-39A4-427B-B192-C68B0DA554BB}" destId="{46793FC1-0476-47C4-91BD-5EBC70E68750}" srcOrd="0" destOrd="0" presId="urn:microsoft.com/office/officeart/2008/layout/VerticalCurvedList"/>
    <dgm:cxn modelId="{1C8724EE-F3C4-4CE0-9C94-FF3B65327C87}" type="presParOf" srcId="{181DF1F4-8A23-4257-A01F-4C3CB1919B1B}" destId="{92FCD253-25CC-4E1D-B170-E45AE2A455B4}" srcOrd="5" destOrd="0" presId="urn:microsoft.com/office/officeart/2008/layout/VerticalCurvedList"/>
    <dgm:cxn modelId="{8BBC6EB5-2EE6-4CDA-A4B5-751E1D954734}" type="presParOf" srcId="{181DF1F4-8A23-4257-A01F-4C3CB1919B1B}" destId="{34E84E91-BE1A-4F98-9330-6B99473724C6}" srcOrd="6" destOrd="0" presId="urn:microsoft.com/office/officeart/2008/layout/VerticalCurvedList"/>
    <dgm:cxn modelId="{A673447D-8B52-4196-9F43-882687C5BA41}" type="presParOf" srcId="{34E84E91-BE1A-4F98-9330-6B99473724C6}" destId="{6DD002D8-1AD1-4BB7-8EAC-5C3DA1138CF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77570-533A-49EA-89B8-97CDF9AB6A1C}">
      <dsp:nvSpPr>
        <dsp:cNvPr id="0" name=""/>
        <dsp:cNvSpPr/>
      </dsp:nvSpPr>
      <dsp:spPr>
        <a:xfrm>
          <a:off x="1843052" y="1623136"/>
          <a:ext cx="961544" cy="847719"/>
        </a:xfrm>
        <a:custGeom>
          <a:avLst/>
          <a:gdLst/>
          <a:ahLst/>
          <a:cxnLst/>
          <a:rect l="0" t="0" r="0" b="0"/>
          <a:pathLst>
            <a:path>
              <a:moveTo>
                <a:pt x="0" y="0"/>
              </a:moveTo>
              <a:lnTo>
                <a:pt x="961544" y="0"/>
              </a:lnTo>
              <a:lnTo>
                <a:pt x="961544" y="847719"/>
              </a:lnTo>
            </a:path>
          </a:pathLst>
        </a:custGeom>
        <a:noFill/>
        <a:ln w="25400" cap="flat" cmpd="sng" algn="ctr">
          <a:solidFill>
            <a:schemeClr val="accent1"/>
          </a:solidFill>
          <a:prstDash val="sysDot"/>
        </a:ln>
        <a:effectLst/>
      </dsp:spPr>
      <dsp:style>
        <a:lnRef idx="2">
          <a:scrgbClr r="0" g="0" b="0"/>
        </a:lnRef>
        <a:fillRef idx="0">
          <a:scrgbClr r="0" g="0" b="0"/>
        </a:fillRef>
        <a:effectRef idx="0">
          <a:scrgbClr r="0" g="0" b="0"/>
        </a:effectRef>
        <a:fontRef idx="minor"/>
      </dsp:style>
    </dsp:sp>
    <dsp:sp modelId="{DEFC664C-367A-4670-9474-AF74FE9237E5}">
      <dsp:nvSpPr>
        <dsp:cNvPr id="0" name=""/>
        <dsp:cNvSpPr/>
      </dsp:nvSpPr>
      <dsp:spPr>
        <a:xfrm>
          <a:off x="1843052" y="799700"/>
          <a:ext cx="957760" cy="823436"/>
        </a:xfrm>
        <a:custGeom>
          <a:avLst/>
          <a:gdLst/>
          <a:ahLst/>
          <a:cxnLst/>
          <a:rect l="0" t="0" r="0" b="0"/>
          <a:pathLst>
            <a:path>
              <a:moveTo>
                <a:pt x="0" y="823436"/>
              </a:moveTo>
              <a:lnTo>
                <a:pt x="957760" y="823436"/>
              </a:lnTo>
              <a:lnTo>
                <a:pt x="957760" y="0"/>
              </a:lnTo>
            </a:path>
          </a:pathLst>
        </a:custGeom>
        <a:noFill/>
        <a:ln w="25400" cap="flat" cmpd="sng" algn="ctr">
          <a:solidFill>
            <a:schemeClr val="accent1"/>
          </a:solidFill>
          <a:prstDash val="sysDot"/>
        </a:ln>
        <a:effectLst/>
      </dsp:spPr>
      <dsp:style>
        <a:lnRef idx="2">
          <a:scrgbClr r="0" g="0" b="0"/>
        </a:lnRef>
        <a:fillRef idx="0">
          <a:scrgbClr r="0" g="0" b="0"/>
        </a:fillRef>
        <a:effectRef idx="0">
          <a:scrgbClr r="0" g="0" b="0"/>
        </a:effectRef>
        <a:fontRef idx="minor"/>
      </dsp:style>
    </dsp:sp>
    <dsp:sp modelId="{E79818CC-B2CD-415B-BD6E-A91EB275EF02}">
      <dsp:nvSpPr>
        <dsp:cNvPr id="0" name=""/>
        <dsp:cNvSpPr/>
      </dsp:nvSpPr>
      <dsp:spPr>
        <a:xfrm>
          <a:off x="5338027" y="1623136"/>
          <a:ext cx="549133" cy="972876"/>
        </a:xfrm>
        <a:custGeom>
          <a:avLst/>
          <a:gdLst/>
          <a:ahLst/>
          <a:cxnLst/>
          <a:rect l="0" t="0" r="0" b="0"/>
          <a:pathLst>
            <a:path>
              <a:moveTo>
                <a:pt x="0" y="0"/>
              </a:moveTo>
              <a:lnTo>
                <a:pt x="400742" y="0"/>
              </a:lnTo>
              <a:lnTo>
                <a:pt x="400742" y="972876"/>
              </a:lnTo>
              <a:lnTo>
                <a:pt x="549133" y="9728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755D82-ED6F-4184-9399-EA672BAF3656}">
      <dsp:nvSpPr>
        <dsp:cNvPr id="0" name=""/>
        <dsp:cNvSpPr/>
      </dsp:nvSpPr>
      <dsp:spPr>
        <a:xfrm>
          <a:off x="5338027" y="1623136"/>
          <a:ext cx="549133" cy="334798"/>
        </a:xfrm>
        <a:custGeom>
          <a:avLst/>
          <a:gdLst/>
          <a:ahLst/>
          <a:cxnLst/>
          <a:rect l="0" t="0" r="0" b="0"/>
          <a:pathLst>
            <a:path>
              <a:moveTo>
                <a:pt x="0" y="0"/>
              </a:moveTo>
              <a:lnTo>
                <a:pt x="400742" y="0"/>
              </a:lnTo>
              <a:lnTo>
                <a:pt x="400742" y="334798"/>
              </a:lnTo>
              <a:lnTo>
                <a:pt x="549133" y="33479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85C0C8-3585-408D-A95F-080F243C41D6}">
      <dsp:nvSpPr>
        <dsp:cNvPr id="0" name=""/>
        <dsp:cNvSpPr/>
      </dsp:nvSpPr>
      <dsp:spPr>
        <a:xfrm>
          <a:off x="5338027" y="1319856"/>
          <a:ext cx="549133" cy="303279"/>
        </a:xfrm>
        <a:custGeom>
          <a:avLst/>
          <a:gdLst/>
          <a:ahLst/>
          <a:cxnLst/>
          <a:rect l="0" t="0" r="0" b="0"/>
          <a:pathLst>
            <a:path>
              <a:moveTo>
                <a:pt x="0" y="303279"/>
              </a:moveTo>
              <a:lnTo>
                <a:pt x="400742" y="303279"/>
              </a:lnTo>
              <a:lnTo>
                <a:pt x="400742" y="0"/>
              </a:lnTo>
              <a:lnTo>
                <a:pt x="54913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98B250-481B-472E-A429-628A96E0F545}">
      <dsp:nvSpPr>
        <dsp:cNvPr id="0" name=""/>
        <dsp:cNvSpPr/>
      </dsp:nvSpPr>
      <dsp:spPr>
        <a:xfrm>
          <a:off x="5338027" y="855500"/>
          <a:ext cx="549133" cy="767636"/>
        </a:xfrm>
        <a:custGeom>
          <a:avLst/>
          <a:gdLst/>
          <a:ahLst/>
          <a:cxnLst/>
          <a:rect l="0" t="0" r="0" b="0"/>
          <a:pathLst>
            <a:path>
              <a:moveTo>
                <a:pt x="0" y="767636"/>
              </a:moveTo>
              <a:lnTo>
                <a:pt x="400742" y="767636"/>
              </a:lnTo>
              <a:lnTo>
                <a:pt x="400742" y="0"/>
              </a:lnTo>
              <a:lnTo>
                <a:pt x="549133"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6F563C-AEC1-4BEF-BF24-D970FA691AEF}">
      <dsp:nvSpPr>
        <dsp:cNvPr id="0" name=""/>
        <dsp:cNvSpPr/>
      </dsp:nvSpPr>
      <dsp:spPr>
        <a:xfrm>
          <a:off x="1843052" y="1577416"/>
          <a:ext cx="1894452" cy="91440"/>
        </a:xfrm>
        <a:custGeom>
          <a:avLst/>
          <a:gdLst/>
          <a:ahLst/>
          <a:cxnLst/>
          <a:rect l="0" t="0" r="0" b="0"/>
          <a:pathLst>
            <a:path>
              <a:moveTo>
                <a:pt x="0" y="45720"/>
              </a:moveTo>
              <a:lnTo>
                <a:pt x="1894452" y="45720"/>
              </a:lnTo>
            </a:path>
          </a:pathLst>
        </a:custGeom>
        <a:noFill/>
        <a:ln w="28575" cap="flat" cmpd="sng" algn="ctr">
          <a:solidFill>
            <a:srgbClr val="4774AB"/>
          </a:solidFill>
          <a:prstDash val="solid"/>
        </a:ln>
        <a:effectLst/>
      </dsp:spPr>
      <dsp:style>
        <a:lnRef idx="2">
          <a:scrgbClr r="0" g="0" b="0"/>
        </a:lnRef>
        <a:fillRef idx="0">
          <a:scrgbClr r="0" g="0" b="0"/>
        </a:fillRef>
        <a:effectRef idx="0">
          <a:scrgbClr r="0" g="0" b="0"/>
        </a:effectRef>
        <a:fontRef idx="minor"/>
      </dsp:style>
    </dsp:sp>
    <dsp:sp modelId="{DED92CB9-F623-4E2B-A8BF-962FB9F6BBBC}">
      <dsp:nvSpPr>
        <dsp:cNvPr id="0" name=""/>
        <dsp:cNvSpPr/>
      </dsp:nvSpPr>
      <dsp:spPr>
        <a:xfrm>
          <a:off x="0" y="939143"/>
          <a:ext cx="1843052" cy="1367986"/>
        </a:xfrm>
        <a:prstGeom prst="rect">
          <a:avLst/>
        </a:prstGeom>
        <a:solidFill>
          <a:schemeClr val="accent1">
            <a:lumMod val="20000"/>
            <a:lumOff val="80000"/>
          </a:schemeClr>
        </a:solidFill>
        <a:ln>
          <a:solidFill>
            <a:schemeClr val="accent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CO" sz="1800" b="1" kern="1200"/>
            <a:t>Comité General de Autoevaluación Institucional y Acreditación</a:t>
          </a:r>
        </a:p>
      </dsp:txBody>
      <dsp:txXfrm>
        <a:off x="0" y="939143"/>
        <a:ext cx="1843052" cy="1367986"/>
      </dsp:txXfrm>
    </dsp:sp>
    <dsp:sp modelId="{D84AAD4A-EAD3-4EBE-A996-F3DD97CA67F3}">
      <dsp:nvSpPr>
        <dsp:cNvPr id="0" name=""/>
        <dsp:cNvSpPr/>
      </dsp:nvSpPr>
      <dsp:spPr>
        <a:xfrm>
          <a:off x="3737504" y="1086583"/>
          <a:ext cx="1600523" cy="107310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Comités de Autoevaluación de Programa</a:t>
          </a:r>
        </a:p>
      </dsp:txBody>
      <dsp:txXfrm>
        <a:off x="3737504" y="1086583"/>
        <a:ext cx="1600523" cy="1073105"/>
      </dsp:txXfrm>
    </dsp:sp>
    <dsp:sp modelId="{9534A232-4A06-428E-90D4-D0910E5C08D0}">
      <dsp:nvSpPr>
        <dsp:cNvPr id="0" name=""/>
        <dsp:cNvSpPr/>
      </dsp:nvSpPr>
      <dsp:spPr>
        <a:xfrm>
          <a:off x="5887160" y="629205"/>
          <a:ext cx="2249997" cy="45259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Equipo de Trabajo </a:t>
          </a:r>
          <a:br>
            <a:rPr lang="es-CO" sz="1400" b="1" kern="1200"/>
          </a:br>
          <a:r>
            <a:rPr lang="es-CO" sz="1400" b="1" kern="1200"/>
            <a:t>del Factor 1 </a:t>
          </a:r>
        </a:p>
      </dsp:txBody>
      <dsp:txXfrm>
        <a:off x="5887160" y="629205"/>
        <a:ext cx="2249997" cy="452590"/>
      </dsp:txXfrm>
    </dsp:sp>
    <dsp:sp modelId="{4849321A-01A8-49CD-8240-F8AE3DEC644A}">
      <dsp:nvSpPr>
        <dsp:cNvPr id="0" name=""/>
        <dsp:cNvSpPr/>
      </dsp:nvSpPr>
      <dsp:spPr>
        <a:xfrm>
          <a:off x="5887160" y="1093561"/>
          <a:ext cx="2265356" cy="45259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Equipo de Trabajo </a:t>
          </a:r>
          <a:br>
            <a:rPr lang="es-CO" sz="1400" b="1" kern="1200"/>
          </a:br>
          <a:r>
            <a:rPr lang="es-CO" sz="1400" b="1" kern="1200"/>
            <a:t>del Factor 2</a:t>
          </a:r>
        </a:p>
      </dsp:txBody>
      <dsp:txXfrm>
        <a:off x="5887160" y="1093561"/>
        <a:ext cx="2265356" cy="452590"/>
      </dsp:txXfrm>
    </dsp:sp>
    <dsp:sp modelId="{CDEDF376-5BC0-415B-9ED4-985E372CC418}">
      <dsp:nvSpPr>
        <dsp:cNvPr id="0" name=""/>
        <dsp:cNvSpPr/>
      </dsp:nvSpPr>
      <dsp:spPr>
        <a:xfrm>
          <a:off x="5887160" y="1731639"/>
          <a:ext cx="2264465" cy="45259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a:t>
          </a:r>
        </a:p>
      </dsp:txBody>
      <dsp:txXfrm>
        <a:off x="5887160" y="1731639"/>
        <a:ext cx="2264465" cy="452590"/>
      </dsp:txXfrm>
    </dsp:sp>
    <dsp:sp modelId="{BDCE4B38-3670-4E4C-96ED-4EF747DE3CEC}">
      <dsp:nvSpPr>
        <dsp:cNvPr id="0" name=""/>
        <dsp:cNvSpPr/>
      </dsp:nvSpPr>
      <dsp:spPr>
        <a:xfrm>
          <a:off x="5887160" y="2369717"/>
          <a:ext cx="2264465" cy="45259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Equipo de Trabajo </a:t>
          </a:r>
          <a:br>
            <a:rPr lang="es-CO" sz="1400" b="1" kern="1200"/>
          </a:br>
          <a:r>
            <a:rPr lang="es-CO" sz="1400" b="1" kern="1200"/>
            <a:t>del Factor </a:t>
          </a:r>
          <a:r>
            <a:rPr lang="es-CO" sz="1400" b="1" i="1" kern="1200"/>
            <a:t>n</a:t>
          </a:r>
        </a:p>
      </dsp:txBody>
      <dsp:txXfrm>
        <a:off x="5887160" y="2369717"/>
        <a:ext cx="2264465" cy="452590"/>
      </dsp:txXfrm>
    </dsp:sp>
    <dsp:sp modelId="{EFDEE843-B2D9-49D1-B17C-9AD1CC03519E}">
      <dsp:nvSpPr>
        <dsp:cNvPr id="0" name=""/>
        <dsp:cNvSpPr/>
      </dsp:nvSpPr>
      <dsp:spPr>
        <a:xfrm>
          <a:off x="2027172" y="0"/>
          <a:ext cx="1547280" cy="79970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a:t>Departamento de calidad integral en la docencia</a:t>
          </a:r>
        </a:p>
      </dsp:txBody>
      <dsp:txXfrm>
        <a:off x="2027172" y="0"/>
        <a:ext cx="1547280" cy="799700"/>
      </dsp:txXfrm>
    </dsp:sp>
    <dsp:sp modelId="{85677BF3-D1F5-4FE0-95E6-8A9A0898EAE1}">
      <dsp:nvSpPr>
        <dsp:cNvPr id="0" name=""/>
        <dsp:cNvSpPr/>
      </dsp:nvSpPr>
      <dsp:spPr>
        <a:xfrm>
          <a:off x="2030956" y="2470855"/>
          <a:ext cx="1547280" cy="80031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a:t>Comité de </a:t>
          </a:r>
          <a:br>
            <a:rPr lang="es-CO" sz="1400" b="1" kern="1200"/>
          </a:br>
          <a:r>
            <a:rPr lang="es-CO" sz="1400" b="1" kern="1200"/>
            <a:t>asesores expertos</a:t>
          </a:r>
        </a:p>
      </dsp:txBody>
      <dsp:txXfrm>
        <a:off x="2030956" y="2470855"/>
        <a:ext cx="1547280" cy="8003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14B5E-6489-45F3-9C7C-FFFFBE93055A}">
      <dsp:nvSpPr>
        <dsp:cNvPr id="0" name=""/>
        <dsp:cNvSpPr/>
      </dsp:nvSpPr>
      <dsp:spPr>
        <a:xfrm>
          <a:off x="1219908" y="-46010"/>
          <a:ext cx="4082486" cy="4082486"/>
        </a:xfrm>
        <a:prstGeom prst="circularArrow">
          <a:avLst>
            <a:gd name="adj1" fmla="val 5544"/>
            <a:gd name="adj2" fmla="val 330680"/>
            <a:gd name="adj3" fmla="val 14771090"/>
            <a:gd name="adj4" fmla="val 16805412"/>
            <a:gd name="adj5" fmla="val 5757"/>
          </a:avLst>
        </a:prstGeom>
        <a:solidFill>
          <a:schemeClr val="dk2">
            <a:tint val="40000"/>
            <a:hueOff val="0"/>
            <a:satOff val="0"/>
            <a:lumOff val="0"/>
            <a:alphaOff val="0"/>
          </a:schemeClr>
        </a:solidFill>
        <a:ln w="9525" cap="flat" cmpd="sng" algn="ctr">
          <a:solidFill>
            <a:schemeClr val="dk2">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1A40621C-4662-4589-9BD8-7B484A51781E}">
      <dsp:nvSpPr>
        <dsp:cNvPr id="0" name=""/>
        <dsp:cNvSpPr/>
      </dsp:nvSpPr>
      <dsp:spPr>
        <a:xfrm>
          <a:off x="2742042" y="1121"/>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a:latin typeface="Candara" panose="020E0502030303020204" pitchFamily="34" charset="0"/>
            </a:rPr>
            <a:t>Planeación y capacitación</a:t>
          </a:r>
          <a:endParaRPr lang="es-CO" sz="1100" b="1" kern="1200" dirty="0">
            <a:latin typeface="Candara" panose="020E0502030303020204" pitchFamily="34" charset="0"/>
          </a:endParaRPr>
        </a:p>
      </dsp:txBody>
      <dsp:txXfrm>
        <a:off x="2767383" y="26462"/>
        <a:ext cx="987536" cy="468427"/>
      </dsp:txXfrm>
    </dsp:sp>
    <dsp:sp modelId="{74A35A8D-30DF-44AF-8920-4102892D7990}">
      <dsp:nvSpPr>
        <dsp:cNvPr id="0" name=""/>
        <dsp:cNvSpPr/>
      </dsp:nvSpPr>
      <dsp:spPr>
        <a:xfrm>
          <a:off x="4180061" y="379422"/>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a:latin typeface="Candara" panose="020E0502030303020204" pitchFamily="34" charset="0"/>
            </a:rPr>
            <a:t>Ponderación</a:t>
          </a:r>
          <a:endParaRPr lang="es-CO" sz="1100" b="1" kern="1200" dirty="0">
            <a:latin typeface="Candara" panose="020E0502030303020204" pitchFamily="34" charset="0"/>
          </a:endParaRPr>
        </a:p>
      </dsp:txBody>
      <dsp:txXfrm>
        <a:off x="4205402" y="404763"/>
        <a:ext cx="987536" cy="468427"/>
      </dsp:txXfrm>
    </dsp:sp>
    <dsp:sp modelId="{A2C0B26B-421A-4409-91A4-D17EF03CBE33}">
      <dsp:nvSpPr>
        <dsp:cNvPr id="0" name=""/>
        <dsp:cNvSpPr/>
      </dsp:nvSpPr>
      <dsp:spPr>
        <a:xfrm>
          <a:off x="4688501" y="1439745"/>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a:latin typeface="Candara" panose="020E0502030303020204" pitchFamily="34" charset="0"/>
            </a:rPr>
            <a:t>Recolección de información</a:t>
          </a:r>
          <a:endParaRPr lang="es-CO" sz="1100" b="1" kern="1200">
            <a:latin typeface="Candara" panose="020E0502030303020204" pitchFamily="34" charset="0"/>
          </a:endParaRPr>
        </a:p>
      </dsp:txBody>
      <dsp:txXfrm>
        <a:off x="4713842" y="1465086"/>
        <a:ext cx="987536" cy="468427"/>
      </dsp:txXfrm>
    </dsp:sp>
    <dsp:sp modelId="{267F63A5-EF7C-4780-B3D6-9AC61BC85F5B}">
      <dsp:nvSpPr>
        <dsp:cNvPr id="0" name=""/>
        <dsp:cNvSpPr/>
      </dsp:nvSpPr>
      <dsp:spPr>
        <a:xfrm>
          <a:off x="4249734" y="2612520"/>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a:latin typeface="Candara" panose="020E0502030303020204" pitchFamily="34" charset="0"/>
            </a:rPr>
            <a:t>Consulta y analisis de la información</a:t>
          </a:r>
          <a:endParaRPr lang="es-CO" sz="1100" b="1" kern="1200">
            <a:latin typeface="Candara" panose="020E0502030303020204" pitchFamily="34" charset="0"/>
          </a:endParaRPr>
        </a:p>
      </dsp:txBody>
      <dsp:txXfrm>
        <a:off x="4275075" y="2637861"/>
        <a:ext cx="987536" cy="468427"/>
      </dsp:txXfrm>
    </dsp:sp>
    <dsp:sp modelId="{4822153A-2873-4172-98EB-D4A197DD37FE}">
      <dsp:nvSpPr>
        <dsp:cNvPr id="0" name=""/>
        <dsp:cNvSpPr/>
      </dsp:nvSpPr>
      <dsp:spPr>
        <a:xfrm>
          <a:off x="3337476" y="3377995"/>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a:latin typeface="Candara" panose="020E0502030303020204" pitchFamily="34" charset="0"/>
            </a:rPr>
            <a:t>Valoración</a:t>
          </a:r>
          <a:endParaRPr lang="es-CO" sz="1100" b="1" kern="1200">
            <a:latin typeface="Candara" panose="020E0502030303020204" pitchFamily="34" charset="0"/>
          </a:endParaRPr>
        </a:p>
      </dsp:txBody>
      <dsp:txXfrm>
        <a:off x="3362817" y="3403336"/>
        <a:ext cx="987536" cy="468427"/>
      </dsp:txXfrm>
    </dsp:sp>
    <dsp:sp modelId="{B4A902E0-4E80-4022-A6CE-80988FDC4479}">
      <dsp:nvSpPr>
        <dsp:cNvPr id="0" name=""/>
        <dsp:cNvSpPr/>
      </dsp:nvSpPr>
      <dsp:spPr>
        <a:xfrm>
          <a:off x="2146608" y="3377995"/>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a:latin typeface="Candara" panose="020E0502030303020204" pitchFamily="34" charset="0"/>
            </a:rPr>
            <a:t>Construcción del plan de mejoramiento</a:t>
          </a:r>
          <a:endParaRPr lang="es-CO" sz="1100" b="1" kern="1200" dirty="0">
            <a:latin typeface="Candara" panose="020E0502030303020204" pitchFamily="34" charset="0"/>
          </a:endParaRPr>
        </a:p>
      </dsp:txBody>
      <dsp:txXfrm>
        <a:off x="2171949" y="3403336"/>
        <a:ext cx="987536" cy="468427"/>
      </dsp:txXfrm>
    </dsp:sp>
    <dsp:sp modelId="{3EBDB3AC-5950-4B74-86CD-7B8361655B87}">
      <dsp:nvSpPr>
        <dsp:cNvPr id="0" name=""/>
        <dsp:cNvSpPr/>
      </dsp:nvSpPr>
      <dsp:spPr>
        <a:xfrm>
          <a:off x="1234350" y="2612520"/>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a:latin typeface="Candara" panose="020E0502030303020204" pitchFamily="34" charset="0"/>
            </a:rPr>
            <a:t>Redacción de informe</a:t>
          </a:r>
          <a:endParaRPr lang="es-CO" sz="1100" b="1" kern="1200">
            <a:latin typeface="Candara" panose="020E0502030303020204" pitchFamily="34" charset="0"/>
          </a:endParaRPr>
        </a:p>
      </dsp:txBody>
      <dsp:txXfrm>
        <a:off x="1259691" y="2637861"/>
        <a:ext cx="987536" cy="468427"/>
      </dsp:txXfrm>
    </dsp:sp>
    <dsp:sp modelId="{87DACDB9-E3FC-4343-B926-F817F1D65F29}">
      <dsp:nvSpPr>
        <dsp:cNvPr id="0" name=""/>
        <dsp:cNvSpPr/>
      </dsp:nvSpPr>
      <dsp:spPr>
        <a:xfrm>
          <a:off x="834250" y="1430078"/>
          <a:ext cx="1038218" cy="519109"/>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a:latin typeface="Candara" panose="020E0502030303020204" pitchFamily="34" charset="0"/>
            </a:rPr>
            <a:t>Socialización</a:t>
          </a:r>
          <a:endParaRPr lang="es-CO" sz="1100" b="1" kern="1200">
            <a:latin typeface="Candara" panose="020E0502030303020204" pitchFamily="34" charset="0"/>
          </a:endParaRPr>
        </a:p>
      </dsp:txBody>
      <dsp:txXfrm>
        <a:off x="859591" y="1455419"/>
        <a:ext cx="987536" cy="468427"/>
      </dsp:txXfrm>
    </dsp:sp>
    <dsp:sp modelId="{E014BB57-5821-4C83-A8A3-1A8E81AA8065}">
      <dsp:nvSpPr>
        <dsp:cNvPr id="0" name=""/>
        <dsp:cNvSpPr/>
      </dsp:nvSpPr>
      <dsp:spPr>
        <a:xfrm>
          <a:off x="1323360" y="370380"/>
          <a:ext cx="1038218" cy="633868"/>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dirty="0">
              <a:latin typeface="Candara" panose="020E0502030303020204" pitchFamily="34" charset="0"/>
            </a:rPr>
            <a:t>Seguimiento y monitoreo al plan de mejoramiento</a:t>
          </a:r>
          <a:endParaRPr lang="es-CO" sz="1100" b="1" kern="1200" dirty="0">
            <a:latin typeface="Candara" panose="020E0502030303020204" pitchFamily="34" charset="0"/>
          </a:endParaRPr>
        </a:p>
      </dsp:txBody>
      <dsp:txXfrm>
        <a:off x="1354303" y="401323"/>
        <a:ext cx="976332" cy="5719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20B14-C7FF-4417-A39D-907FA8981A0C}">
      <dsp:nvSpPr>
        <dsp:cNvPr id="0" name=""/>
        <dsp:cNvSpPr/>
      </dsp:nvSpPr>
      <dsp:spPr>
        <a:xfrm rot="5400000">
          <a:off x="697375" y="1147950"/>
          <a:ext cx="1015263" cy="1155841"/>
        </a:xfrm>
        <a:prstGeom prst="bentUpArrow">
          <a:avLst>
            <a:gd name="adj1" fmla="val 32840"/>
            <a:gd name="adj2" fmla="val 25000"/>
            <a:gd name="adj3" fmla="val 35780"/>
          </a:avLst>
        </a:prstGeom>
        <a:solidFill>
          <a:schemeClr val="dk2">
            <a:tint val="4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542EC0-9249-4DC3-AC5F-10F21A5FCD56}">
      <dsp:nvSpPr>
        <dsp:cNvPr id="0" name=""/>
        <dsp:cNvSpPr/>
      </dsp:nvSpPr>
      <dsp:spPr>
        <a:xfrm>
          <a:off x="0" y="0"/>
          <a:ext cx="1709106" cy="1196318"/>
        </a:xfrm>
        <a:prstGeom prst="roundRect">
          <a:avLst>
            <a:gd name="adj" fmla="val 166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a:latin typeface="Candara" panose="020E0502030303020204" pitchFamily="34" charset="0"/>
            </a:rPr>
            <a:t>Factores </a:t>
          </a:r>
        </a:p>
      </dsp:txBody>
      <dsp:txXfrm>
        <a:off x="58410" y="58410"/>
        <a:ext cx="1592286" cy="1079498"/>
      </dsp:txXfrm>
    </dsp:sp>
    <dsp:sp modelId="{33D60499-D0CB-4137-8828-EAF513A8C47B}">
      <dsp:nvSpPr>
        <dsp:cNvPr id="0" name=""/>
        <dsp:cNvSpPr/>
      </dsp:nvSpPr>
      <dsp:spPr>
        <a:xfrm>
          <a:off x="1784779" y="96847"/>
          <a:ext cx="2763491" cy="966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latin typeface="Candara" panose="020E0502030303020204" pitchFamily="34" charset="0"/>
            </a:rPr>
            <a:t>Son 10 factores generales entre los cuales tenemos, Procesos Académicos, Profesores, Estudiantes y demás. </a:t>
          </a:r>
        </a:p>
      </dsp:txBody>
      <dsp:txXfrm>
        <a:off x="1784779" y="96847"/>
        <a:ext cx="2763491" cy="966917"/>
      </dsp:txXfrm>
    </dsp:sp>
    <dsp:sp modelId="{0C448CAC-8BB5-40F1-ABF3-432958BE32D2}">
      <dsp:nvSpPr>
        <dsp:cNvPr id="0" name=""/>
        <dsp:cNvSpPr/>
      </dsp:nvSpPr>
      <dsp:spPr>
        <a:xfrm rot="5400000">
          <a:off x="2479314" y="2491811"/>
          <a:ext cx="1015263" cy="1155841"/>
        </a:xfrm>
        <a:prstGeom prst="bentUpArrow">
          <a:avLst>
            <a:gd name="adj1" fmla="val 32840"/>
            <a:gd name="adj2" fmla="val 25000"/>
            <a:gd name="adj3" fmla="val 35780"/>
          </a:avLst>
        </a:prstGeom>
        <a:solidFill>
          <a:schemeClr val="dk2">
            <a:tint val="4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ECC443-6A1E-4A94-988C-BF853CF4F14A}">
      <dsp:nvSpPr>
        <dsp:cNvPr id="0" name=""/>
        <dsp:cNvSpPr/>
      </dsp:nvSpPr>
      <dsp:spPr>
        <a:xfrm>
          <a:off x="1802828" y="1366371"/>
          <a:ext cx="1709106" cy="1196318"/>
        </a:xfrm>
        <a:prstGeom prst="roundRect">
          <a:avLst>
            <a:gd name="adj" fmla="val 166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a:latin typeface="Candara" panose="020E0502030303020204" pitchFamily="34" charset="0"/>
            </a:rPr>
            <a:t>Características</a:t>
          </a:r>
        </a:p>
      </dsp:txBody>
      <dsp:txXfrm>
        <a:off x="1861238" y="1424781"/>
        <a:ext cx="1592286" cy="1079498"/>
      </dsp:txXfrm>
    </dsp:sp>
    <dsp:sp modelId="{2D4C843B-67E7-4545-8AE9-3B49C3FEDDF2}">
      <dsp:nvSpPr>
        <dsp:cNvPr id="0" name=""/>
        <dsp:cNvSpPr/>
      </dsp:nvSpPr>
      <dsp:spPr>
        <a:xfrm>
          <a:off x="3536897" y="1480467"/>
          <a:ext cx="3598392" cy="966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latin typeface="Candara" panose="020E0502030303020204" pitchFamily="34" charset="0"/>
            </a:rPr>
            <a:t>Estas características hacen parte de los factores de autoevaluación, la cantidad de estas varia dependiendo el factor (40 características en total) </a:t>
          </a:r>
        </a:p>
      </dsp:txBody>
      <dsp:txXfrm>
        <a:off x="3536897" y="1480467"/>
        <a:ext cx="3598392" cy="966917"/>
      </dsp:txXfrm>
    </dsp:sp>
    <dsp:sp modelId="{2E0151B1-BF2C-407B-BA8A-E7D6F680E7E8}">
      <dsp:nvSpPr>
        <dsp:cNvPr id="0" name=""/>
        <dsp:cNvSpPr/>
      </dsp:nvSpPr>
      <dsp:spPr>
        <a:xfrm>
          <a:off x="3535066" y="2732743"/>
          <a:ext cx="1709106" cy="1196318"/>
        </a:xfrm>
        <a:prstGeom prst="roundRect">
          <a:avLst>
            <a:gd name="adj" fmla="val 1667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a:latin typeface="Candara" panose="020E0502030303020204" pitchFamily="34" charset="0"/>
            </a:rPr>
            <a:t>Aspecto a evaluar. </a:t>
          </a:r>
        </a:p>
      </dsp:txBody>
      <dsp:txXfrm>
        <a:off x="3593476" y="2791153"/>
        <a:ext cx="1592286" cy="1079498"/>
      </dsp:txXfrm>
    </dsp:sp>
    <dsp:sp modelId="{0C0C4213-93FA-4169-B117-411B97CACAAB}">
      <dsp:nvSpPr>
        <dsp:cNvPr id="0" name=""/>
        <dsp:cNvSpPr/>
      </dsp:nvSpPr>
      <dsp:spPr>
        <a:xfrm>
          <a:off x="5272974" y="2844208"/>
          <a:ext cx="2956622" cy="9669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s-ES" sz="1400" kern="1200" dirty="0">
              <a:latin typeface="Candara" panose="020E0502030303020204" pitchFamily="34" charset="0"/>
            </a:rPr>
            <a:t>Estos están asociadas a las características y representan el detalle de lo que se quiere analizar, ejemplo: numero de profesores, tasa de deserción, etc..</a:t>
          </a:r>
        </a:p>
      </dsp:txBody>
      <dsp:txXfrm>
        <a:off x="5272974" y="2844208"/>
        <a:ext cx="2956622" cy="9669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B8D2FD-0E43-4EBB-9F91-5DD5AF384F2B}">
      <dsp:nvSpPr>
        <dsp:cNvPr id="0" name=""/>
        <dsp:cNvSpPr/>
      </dsp:nvSpPr>
      <dsp:spPr>
        <a:xfrm rot="16200000">
          <a:off x="2046169" y="-2046169"/>
          <a:ext cx="3691435" cy="778377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0" tIns="0" rIns="263922" bIns="0" numCol="1" spcCol="1270" anchor="ctr" anchorCtr="0">
          <a:noAutofit/>
        </a:bodyPr>
        <a:lstStyle/>
        <a:p>
          <a:pPr lvl="0" algn="ctr" defTabSz="1866900">
            <a:lnSpc>
              <a:spcPct val="90000"/>
            </a:lnSpc>
            <a:spcBef>
              <a:spcPct val="0"/>
            </a:spcBef>
            <a:spcAft>
              <a:spcPct val="35000"/>
            </a:spcAft>
          </a:pPr>
          <a:r>
            <a:rPr lang="es-CO" sz="4200" kern="1200" spc="0" baseline="2874" dirty="0">
              <a:latin typeface="Candara" panose="020E0502030303020204" pitchFamily="34" charset="0"/>
              <a:cs typeface="Calibri"/>
            </a:rPr>
            <a:t>El</a:t>
          </a:r>
          <a:r>
            <a:rPr lang="es-CO" sz="4200" kern="1200" spc="-14"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plan</a:t>
          </a:r>
          <a:r>
            <a:rPr lang="es-CO" sz="4200" kern="1200" spc="-23"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de</a:t>
          </a:r>
          <a:r>
            <a:rPr lang="es-CO" sz="4200" kern="1200" spc="-9"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mejo</a:t>
          </a:r>
          <a:r>
            <a:rPr lang="es-CO" sz="4200" kern="1200" spc="-44" baseline="2874" dirty="0">
              <a:latin typeface="Candara" panose="020E0502030303020204" pitchFamily="34" charset="0"/>
              <a:cs typeface="Calibri"/>
            </a:rPr>
            <a:t>r</a:t>
          </a:r>
          <a:r>
            <a:rPr lang="es-CO" sz="4200" kern="1200" spc="0" baseline="2874" dirty="0">
              <a:latin typeface="Candara" panose="020E0502030303020204" pitchFamily="34" charset="0"/>
              <a:cs typeface="Calibri"/>
            </a:rPr>
            <a:t>am</a:t>
          </a:r>
          <a:r>
            <a:rPr lang="es-CO" sz="4200" kern="1200" spc="-4" baseline="2874" dirty="0">
              <a:latin typeface="Candara" panose="020E0502030303020204" pitchFamily="34" charset="0"/>
              <a:cs typeface="Calibri"/>
            </a:rPr>
            <a:t>i</a:t>
          </a:r>
          <a:r>
            <a:rPr lang="es-CO" sz="4200" kern="1200" spc="0" baseline="2874" dirty="0">
              <a:latin typeface="Candara" panose="020E0502030303020204" pitchFamily="34" charset="0"/>
              <a:cs typeface="Calibri"/>
            </a:rPr>
            <a:t>e</a:t>
          </a:r>
          <a:r>
            <a:rPr lang="es-CO" sz="4200" kern="1200" spc="-9" baseline="2874" dirty="0">
              <a:latin typeface="Candara" panose="020E0502030303020204" pitchFamily="34" charset="0"/>
              <a:cs typeface="Calibri"/>
            </a:rPr>
            <a:t>n</a:t>
          </a:r>
          <a:r>
            <a:rPr lang="es-CO" sz="4200" kern="1200" spc="-25" baseline="2874" dirty="0">
              <a:latin typeface="Candara" panose="020E0502030303020204" pitchFamily="34" charset="0"/>
              <a:cs typeface="Calibri"/>
            </a:rPr>
            <a:t>t</a:t>
          </a:r>
          <a:r>
            <a:rPr lang="es-CO" sz="4200" kern="1200" spc="0" baseline="2874" dirty="0">
              <a:latin typeface="Candara" panose="020E0502030303020204" pitchFamily="34" charset="0"/>
              <a:cs typeface="Calibri"/>
            </a:rPr>
            <a:t>o</a:t>
          </a:r>
          <a:r>
            <a:rPr lang="es-CO" sz="4200" kern="1200" spc="9"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es</a:t>
          </a:r>
          <a:r>
            <a:rPr lang="es-CO" sz="4200" kern="1200" spc="-11"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un in</a:t>
          </a:r>
          <a:r>
            <a:rPr lang="es-CO" sz="4200" kern="1200" spc="-25" baseline="2874" dirty="0">
              <a:latin typeface="Candara" panose="020E0502030303020204" pitchFamily="34" charset="0"/>
              <a:cs typeface="Calibri"/>
            </a:rPr>
            <a:t>s</a:t>
          </a:r>
          <a:r>
            <a:rPr lang="es-CO" sz="4200" kern="1200" spc="0" baseline="2874" dirty="0">
              <a:latin typeface="Candara" panose="020E0502030303020204" pitchFamily="34" charset="0"/>
              <a:cs typeface="Calibri"/>
            </a:rPr>
            <a:t>trume</a:t>
          </a:r>
          <a:r>
            <a:rPr lang="es-CO" sz="4200" kern="1200" spc="-9" baseline="2874" dirty="0">
              <a:latin typeface="Candara" panose="020E0502030303020204" pitchFamily="34" charset="0"/>
              <a:cs typeface="Calibri"/>
            </a:rPr>
            <a:t>n</a:t>
          </a:r>
          <a:r>
            <a:rPr lang="es-CO" sz="4200" kern="1200" spc="-25" baseline="2874" dirty="0">
              <a:latin typeface="Candara" panose="020E0502030303020204" pitchFamily="34" charset="0"/>
              <a:cs typeface="Calibri"/>
            </a:rPr>
            <a:t>t</a:t>
          </a:r>
          <a:r>
            <a:rPr lang="es-CO" sz="4200" kern="1200" spc="0" baseline="2874" dirty="0">
              <a:latin typeface="Candara" panose="020E0502030303020204" pitchFamily="34" charset="0"/>
              <a:cs typeface="Calibri"/>
            </a:rPr>
            <a:t>o</a:t>
          </a:r>
          <a:r>
            <a:rPr lang="es-CO" sz="4200" kern="1200" spc="-79"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que</a:t>
          </a:r>
          <a:r>
            <a:rPr lang="es-CO" sz="4200" kern="1200" spc="-29"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permi</a:t>
          </a:r>
          <a:r>
            <a:rPr lang="es-CO" sz="4200" kern="1200" spc="-24" baseline="2874" dirty="0">
              <a:latin typeface="Candara" panose="020E0502030303020204" pitchFamily="34" charset="0"/>
              <a:cs typeface="Calibri"/>
            </a:rPr>
            <a:t>t</a:t>
          </a:r>
          <a:r>
            <a:rPr lang="es-CO" sz="4200" kern="1200" spc="0" baseline="2874" dirty="0">
              <a:latin typeface="Candara" panose="020E0502030303020204" pitchFamily="34" charset="0"/>
              <a:cs typeface="Calibri"/>
            </a:rPr>
            <a:t>e ide</a:t>
          </a:r>
          <a:r>
            <a:rPr lang="es-CO" sz="4200" kern="1200" spc="-9" baseline="2874" dirty="0">
              <a:latin typeface="Candara" panose="020E0502030303020204" pitchFamily="34" charset="0"/>
              <a:cs typeface="Calibri"/>
            </a:rPr>
            <a:t>n</a:t>
          </a:r>
          <a:r>
            <a:rPr lang="es-CO" sz="4200" kern="1200" spc="0" baseline="2874" dirty="0">
              <a:latin typeface="Candara" panose="020E0502030303020204" pitchFamily="34" charset="0"/>
              <a:cs typeface="Calibri"/>
            </a:rPr>
            <a:t>tif</a:t>
          </a:r>
          <a:r>
            <a:rPr lang="es-CO" sz="4200" kern="1200" spc="-9" baseline="2874" dirty="0">
              <a:latin typeface="Candara" panose="020E0502030303020204" pitchFamily="34" charset="0"/>
              <a:cs typeface="Calibri"/>
            </a:rPr>
            <a:t>ic</a:t>
          </a:r>
          <a:r>
            <a:rPr lang="es-CO" sz="4200" kern="1200" spc="0" baseline="2874" dirty="0">
              <a:latin typeface="Candara" panose="020E0502030303020204" pitchFamily="34" charset="0"/>
              <a:cs typeface="Calibri"/>
            </a:rPr>
            <a:t>ar</a:t>
          </a:r>
          <a:r>
            <a:rPr lang="es-CO" sz="4200" kern="1200" spc="-83"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y</a:t>
          </a:r>
          <a:r>
            <a:rPr lang="es-CO" sz="4200" kern="1200" spc="-3"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j</a:t>
          </a:r>
          <a:r>
            <a:rPr lang="es-CO" sz="4200" kern="1200" spc="4" baseline="2874" dirty="0">
              <a:latin typeface="Candara" panose="020E0502030303020204" pitchFamily="34" charset="0"/>
              <a:cs typeface="Calibri"/>
            </a:rPr>
            <a:t>e</a:t>
          </a:r>
          <a:r>
            <a:rPr lang="es-CO" sz="4200" kern="1200" spc="-34" baseline="2874" dirty="0">
              <a:latin typeface="Candara" panose="020E0502030303020204" pitchFamily="34" charset="0"/>
              <a:cs typeface="Calibri"/>
            </a:rPr>
            <a:t>r</a:t>
          </a:r>
          <a:r>
            <a:rPr lang="es-CO" sz="4200" kern="1200" spc="0" baseline="2874" dirty="0">
              <a:latin typeface="Candara" panose="020E0502030303020204" pitchFamily="34" charset="0"/>
              <a:cs typeface="Calibri"/>
            </a:rPr>
            <a:t>a</a:t>
          </a:r>
          <a:r>
            <a:rPr lang="es-CO" sz="4200" kern="1200" spc="-19" baseline="2874" dirty="0">
              <a:latin typeface="Candara" panose="020E0502030303020204" pitchFamily="34" charset="0"/>
              <a:cs typeface="Calibri"/>
            </a:rPr>
            <a:t>r</a:t>
          </a:r>
          <a:r>
            <a:rPr lang="es-CO" sz="4200" kern="1200" spc="0" baseline="2874" dirty="0">
              <a:latin typeface="Candara" panose="020E0502030303020204" pitchFamily="34" charset="0"/>
              <a:cs typeface="Calibri"/>
            </a:rPr>
            <a:t>qui</a:t>
          </a:r>
          <a:r>
            <a:rPr lang="es-CO" sz="4200" kern="1200" spc="-44" baseline="2874" dirty="0">
              <a:latin typeface="Candara" panose="020E0502030303020204" pitchFamily="34" charset="0"/>
              <a:cs typeface="Calibri"/>
            </a:rPr>
            <a:t>z</a:t>
          </a:r>
          <a:r>
            <a:rPr lang="es-CO" sz="4200" kern="1200" spc="0" baseline="2874" dirty="0">
              <a:latin typeface="Candara" panose="020E0502030303020204" pitchFamily="34" charset="0"/>
              <a:cs typeface="Calibri"/>
            </a:rPr>
            <a:t>ar</a:t>
          </a:r>
          <a:r>
            <a:rPr lang="es-CO" sz="4200" kern="1200" spc="-68"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a</a:t>
          </a:r>
          <a:r>
            <a:rPr lang="es-CO" sz="4200" kern="1200" spc="4" baseline="2874" dirty="0">
              <a:latin typeface="Candara" panose="020E0502030303020204" pitchFamily="34" charset="0"/>
              <a:cs typeface="Calibri"/>
            </a:rPr>
            <a:t>c</a:t>
          </a:r>
          <a:r>
            <a:rPr lang="es-CO" sz="4200" kern="1200" spc="0" baseline="2874" dirty="0">
              <a:latin typeface="Candara" panose="020E0502030303020204" pitchFamily="34" charset="0"/>
              <a:cs typeface="Calibri"/>
            </a:rPr>
            <a:t>ciones</a:t>
          </a:r>
          <a:r>
            <a:rPr lang="es-CO" sz="4200" kern="1200" spc="-76" baseline="2874" dirty="0">
              <a:latin typeface="Candara" panose="020E0502030303020204" pitchFamily="34" charset="0"/>
              <a:cs typeface="Calibri"/>
            </a:rPr>
            <a:t> </a:t>
          </a:r>
          <a:r>
            <a:rPr lang="es-CO" sz="4200" kern="1200" spc="-39" baseline="2874" dirty="0">
              <a:latin typeface="Candara" panose="020E0502030303020204" pitchFamily="34" charset="0"/>
              <a:cs typeface="Calibri"/>
            </a:rPr>
            <a:t>f</a:t>
          </a:r>
          <a:r>
            <a:rPr lang="es-CO" sz="4200" kern="1200" spc="0" baseline="2874" dirty="0">
              <a:latin typeface="Candara" panose="020E0502030303020204" pitchFamily="34" charset="0"/>
              <a:cs typeface="Calibri"/>
            </a:rPr>
            <a:t>a</a:t>
          </a:r>
          <a:r>
            <a:rPr lang="es-CO" sz="4200" kern="1200" spc="4" baseline="2874" dirty="0">
              <a:latin typeface="Candara" panose="020E0502030303020204" pitchFamily="34" charset="0"/>
              <a:cs typeface="Calibri"/>
            </a:rPr>
            <a:t>c</a:t>
          </a:r>
          <a:r>
            <a:rPr lang="es-CO" sz="4200" kern="1200" spc="0" baseline="2874" dirty="0">
              <a:latin typeface="Candara" panose="020E0502030303020204" pitchFamily="34" charset="0"/>
              <a:cs typeface="Calibri"/>
            </a:rPr>
            <a:t>tib</a:t>
          </a:r>
          <a:r>
            <a:rPr lang="es-CO" sz="4200" kern="1200" spc="-4" baseline="2874" dirty="0">
              <a:latin typeface="Candara" panose="020E0502030303020204" pitchFamily="34" charset="0"/>
              <a:cs typeface="Calibri"/>
            </a:rPr>
            <a:t>l</a:t>
          </a:r>
          <a:r>
            <a:rPr lang="es-CO" sz="4200" kern="1200" spc="0" baseline="2874" dirty="0">
              <a:latin typeface="Candara" panose="020E0502030303020204" pitchFamily="34" charset="0"/>
              <a:cs typeface="Calibri"/>
            </a:rPr>
            <a:t>es</a:t>
          </a:r>
          <a:r>
            <a:rPr lang="es-CO" sz="4200" kern="1200" spc="-49"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pa</a:t>
          </a:r>
          <a:r>
            <a:rPr lang="es-CO" sz="4200" kern="1200" spc="-34" baseline="2874" dirty="0">
              <a:latin typeface="Candara" panose="020E0502030303020204" pitchFamily="34" charset="0"/>
              <a:cs typeface="Calibri"/>
            </a:rPr>
            <a:t>r</a:t>
          </a:r>
          <a:r>
            <a:rPr lang="es-CO" sz="4200" kern="1200" spc="0" baseline="2874" dirty="0">
              <a:latin typeface="Candara" panose="020E0502030303020204" pitchFamily="34" charset="0"/>
              <a:cs typeface="Calibri"/>
            </a:rPr>
            <a:t>a</a:t>
          </a:r>
          <a:r>
            <a:rPr lang="es-CO" sz="4200" kern="1200" spc="-34" baseline="2874" dirty="0">
              <a:latin typeface="Candara" panose="020E0502030303020204" pitchFamily="34" charset="0"/>
              <a:cs typeface="Calibri"/>
            </a:rPr>
            <a:t> </a:t>
          </a:r>
          <a:r>
            <a:rPr lang="es-CO" sz="4200" kern="1200" spc="-14" baseline="2874" dirty="0">
              <a:latin typeface="Candara" panose="020E0502030303020204" pitchFamily="34" charset="0"/>
              <a:cs typeface="Calibri"/>
            </a:rPr>
            <a:t>c</a:t>
          </a:r>
          <a:r>
            <a:rPr lang="es-CO" sz="4200" kern="1200" spc="0" baseline="2874" dirty="0">
              <a:latin typeface="Candara" panose="020E0502030303020204" pitchFamily="34" charset="0"/>
              <a:cs typeface="Calibri"/>
            </a:rPr>
            <a:t>or</a:t>
          </a:r>
          <a:r>
            <a:rPr lang="es-CO" sz="4200" kern="1200" spc="-29" baseline="2874" dirty="0">
              <a:latin typeface="Candara" panose="020E0502030303020204" pitchFamily="34" charset="0"/>
              <a:cs typeface="Calibri"/>
            </a:rPr>
            <a:t>r</a:t>
          </a:r>
          <a:r>
            <a:rPr lang="es-CO" sz="4200" kern="1200" spc="0" baseline="2874" dirty="0">
              <a:latin typeface="Candara" panose="020E0502030303020204" pitchFamily="34" charset="0"/>
              <a:cs typeface="Calibri"/>
            </a:rPr>
            <a:t>egir las</a:t>
          </a:r>
          <a:r>
            <a:rPr lang="es-CO" sz="4200" kern="1200" spc="-25"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princ</a:t>
          </a:r>
          <a:r>
            <a:rPr lang="es-CO" sz="4200" kern="1200" spc="-4" baseline="2874" dirty="0">
              <a:latin typeface="Candara" panose="020E0502030303020204" pitchFamily="34" charset="0"/>
              <a:cs typeface="Calibri"/>
            </a:rPr>
            <a:t>i</a:t>
          </a:r>
          <a:r>
            <a:rPr lang="es-CO" sz="4200" kern="1200" spc="0" baseline="2874" dirty="0">
              <a:latin typeface="Candara" panose="020E0502030303020204" pitchFamily="34" charset="0"/>
              <a:cs typeface="Calibri"/>
            </a:rPr>
            <a:t>pales</a:t>
          </a:r>
          <a:r>
            <a:rPr lang="es-CO" sz="4200" kern="1200" spc="-63" baseline="2874" dirty="0">
              <a:latin typeface="Candara" panose="020E0502030303020204" pitchFamily="34" charset="0"/>
              <a:cs typeface="Calibri"/>
            </a:rPr>
            <a:t> </a:t>
          </a:r>
          <a:r>
            <a:rPr lang="es-CO" sz="4200" kern="1200" spc="0" baseline="2874" dirty="0">
              <a:latin typeface="Candara" panose="020E0502030303020204" pitchFamily="34" charset="0"/>
              <a:cs typeface="Calibri"/>
            </a:rPr>
            <a:t>debil</a:t>
          </a:r>
          <a:r>
            <a:rPr lang="es-CO" sz="4200" kern="1200" spc="-4" baseline="2874" dirty="0">
              <a:latin typeface="Candara" panose="020E0502030303020204" pitchFamily="34" charset="0"/>
              <a:cs typeface="Calibri"/>
            </a:rPr>
            <a:t>i</a:t>
          </a:r>
          <a:r>
            <a:rPr lang="es-CO" sz="4200" kern="1200" spc="0" baseline="2874" dirty="0">
              <a:latin typeface="Candara" panose="020E0502030303020204" pitchFamily="34" charset="0"/>
              <a:cs typeface="Calibri"/>
            </a:rPr>
            <a:t>dad</a:t>
          </a:r>
          <a:r>
            <a:rPr lang="es-CO" sz="4200" kern="1200" spc="4" baseline="2874" dirty="0">
              <a:latin typeface="Candara" panose="020E0502030303020204" pitchFamily="34" charset="0"/>
              <a:cs typeface="Calibri"/>
            </a:rPr>
            <a:t>e</a:t>
          </a:r>
          <a:r>
            <a:rPr lang="es-CO" sz="4200" kern="1200" spc="0" baseline="2874" dirty="0">
              <a:latin typeface="Candara" panose="020E0502030303020204" pitchFamily="34" charset="0"/>
              <a:cs typeface="Calibri"/>
            </a:rPr>
            <a:t>s</a:t>
          </a:r>
          <a:endParaRPr lang="es-CO" sz="4200" kern="1200" dirty="0">
            <a:latin typeface="Candara" panose="020E0502030303020204" pitchFamily="34" charset="0"/>
          </a:endParaRPr>
        </a:p>
      </dsp:txBody>
      <dsp:txXfrm rot="5400000">
        <a:off x="0" y="738287"/>
        <a:ext cx="7783773" cy="22148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447664-831E-4F61-87BF-B8757C513B3B}">
      <dsp:nvSpPr>
        <dsp:cNvPr id="0" name=""/>
        <dsp:cNvSpPr/>
      </dsp:nvSpPr>
      <dsp:spPr>
        <a:xfrm>
          <a:off x="-4022275" y="-617439"/>
          <a:ext cx="4793249" cy="4793249"/>
        </a:xfrm>
        <a:prstGeom prst="blockArc">
          <a:avLst>
            <a:gd name="adj1" fmla="val 18900000"/>
            <a:gd name="adj2" fmla="val 2700000"/>
            <a:gd name="adj3" fmla="val 451"/>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922D45-6A14-4F4D-A4EB-0C26DF363DCD}">
      <dsp:nvSpPr>
        <dsp:cNvPr id="0" name=""/>
        <dsp:cNvSpPr/>
      </dsp:nvSpPr>
      <dsp:spPr>
        <a:xfrm>
          <a:off x="495806" y="355837"/>
          <a:ext cx="7977744" cy="711674"/>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48260" rIns="48260" bIns="48260" numCol="1" spcCol="1270" anchor="ctr" anchorCtr="0">
          <a:noAutofit/>
        </a:bodyPr>
        <a:lstStyle/>
        <a:p>
          <a:pPr lvl="0" algn="l" defTabSz="844550">
            <a:lnSpc>
              <a:spcPct val="90000"/>
            </a:lnSpc>
            <a:spcBef>
              <a:spcPct val="0"/>
            </a:spcBef>
            <a:spcAft>
              <a:spcPct val="35000"/>
            </a:spcAft>
          </a:pPr>
          <a:r>
            <a:rPr lang="es-CO" sz="1900" kern="1200" dirty="0">
              <a:latin typeface="Candara" panose="020E0502030303020204" pitchFamily="34" charset="0"/>
            </a:rPr>
            <a:t>Listar todas las debilidades y fortalezas detectadas en cada Característica junto con el grado de cumplimiento de la Característica</a:t>
          </a:r>
        </a:p>
      </dsp:txBody>
      <dsp:txXfrm>
        <a:off x="495806" y="355837"/>
        <a:ext cx="7977744" cy="711674"/>
      </dsp:txXfrm>
    </dsp:sp>
    <dsp:sp modelId="{D236CE58-98C9-486A-BE7E-FEE1B9F4C994}">
      <dsp:nvSpPr>
        <dsp:cNvPr id="0" name=""/>
        <dsp:cNvSpPr/>
      </dsp:nvSpPr>
      <dsp:spPr>
        <a:xfrm>
          <a:off x="51010" y="266877"/>
          <a:ext cx="889592" cy="889592"/>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A3CF24-C315-4ABA-9A6D-031C40BCB62A}">
      <dsp:nvSpPr>
        <dsp:cNvPr id="0" name=""/>
        <dsp:cNvSpPr/>
      </dsp:nvSpPr>
      <dsp:spPr>
        <a:xfrm>
          <a:off x="754500" y="1423348"/>
          <a:ext cx="7719051" cy="711674"/>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48260" rIns="48260" bIns="48260" numCol="1" spcCol="1270" anchor="ctr" anchorCtr="0">
          <a:noAutofit/>
        </a:bodyPr>
        <a:lstStyle/>
        <a:p>
          <a:pPr lvl="0" algn="l" defTabSz="844550">
            <a:lnSpc>
              <a:spcPct val="90000"/>
            </a:lnSpc>
            <a:spcBef>
              <a:spcPct val="0"/>
            </a:spcBef>
            <a:spcAft>
              <a:spcPct val="35000"/>
            </a:spcAft>
          </a:pPr>
          <a:r>
            <a:rPr lang="es-CO" sz="1900" kern="1200" dirty="0">
              <a:latin typeface="Candara" panose="020E0502030303020204" pitchFamily="34" charset="0"/>
            </a:rPr>
            <a:t>Depurar duplicadas y agrupar por temas comunes de acuerdo a las líneas del Plan Estratégico de la Universidad</a:t>
          </a:r>
        </a:p>
      </dsp:txBody>
      <dsp:txXfrm>
        <a:off x="754500" y="1423348"/>
        <a:ext cx="7719051" cy="711674"/>
      </dsp:txXfrm>
    </dsp:sp>
    <dsp:sp modelId="{2E48C5E0-669C-4635-B6CC-9E7AB32F3AB8}">
      <dsp:nvSpPr>
        <dsp:cNvPr id="0" name=""/>
        <dsp:cNvSpPr/>
      </dsp:nvSpPr>
      <dsp:spPr>
        <a:xfrm>
          <a:off x="309703" y="1334388"/>
          <a:ext cx="889592" cy="889592"/>
        </a:xfrm>
        <a:prstGeom prst="ellipse">
          <a:avLst/>
        </a:prstGeom>
        <a:solidFill>
          <a:schemeClr val="lt1">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sp>
    <dsp:sp modelId="{2749D10E-4E16-4308-85E2-02FE5B718AE4}">
      <dsp:nvSpPr>
        <dsp:cNvPr id="0" name=""/>
        <dsp:cNvSpPr/>
      </dsp:nvSpPr>
      <dsp:spPr>
        <a:xfrm>
          <a:off x="495806" y="2490859"/>
          <a:ext cx="7977744" cy="711674"/>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48260" rIns="48260" bIns="48260" numCol="1" spcCol="1270" anchor="ctr" anchorCtr="0">
          <a:noAutofit/>
        </a:bodyPr>
        <a:lstStyle/>
        <a:p>
          <a:pPr lvl="0" algn="l" defTabSz="844550">
            <a:lnSpc>
              <a:spcPct val="90000"/>
            </a:lnSpc>
            <a:spcBef>
              <a:spcPct val="0"/>
            </a:spcBef>
            <a:spcAft>
              <a:spcPct val="35000"/>
            </a:spcAft>
          </a:pPr>
          <a:r>
            <a:rPr lang="es-CO" sz="1900" kern="1200" dirty="0">
              <a:latin typeface="Candara" panose="020E0502030303020204" pitchFamily="34" charset="0"/>
            </a:rPr>
            <a:t>Proponer acciones de mejora por cada tema</a:t>
          </a:r>
        </a:p>
      </dsp:txBody>
      <dsp:txXfrm>
        <a:off x="495806" y="2490859"/>
        <a:ext cx="7977744" cy="711674"/>
      </dsp:txXfrm>
    </dsp:sp>
    <dsp:sp modelId="{C1DCD74C-FB56-453B-A0F3-725076BDFAFB}">
      <dsp:nvSpPr>
        <dsp:cNvPr id="0" name=""/>
        <dsp:cNvSpPr/>
      </dsp:nvSpPr>
      <dsp:spPr>
        <a:xfrm>
          <a:off x="51010" y="2401899"/>
          <a:ext cx="889592" cy="889592"/>
        </a:xfrm>
        <a:prstGeom prst="ellipse">
          <a:avLst/>
        </a:prstGeom>
        <a:solidFill>
          <a:schemeClr val="lt1">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447664-831E-4F61-87BF-B8757C513B3B}">
      <dsp:nvSpPr>
        <dsp:cNvPr id="0" name=""/>
        <dsp:cNvSpPr/>
      </dsp:nvSpPr>
      <dsp:spPr>
        <a:xfrm>
          <a:off x="-4022275" y="-617439"/>
          <a:ext cx="4793249" cy="4793249"/>
        </a:xfrm>
        <a:prstGeom prst="blockArc">
          <a:avLst>
            <a:gd name="adj1" fmla="val 18900000"/>
            <a:gd name="adj2" fmla="val 2700000"/>
            <a:gd name="adj3" fmla="val 451"/>
          </a:avLst>
        </a:pr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21737E-AD96-4C3F-B0F9-992F3931B684}">
      <dsp:nvSpPr>
        <dsp:cNvPr id="0" name=""/>
        <dsp:cNvSpPr/>
      </dsp:nvSpPr>
      <dsp:spPr>
        <a:xfrm>
          <a:off x="495806" y="355837"/>
          <a:ext cx="7977744" cy="711674"/>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58420" rIns="58420" bIns="58420" numCol="1" spcCol="1270" anchor="ctr" anchorCtr="0">
          <a:noAutofit/>
        </a:bodyPr>
        <a:lstStyle/>
        <a:p>
          <a:pPr lvl="0" algn="l" defTabSz="1022350">
            <a:lnSpc>
              <a:spcPct val="90000"/>
            </a:lnSpc>
            <a:spcBef>
              <a:spcPct val="0"/>
            </a:spcBef>
            <a:spcAft>
              <a:spcPct val="35000"/>
            </a:spcAft>
          </a:pPr>
          <a:r>
            <a:rPr lang="es-CO" sz="2300" kern="1200" dirty="0">
              <a:latin typeface="Candara" panose="020E0502030303020204" pitchFamily="34" charset="0"/>
            </a:rPr>
            <a:t>Asociarlo a un factor del Consejo Nacional de Acreditación</a:t>
          </a:r>
        </a:p>
      </dsp:txBody>
      <dsp:txXfrm>
        <a:off x="495806" y="355837"/>
        <a:ext cx="7977744" cy="711674"/>
      </dsp:txXfrm>
    </dsp:sp>
    <dsp:sp modelId="{BE433BB9-FB16-47C1-A7F1-29562830C484}">
      <dsp:nvSpPr>
        <dsp:cNvPr id="0" name=""/>
        <dsp:cNvSpPr/>
      </dsp:nvSpPr>
      <dsp:spPr>
        <a:xfrm>
          <a:off x="51010" y="266877"/>
          <a:ext cx="889592" cy="889592"/>
        </a:xfrm>
        <a:prstGeom prst="ellipse">
          <a:avLst/>
        </a:prstGeom>
        <a:solidFill>
          <a:schemeClr val="lt1">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C7E2E2-055C-4E1C-9605-1BB6ED5F6A14}">
      <dsp:nvSpPr>
        <dsp:cNvPr id="0" name=""/>
        <dsp:cNvSpPr/>
      </dsp:nvSpPr>
      <dsp:spPr>
        <a:xfrm>
          <a:off x="754500" y="1423348"/>
          <a:ext cx="7719051" cy="711674"/>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58420" rIns="58420" bIns="58420" numCol="1" spcCol="1270" anchor="ctr" anchorCtr="0">
          <a:noAutofit/>
        </a:bodyPr>
        <a:lstStyle/>
        <a:p>
          <a:pPr lvl="0" algn="l" defTabSz="1022350">
            <a:lnSpc>
              <a:spcPct val="90000"/>
            </a:lnSpc>
            <a:spcBef>
              <a:spcPct val="0"/>
            </a:spcBef>
            <a:spcAft>
              <a:spcPct val="35000"/>
            </a:spcAft>
          </a:pPr>
          <a:r>
            <a:rPr lang="es-CO" sz="2300" kern="1200" dirty="0">
              <a:latin typeface="Candara" panose="020E0502030303020204" pitchFamily="34" charset="0"/>
            </a:rPr>
            <a:t>Diligenciar el formato de plan de mejoramiento</a:t>
          </a:r>
        </a:p>
      </dsp:txBody>
      <dsp:txXfrm>
        <a:off x="754500" y="1423348"/>
        <a:ext cx="7719051" cy="711674"/>
      </dsp:txXfrm>
    </dsp:sp>
    <dsp:sp modelId="{46793FC1-0476-47C4-91BD-5EBC70E68750}">
      <dsp:nvSpPr>
        <dsp:cNvPr id="0" name=""/>
        <dsp:cNvSpPr/>
      </dsp:nvSpPr>
      <dsp:spPr>
        <a:xfrm>
          <a:off x="309703" y="1334388"/>
          <a:ext cx="889592" cy="889592"/>
        </a:xfrm>
        <a:prstGeom prst="ellipse">
          <a:avLst/>
        </a:prstGeom>
        <a:solidFill>
          <a:schemeClr val="lt1">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sp>
    <dsp:sp modelId="{92FCD253-25CC-4E1D-B170-E45AE2A455B4}">
      <dsp:nvSpPr>
        <dsp:cNvPr id="0" name=""/>
        <dsp:cNvSpPr/>
      </dsp:nvSpPr>
      <dsp:spPr>
        <a:xfrm>
          <a:off x="495806" y="2490859"/>
          <a:ext cx="7977744" cy="711674"/>
        </a:xfrm>
        <a:prstGeom prst="rect">
          <a:avLst/>
        </a:prstGeom>
        <a:solidFill>
          <a:schemeClr val="accent1">
            <a:shade val="50000"/>
            <a:hueOff val="240958"/>
            <a:satOff val="-5040"/>
            <a:lumOff val="2804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4891" tIns="58420" rIns="58420" bIns="58420" numCol="1" spcCol="1270" anchor="ctr" anchorCtr="0">
          <a:noAutofit/>
        </a:bodyPr>
        <a:lstStyle/>
        <a:p>
          <a:pPr lvl="0" algn="l" defTabSz="1022350">
            <a:lnSpc>
              <a:spcPct val="90000"/>
            </a:lnSpc>
            <a:spcBef>
              <a:spcPct val="0"/>
            </a:spcBef>
            <a:spcAft>
              <a:spcPct val="35000"/>
            </a:spcAft>
          </a:pPr>
          <a:r>
            <a:rPr lang="es-CO" sz="2300" kern="1200" dirty="0">
              <a:latin typeface="Candara" panose="020E0502030303020204" pitchFamily="34" charset="0"/>
            </a:rPr>
            <a:t>Reunión con las dependencia</a:t>
          </a:r>
        </a:p>
      </dsp:txBody>
      <dsp:txXfrm>
        <a:off x="495806" y="2490859"/>
        <a:ext cx="7977744" cy="711674"/>
      </dsp:txXfrm>
    </dsp:sp>
    <dsp:sp modelId="{6DD002D8-1AD1-4BB7-8EAC-5C3DA1138CFA}">
      <dsp:nvSpPr>
        <dsp:cNvPr id="0" name=""/>
        <dsp:cNvSpPr/>
      </dsp:nvSpPr>
      <dsp:spPr>
        <a:xfrm>
          <a:off x="51010" y="2401899"/>
          <a:ext cx="889592" cy="889592"/>
        </a:xfrm>
        <a:prstGeom prst="ellipse">
          <a:avLst/>
        </a:prstGeom>
        <a:solidFill>
          <a:schemeClr val="lt1">
            <a:hueOff val="0"/>
            <a:satOff val="0"/>
            <a:lumOff val="0"/>
            <a:alphaOff val="0"/>
          </a:schemeClr>
        </a:solidFill>
        <a:ln w="25400" cap="flat" cmpd="sng" algn="ctr">
          <a:solidFill>
            <a:schemeClr val="accent1">
              <a:shade val="50000"/>
              <a:hueOff val="240958"/>
              <a:satOff val="-5040"/>
              <a:lumOff val="28042"/>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E1A6C-CA61-44A0-AF88-8A5CE417EA04}" type="datetimeFigureOut">
              <a:rPr lang="es-CO" smtClean="0"/>
              <a:t>12/05/2020</a:t>
            </a:fld>
            <a:endParaRPr lang="es-CO"/>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A93C4D-0ABD-4D35-8D15-B1894F8D4EC3}" type="slidenum">
              <a:rPr lang="es-CO" smtClean="0"/>
              <a:t>‹Nº›</a:t>
            </a:fld>
            <a:endParaRPr lang="es-CO"/>
          </a:p>
        </p:txBody>
      </p:sp>
    </p:spTree>
    <p:extLst>
      <p:ext uri="{BB962C8B-B14F-4D97-AF65-F5344CB8AC3E}">
        <p14:creationId xmlns:p14="http://schemas.microsoft.com/office/powerpoint/2010/main" val="3016106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6102437C-30A7-4673-900C-F2535AEE31EB}" type="slidenum">
              <a:rPr lang="es-CO" smtClean="0"/>
              <a:pPr/>
              <a:t>19</a:t>
            </a:fld>
            <a:endParaRPr lang="es-CO"/>
          </a:p>
        </p:txBody>
      </p:sp>
    </p:spTree>
    <p:extLst>
      <p:ext uri="{BB962C8B-B14F-4D97-AF65-F5344CB8AC3E}">
        <p14:creationId xmlns:p14="http://schemas.microsoft.com/office/powerpoint/2010/main" val="4068857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6102437C-30A7-4673-900C-F2535AEE31EB}" type="slidenum">
              <a:rPr lang="es-CO" smtClean="0"/>
              <a:pPr/>
              <a:t>21</a:t>
            </a:fld>
            <a:endParaRPr lang="es-CO"/>
          </a:p>
        </p:txBody>
      </p:sp>
    </p:spTree>
    <p:extLst>
      <p:ext uri="{BB962C8B-B14F-4D97-AF65-F5344CB8AC3E}">
        <p14:creationId xmlns:p14="http://schemas.microsoft.com/office/powerpoint/2010/main" val="319788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C96E86E5-87D4-415D-81A2-4CDEFFFFF7E2}" type="slidenum">
              <a:rPr lang="es-CO" smtClean="0"/>
              <a:t>49</a:t>
            </a:fld>
            <a:endParaRPr lang="es-CO" dirty="0"/>
          </a:p>
        </p:txBody>
      </p:sp>
    </p:spTree>
    <p:extLst>
      <p:ext uri="{BB962C8B-B14F-4D97-AF65-F5344CB8AC3E}">
        <p14:creationId xmlns:p14="http://schemas.microsoft.com/office/powerpoint/2010/main" val="3409100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C96E86E5-87D4-415D-81A2-4CDEFFFFF7E2}" type="slidenum">
              <a:rPr lang="es-CO" smtClean="0"/>
              <a:t>50</a:t>
            </a:fld>
            <a:endParaRPr lang="es-CO" dirty="0"/>
          </a:p>
        </p:txBody>
      </p:sp>
    </p:spTree>
    <p:extLst>
      <p:ext uri="{BB962C8B-B14F-4D97-AF65-F5344CB8AC3E}">
        <p14:creationId xmlns:p14="http://schemas.microsoft.com/office/powerpoint/2010/main" val="704025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C96E86E5-87D4-415D-81A2-4CDEFFFFF7E2}" type="slidenum">
              <a:rPr lang="es-CO" smtClean="0"/>
              <a:t>51</a:t>
            </a:fld>
            <a:endParaRPr lang="es-CO" dirty="0"/>
          </a:p>
        </p:txBody>
      </p:sp>
    </p:spTree>
    <p:extLst>
      <p:ext uri="{BB962C8B-B14F-4D97-AF65-F5344CB8AC3E}">
        <p14:creationId xmlns:p14="http://schemas.microsoft.com/office/powerpoint/2010/main" val="53192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C96E86E5-87D4-415D-81A2-4CDEFFFFF7E2}" type="slidenum">
              <a:rPr lang="es-CO" smtClean="0"/>
              <a:t>52</a:t>
            </a:fld>
            <a:endParaRPr lang="es-CO" dirty="0"/>
          </a:p>
        </p:txBody>
      </p:sp>
    </p:spTree>
    <p:extLst>
      <p:ext uri="{BB962C8B-B14F-4D97-AF65-F5344CB8AC3E}">
        <p14:creationId xmlns:p14="http://schemas.microsoft.com/office/powerpoint/2010/main" val="4290960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20"/>
            <a:ext cx="7772400" cy="1102519"/>
          </a:xfrm>
        </p:spPr>
        <p:txBody>
          <a:bodyPr/>
          <a:lstStyle/>
          <a:p>
            <a:r>
              <a:rPr lang="es-ES_tradnl"/>
              <a:t>Clic para editar título</a:t>
            </a:r>
            <a:endParaRPr lang="es-CO"/>
          </a:p>
        </p:txBody>
      </p:sp>
      <p:sp>
        <p:nvSpPr>
          <p:cNvPr id="3" name="Subtítulo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CO"/>
          </a:p>
        </p:txBody>
      </p:sp>
      <p:sp>
        <p:nvSpPr>
          <p:cNvPr id="4" name="Marcador de fecha 3"/>
          <p:cNvSpPr>
            <a:spLocks noGrp="1"/>
          </p:cNvSpPr>
          <p:nvPr>
            <p:ph type="dt" sz="half" idx="10"/>
          </p:nvPr>
        </p:nvSpPr>
        <p:spPr/>
        <p:txBody>
          <a:bodyPr/>
          <a:lstStyle/>
          <a:p>
            <a:fld id="{655D733C-99AC-1241-8735-C5D629901A34}" type="datetimeFigureOut">
              <a:rPr lang="es-ES" smtClean="0"/>
              <a:t>12/05/2020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145117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texto vertical 2"/>
          <p:cNvSpPr>
            <a:spLocks noGrp="1"/>
          </p:cNvSpPr>
          <p:nvPr>
            <p:ph type="body" orient="vert" idx="1"/>
          </p:nvPr>
        </p:nvSpPr>
        <p:spPr>
          <a:xfrm>
            <a:off x="457200" y="1200151"/>
            <a:ext cx="8229600" cy="3394472"/>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655D733C-99AC-1241-8735-C5D629901A34}" type="datetimeFigureOut">
              <a:rPr lang="es-ES" smtClean="0"/>
              <a:t>12/05/2020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427669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2"/>
            <a:ext cx="2057400" cy="3290888"/>
          </a:xfrm>
        </p:spPr>
        <p:txBody>
          <a:bodyPr vert="eaVert"/>
          <a:lstStyle/>
          <a:p>
            <a:r>
              <a:rPr lang="es-ES_tradnl"/>
              <a:t>Clic para editar título</a:t>
            </a:r>
            <a:endParaRPr lang="es-CO"/>
          </a:p>
        </p:txBody>
      </p:sp>
      <p:sp>
        <p:nvSpPr>
          <p:cNvPr id="3" name="Marcador de texto vertical 2"/>
          <p:cNvSpPr>
            <a:spLocks noGrp="1"/>
          </p:cNvSpPr>
          <p:nvPr>
            <p:ph type="body" orient="vert" idx="1"/>
          </p:nvPr>
        </p:nvSpPr>
        <p:spPr>
          <a:xfrm>
            <a:off x="457200" y="154782"/>
            <a:ext cx="6019800" cy="3290888"/>
          </a:xfrm>
          <a:prstGeom prst="rect">
            <a:avLst/>
          </a:prstGeo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655D733C-99AC-1241-8735-C5D629901A34}" type="datetimeFigureOut">
              <a:rPr lang="es-ES" smtClean="0"/>
              <a:t>12/05/2020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194547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contenido 2"/>
          <p:cNvSpPr>
            <a:spLocks noGrp="1"/>
          </p:cNvSpPr>
          <p:nvPr>
            <p:ph idx="1"/>
          </p:nvPr>
        </p:nvSpPr>
        <p:spPr>
          <a:xfrm>
            <a:off x="457200" y="1200151"/>
            <a:ext cx="8229600" cy="3394472"/>
          </a:xfrm>
          <a:prstGeom prst="rect">
            <a:avLst/>
          </a:prstGeo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fecha 3"/>
          <p:cNvSpPr>
            <a:spLocks noGrp="1"/>
          </p:cNvSpPr>
          <p:nvPr>
            <p:ph type="dt" sz="half" idx="10"/>
          </p:nvPr>
        </p:nvSpPr>
        <p:spPr/>
        <p:txBody>
          <a:bodyPr/>
          <a:lstStyle/>
          <a:p>
            <a:fld id="{655D733C-99AC-1241-8735-C5D629901A34}" type="datetimeFigureOut">
              <a:rPr lang="es-ES" smtClean="0"/>
              <a:t>12/05/2020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425329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es-ES_tradnl"/>
              <a:t>Clic para editar título</a:t>
            </a:r>
            <a:endParaRPr lang="es-CO"/>
          </a:p>
        </p:txBody>
      </p:sp>
      <p:sp>
        <p:nvSpPr>
          <p:cNvPr id="3" name="Marcador de texto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655D733C-99AC-1241-8735-C5D629901A34}" type="datetimeFigureOut">
              <a:rPr lang="es-ES" smtClean="0"/>
              <a:t>12/05/2020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212037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contenido 2"/>
          <p:cNvSpPr>
            <a:spLocks noGrp="1"/>
          </p:cNvSpPr>
          <p:nvPr>
            <p:ph sz="half" idx="1"/>
          </p:nvPr>
        </p:nvSpPr>
        <p:spPr>
          <a:xfrm>
            <a:off x="457200" y="900114"/>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contenido 3"/>
          <p:cNvSpPr>
            <a:spLocks noGrp="1"/>
          </p:cNvSpPr>
          <p:nvPr>
            <p:ph sz="half" idx="2"/>
          </p:nvPr>
        </p:nvSpPr>
        <p:spPr>
          <a:xfrm>
            <a:off x="4648200" y="900114"/>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5" name="Marcador de fecha 4"/>
          <p:cNvSpPr>
            <a:spLocks noGrp="1"/>
          </p:cNvSpPr>
          <p:nvPr>
            <p:ph type="dt" sz="half" idx="10"/>
          </p:nvPr>
        </p:nvSpPr>
        <p:spPr/>
        <p:txBody>
          <a:bodyPr/>
          <a:lstStyle/>
          <a:p>
            <a:fld id="{655D733C-99AC-1241-8735-C5D629901A34}" type="datetimeFigureOut">
              <a:rPr lang="es-ES" smtClean="0"/>
              <a:t>12/05/2020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2770438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es-ES_tradnl"/>
              <a:t>Clic para editar título</a:t>
            </a:r>
            <a:endParaRPr lang="es-CO"/>
          </a:p>
        </p:txBody>
      </p:sp>
      <p:sp>
        <p:nvSpPr>
          <p:cNvPr id="3" name="Marcador de texto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5" name="Marcador de texto 4"/>
          <p:cNvSpPr>
            <a:spLocks noGrp="1"/>
          </p:cNvSpPr>
          <p:nvPr>
            <p:ph type="body" sz="quarter" idx="3"/>
          </p:nvPr>
        </p:nvSpPr>
        <p:spPr>
          <a:xfrm>
            <a:off x="4645028"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8"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7" name="Marcador de fecha 6"/>
          <p:cNvSpPr>
            <a:spLocks noGrp="1"/>
          </p:cNvSpPr>
          <p:nvPr>
            <p:ph type="dt" sz="half" idx="10"/>
          </p:nvPr>
        </p:nvSpPr>
        <p:spPr/>
        <p:txBody>
          <a:bodyPr/>
          <a:lstStyle/>
          <a:p>
            <a:fld id="{655D733C-99AC-1241-8735-C5D629901A34}" type="datetimeFigureOut">
              <a:rPr lang="es-ES" smtClean="0"/>
              <a:t>12/05/2020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3013038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CO"/>
          </a:p>
        </p:txBody>
      </p:sp>
      <p:sp>
        <p:nvSpPr>
          <p:cNvPr id="3" name="Marcador de fecha 2"/>
          <p:cNvSpPr>
            <a:spLocks noGrp="1"/>
          </p:cNvSpPr>
          <p:nvPr>
            <p:ph type="dt" sz="half" idx="10"/>
          </p:nvPr>
        </p:nvSpPr>
        <p:spPr/>
        <p:txBody>
          <a:bodyPr/>
          <a:lstStyle/>
          <a:p>
            <a:fld id="{655D733C-99AC-1241-8735-C5D629901A34}" type="datetimeFigureOut">
              <a:rPr lang="es-ES" smtClean="0"/>
              <a:t>12/05/2020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228247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55D733C-99AC-1241-8735-C5D629901A34}" type="datetimeFigureOut">
              <a:rPr lang="es-ES" smtClean="0"/>
              <a:t>12/05/2020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4293901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3" y="204787"/>
            <a:ext cx="3008313" cy="871538"/>
          </a:xfrm>
        </p:spPr>
        <p:txBody>
          <a:bodyPr anchor="b"/>
          <a:lstStyle>
            <a:lvl1pPr algn="l">
              <a:defRPr sz="2000" b="1"/>
            </a:lvl1pPr>
          </a:lstStyle>
          <a:p>
            <a:r>
              <a:rPr lang="es-ES_tradnl"/>
              <a:t>Clic para editar título</a:t>
            </a:r>
            <a:endParaRPr lang="es-CO"/>
          </a:p>
        </p:txBody>
      </p:sp>
      <p:sp>
        <p:nvSpPr>
          <p:cNvPr id="3" name="Marcador de contenido 2"/>
          <p:cNvSpPr>
            <a:spLocks noGrp="1"/>
          </p:cNvSpPr>
          <p:nvPr>
            <p:ph idx="1"/>
          </p:nvPr>
        </p:nvSpPr>
        <p:spPr>
          <a:xfrm>
            <a:off x="3575050" y="204789"/>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CO"/>
          </a:p>
        </p:txBody>
      </p:sp>
      <p:sp>
        <p:nvSpPr>
          <p:cNvPr id="4" name="Marcador de texto 3"/>
          <p:cNvSpPr>
            <a:spLocks noGrp="1"/>
          </p:cNvSpPr>
          <p:nvPr>
            <p:ph type="body" sz="half" idx="2"/>
          </p:nvPr>
        </p:nvSpPr>
        <p:spPr>
          <a:xfrm>
            <a:off x="457203" y="1076327"/>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655D733C-99AC-1241-8735-C5D629901A34}" type="datetimeFigureOut">
              <a:rPr lang="es-ES" smtClean="0"/>
              <a:t>12/05/2020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217226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1"/>
            <a:ext cx="5486400" cy="425054"/>
          </a:xfrm>
        </p:spPr>
        <p:txBody>
          <a:bodyPr anchor="b"/>
          <a:lstStyle>
            <a:lvl1pPr algn="l">
              <a:defRPr sz="2000" b="1"/>
            </a:lvl1pPr>
          </a:lstStyle>
          <a:p>
            <a:r>
              <a:rPr lang="es-ES_tradnl"/>
              <a:t>Clic para editar título</a:t>
            </a:r>
            <a:endParaRPr lang="es-CO"/>
          </a:p>
        </p:txBody>
      </p:sp>
      <p:sp>
        <p:nvSpPr>
          <p:cNvPr id="3" name="Marcador de posición de imagen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1792288" y="4025504"/>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655D733C-99AC-1241-8735-C5D629901A34}" type="datetimeFigureOut">
              <a:rPr lang="es-ES" smtClean="0"/>
              <a:t>12/05/2020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7F5D6AE-CFD3-2E44-9C41-DF02D86AD999}" type="slidenum">
              <a:rPr lang="es-CO" smtClean="0"/>
              <a:t>‹Nº›</a:t>
            </a:fld>
            <a:endParaRPr lang="es-CO"/>
          </a:p>
        </p:txBody>
      </p:sp>
    </p:spTree>
    <p:extLst>
      <p:ext uri="{BB962C8B-B14F-4D97-AF65-F5344CB8AC3E}">
        <p14:creationId xmlns:p14="http://schemas.microsoft.com/office/powerpoint/2010/main" val="821526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Marcador de fecha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55D733C-99AC-1241-8735-C5D629901A34}" type="datetimeFigureOut">
              <a:rPr lang="es-ES" smtClean="0"/>
              <a:t>12/05/2020</a:t>
            </a:fld>
            <a:endParaRPr lang="es-CO"/>
          </a:p>
        </p:txBody>
      </p:sp>
      <p:sp>
        <p:nvSpPr>
          <p:cNvPr id="5" name="Marcador de pie de página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7F5D6AE-CFD3-2E44-9C41-DF02D86AD999}" type="slidenum">
              <a:rPr lang="es-CO" smtClean="0"/>
              <a:t>‹Nº›</a:t>
            </a:fld>
            <a:endParaRPr lang="es-CO"/>
          </a:p>
        </p:txBody>
      </p:sp>
      <p:sp>
        <p:nvSpPr>
          <p:cNvPr id="2" name="Marcador de título 1"/>
          <p:cNvSpPr>
            <a:spLocks noGrp="1"/>
          </p:cNvSpPr>
          <p:nvPr>
            <p:ph type="title"/>
          </p:nvPr>
        </p:nvSpPr>
        <p:spPr>
          <a:xfrm>
            <a:off x="44325" y="192321"/>
            <a:ext cx="9144000" cy="308360"/>
          </a:xfrm>
          <a:prstGeom prst="rect">
            <a:avLst/>
          </a:prstGeom>
          <a:noFill/>
        </p:spPr>
        <p:txBody>
          <a:bodyPr vert="horz" lIns="91440" tIns="45720" rIns="91440" bIns="45720" rtlCol="0" anchor="ctr">
            <a:normAutofit/>
          </a:bodyPr>
          <a:lstStyle/>
          <a:p>
            <a:r>
              <a:rPr lang="es-ES_tradnl" dirty="0"/>
              <a:t>Clic para editar título</a:t>
            </a:r>
            <a:endParaRPr lang="es-CO" dirty="0"/>
          </a:p>
        </p:txBody>
      </p:sp>
      <p:pic>
        <p:nvPicPr>
          <p:cNvPr id="8" name="Imagen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883400" y="4500465"/>
            <a:ext cx="2032000" cy="541435"/>
          </a:xfrm>
          <a:prstGeom prst="rect">
            <a:avLst/>
          </a:prstGeom>
        </p:spPr>
      </p:pic>
    </p:spTree>
    <p:extLst>
      <p:ext uri="{BB962C8B-B14F-4D97-AF65-F5344CB8AC3E}">
        <p14:creationId xmlns:p14="http://schemas.microsoft.com/office/powerpoint/2010/main" val="2168192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Candara"/>
          <a:ea typeface="+mn-ea"/>
          <a:cs typeface="Candara"/>
        </a:defRPr>
      </a:lvl1pPr>
      <a:lvl2pPr marL="742950" indent="-285750" algn="l" defTabSz="457200" rtl="0" eaLnBrk="1" latinLnBrk="0" hangingPunct="1">
        <a:spcBef>
          <a:spcPct val="20000"/>
        </a:spcBef>
        <a:buFont typeface="Arial"/>
        <a:buChar char="–"/>
        <a:defRPr sz="1600" kern="1200">
          <a:solidFill>
            <a:schemeClr val="tx1"/>
          </a:solidFill>
          <a:latin typeface="Candara"/>
          <a:ea typeface="+mn-ea"/>
          <a:cs typeface="Candara"/>
        </a:defRPr>
      </a:lvl2pPr>
      <a:lvl3pPr marL="1143000" indent="-228600" algn="l" defTabSz="457200" rtl="0" eaLnBrk="1" latinLnBrk="0" hangingPunct="1">
        <a:spcBef>
          <a:spcPct val="20000"/>
        </a:spcBef>
        <a:buFont typeface="Arial"/>
        <a:buChar char="•"/>
        <a:defRPr sz="1400" kern="1200">
          <a:solidFill>
            <a:schemeClr val="tx1"/>
          </a:solidFill>
          <a:latin typeface="Candara"/>
          <a:ea typeface="+mn-ea"/>
          <a:cs typeface="Candara"/>
        </a:defRPr>
      </a:lvl3pPr>
      <a:lvl4pPr marL="1600200" indent="-228600" algn="l" defTabSz="457200" rtl="0" eaLnBrk="1" latinLnBrk="0" hangingPunct="1">
        <a:spcBef>
          <a:spcPct val="20000"/>
        </a:spcBef>
        <a:buFont typeface="Arial"/>
        <a:buChar char="–"/>
        <a:defRPr sz="1200" kern="1200">
          <a:solidFill>
            <a:schemeClr val="tx1"/>
          </a:solidFill>
          <a:latin typeface="Candara"/>
          <a:ea typeface="+mn-ea"/>
          <a:cs typeface="Candara"/>
        </a:defRPr>
      </a:lvl4pPr>
      <a:lvl5pPr marL="2057400" indent="-228600" algn="l" defTabSz="457200" rtl="0" eaLnBrk="1" latinLnBrk="0" hangingPunct="1">
        <a:spcBef>
          <a:spcPct val="20000"/>
        </a:spcBef>
        <a:buFont typeface="Arial"/>
        <a:buChar char="»"/>
        <a:defRPr sz="1200" kern="1200">
          <a:solidFill>
            <a:schemeClr val="tx1"/>
          </a:solidFill>
          <a:latin typeface="Candara"/>
          <a:ea typeface="+mn-ea"/>
          <a:cs typeface="Candar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Formato%20Plan%20mejora%20CNA%20-%20Version%2014092015.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62281"/>
            <a:ext cx="9144000" cy="3832016"/>
          </a:xfrm>
          <a:prstGeom prst="rect">
            <a:avLst/>
          </a:prstGeom>
          <a:solidFill>
            <a:srgbClr val="092561">
              <a:alpha val="69000"/>
            </a:srgbClr>
          </a:solidFill>
          <a:ln w="3175" cap="flat">
            <a:noFill/>
            <a:miter lim="400000"/>
          </a:ln>
          <a:effectLst>
            <a:outerShdw blurRad="12700" dist="12700" dir="5400000" rotWithShape="0">
              <a:srgbClr val="000000">
                <a:alpha val="50000"/>
              </a:srgbClr>
            </a:outerShdw>
          </a:effectLst>
          <a:sp3d/>
        </p:spPr>
        <p:txBody>
          <a:bodyPr rot="0" spcFirstLastPara="1" vertOverflow="overflow" horzOverflow="overflow" vert="horz" wrap="square" lIns="38100" tIns="38100" rIns="38100" bIns="38100" numCol="1" spcCol="38100" rtlCol="0" anchor="ctr">
            <a:spAutoFit/>
          </a:bodyPr>
          <a:lstStyle/>
          <a:p>
            <a:pPr marL="0" marR="0" lvl="0" indent="0" algn="ctr" defTabSz="825500" eaLnBrk="1" fontAlgn="auto" latinLnBrk="0" hangingPunct="0">
              <a:lnSpc>
                <a:spcPct val="100000"/>
              </a:lnSpc>
              <a:spcBef>
                <a:spcPts val="0"/>
              </a:spcBef>
              <a:spcAft>
                <a:spcPts val="0"/>
              </a:spcAft>
              <a:buClrTx/>
              <a:buSzTx/>
              <a:buFontTx/>
              <a:buNone/>
              <a:tabLst/>
              <a:defRPr/>
            </a:pPr>
            <a:endParaRPr kumimoji="0" lang="en-US" sz="3000"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10" name="Rectangle 16">
            <a:extLst>
              <a:ext uri="{FF2B5EF4-FFF2-40B4-BE49-F238E27FC236}">
                <a16:creationId xmlns:a16="http://schemas.microsoft.com/office/drawing/2014/main" id="{7C0EEC59-B9C8-A748-B8DA-3A5F8BADEA9B}"/>
              </a:ext>
            </a:extLst>
          </p:cNvPr>
          <p:cNvSpPr/>
          <p:nvPr/>
        </p:nvSpPr>
        <p:spPr>
          <a:xfrm>
            <a:off x="-9" y="3832017"/>
            <a:ext cx="9144009" cy="1311483"/>
          </a:xfrm>
          <a:prstGeom prst="rect">
            <a:avLst/>
          </a:prstGeom>
          <a:solidFill>
            <a:srgbClr val="FFFFFF"/>
          </a:solidFill>
          <a:ln w="25400" cap="flat" cmpd="sng" algn="ctr">
            <a:noFill/>
            <a:prstDash val="solid"/>
          </a:ln>
          <a:effectLst/>
        </p:spPr>
        <p:txBody>
          <a:bodyPr rtlCol="0" anchor="ctr"/>
          <a:lstStyle/>
          <a:p>
            <a:pPr marL="0" marR="0" lvl="0" indent="0" algn="ctr" defTabSz="825500" eaLnBrk="1" fontAlgn="auto" latinLnBrk="0" hangingPunct="0">
              <a:lnSpc>
                <a:spcPct val="12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rial"/>
              <a:sym typeface="Montserrat Light"/>
            </a:endParaRPr>
          </a:p>
        </p:txBody>
      </p:sp>
      <p:sp>
        <p:nvSpPr>
          <p:cNvPr id="11" name="Rectangle 20">
            <a:extLst>
              <a:ext uri="{FF2B5EF4-FFF2-40B4-BE49-F238E27FC236}">
                <a16:creationId xmlns:a16="http://schemas.microsoft.com/office/drawing/2014/main" id="{117E2E58-BD37-A645-B039-89C909E33877}"/>
              </a:ext>
            </a:extLst>
          </p:cNvPr>
          <p:cNvSpPr/>
          <p:nvPr/>
        </p:nvSpPr>
        <p:spPr>
          <a:xfrm>
            <a:off x="0" y="3724016"/>
            <a:ext cx="9144000" cy="45719"/>
          </a:xfrm>
          <a:prstGeom prst="rect">
            <a:avLst/>
          </a:prstGeom>
          <a:gradFill flip="none" rotWithShape="1">
            <a:gsLst>
              <a:gs pos="100000">
                <a:srgbClr val="F26F21"/>
              </a:gs>
              <a:gs pos="0">
                <a:srgbClr val="034EA1"/>
              </a:gs>
            </a:gsLst>
            <a:lin ang="10800000" scaled="1"/>
            <a:tileRect/>
          </a:gradFill>
          <a:ln w="25400" cap="flat" cmpd="sng" algn="ctr">
            <a:noFill/>
            <a:prstDash val="solid"/>
          </a:ln>
          <a:effectLst/>
        </p:spPr>
        <p:txBody>
          <a:bodyPr rtlCol="0" anchor="ctr"/>
          <a:lstStyle/>
          <a:p>
            <a:pPr marL="0" marR="0" lvl="0" indent="0" algn="ctr" defTabSz="825500" eaLnBrk="1" fontAlgn="auto" latinLnBrk="0" hangingPunct="0">
              <a:lnSpc>
                <a:spcPct val="12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rial"/>
              <a:sym typeface="Montserrat Light"/>
            </a:endParaRPr>
          </a:p>
        </p:txBody>
      </p:sp>
      <p:pic>
        <p:nvPicPr>
          <p:cNvPr id="12" name="Imagen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602" y="3972597"/>
            <a:ext cx="3866786" cy="1030322"/>
          </a:xfrm>
          <a:prstGeom prst="rect">
            <a:avLst/>
          </a:prstGeom>
        </p:spPr>
      </p:pic>
      <p:sp>
        <p:nvSpPr>
          <p:cNvPr id="4" name="CuadroTexto 6"/>
          <p:cNvSpPr txBox="1"/>
          <p:nvPr/>
        </p:nvSpPr>
        <p:spPr>
          <a:xfrm>
            <a:off x="560377" y="702872"/>
            <a:ext cx="8231011" cy="2751522"/>
          </a:xfrm>
          <a:prstGeom prst="rect">
            <a:avLst/>
          </a:prstGeom>
          <a:noFill/>
        </p:spPr>
        <p:txBody>
          <a:bodyPr wrap="square">
            <a:spAutoFit/>
          </a:bodyPr>
          <a:lstStyle/>
          <a:p>
            <a:pPr algn="ctr" fontAlgn="auto">
              <a:spcBef>
                <a:spcPct val="20000"/>
              </a:spcBef>
              <a:spcAft>
                <a:spcPts val="0"/>
              </a:spcAft>
              <a:defRPr/>
            </a:pPr>
            <a:r>
              <a:rPr lang="es-MX" altLang="es-CO" sz="3600" b="1" i="1" dirty="0">
                <a:solidFill>
                  <a:schemeClr val="bg1"/>
                </a:solidFill>
                <a:effectLst>
                  <a:outerShdw blurRad="50800" dist="38100" dir="8100000" algn="tr" rotWithShape="0">
                    <a:prstClr val="black">
                      <a:alpha val="40000"/>
                    </a:prstClr>
                  </a:outerShdw>
                </a:effectLst>
                <a:latin typeface="Candara"/>
                <a:cs typeface="Candara"/>
              </a:rPr>
              <a:t>Proceso de Autoevaluación de Programas Académicos</a:t>
            </a:r>
          </a:p>
          <a:p>
            <a:pPr algn="ctr" fontAlgn="auto">
              <a:spcBef>
                <a:spcPct val="20000"/>
              </a:spcBef>
              <a:spcAft>
                <a:spcPts val="0"/>
              </a:spcAft>
              <a:defRPr/>
            </a:pPr>
            <a:endParaRPr lang="es-MX" altLang="es-CO" sz="2400" b="1" i="1" dirty="0">
              <a:solidFill>
                <a:schemeClr val="bg1"/>
              </a:solidFill>
              <a:effectLst>
                <a:outerShdw blurRad="50800" dist="38100" dir="8100000" algn="tr" rotWithShape="0">
                  <a:prstClr val="black">
                    <a:alpha val="40000"/>
                  </a:prstClr>
                </a:outerShdw>
              </a:effectLst>
              <a:latin typeface="Candara"/>
              <a:cs typeface="Candara"/>
            </a:endParaRPr>
          </a:p>
          <a:p>
            <a:pPr algn="ctr" fontAlgn="auto">
              <a:spcBef>
                <a:spcPct val="20000"/>
              </a:spcBef>
              <a:spcAft>
                <a:spcPts val="0"/>
              </a:spcAft>
              <a:defRPr/>
            </a:pPr>
            <a:r>
              <a:rPr lang="es-MX" altLang="es-CO" sz="2000" b="1" i="1" dirty="0">
                <a:solidFill>
                  <a:schemeClr val="bg1"/>
                </a:solidFill>
                <a:effectLst>
                  <a:outerShdw blurRad="50800" dist="38100" dir="8100000" algn="tr" rotWithShape="0">
                    <a:prstClr val="black">
                      <a:alpha val="40000"/>
                    </a:prstClr>
                  </a:outerShdw>
                </a:effectLst>
                <a:latin typeface="Candara"/>
                <a:cs typeface="Candara"/>
              </a:rPr>
              <a:t>Departamento de Calidad Integral en la Docencia</a:t>
            </a:r>
          </a:p>
          <a:p>
            <a:pPr algn="ctr">
              <a:spcBef>
                <a:spcPct val="20000"/>
              </a:spcBef>
              <a:defRPr/>
            </a:pPr>
            <a:r>
              <a:rPr lang="es-MX" altLang="es-CO" sz="2000" b="1" i="1" dirty="0">
                <a:solidFill>
                  <a:schemeClr val="bg1"/>
                </a:solidFill>
                <a:effectLst>
                  <a:outerShdw blurRad="50800" dist="38100" dir="8100000" algn="tr" rotWithShape="0">
                    <a:prstClr val="black">
                      <a:alpha val="40000"/>
                    </a:prstClr>
                  </a:outerShdw>
                </a:effectLst>
                <a:latin typeface="Candara"/>
                <a:cs typeface="Candara"/>
              </a:rPr>
              <a:t>Vicerrectoría de Docencia</a:t>
            </a:r>
          </a:p>
          <a:p>
            <a:pPr algn="ctr" fontAlgn="auto">
              <a:spcBef>
                <a:spcPct val="20000"/>
              </a:spcBef>
              <a:spcAft>
                <a:spcPts val="0"/>
              </a:spcAft>
              <a:defRPr/>
            </a:pPr>
            <a:r>
              <a:rPr lang="es-MX" altLang="es-CO" sz="2000" b="1" i="1" dirty="0">
                <a:solidFill>
                  <a:schemeClr val="bg1"/>
                </a:solidFill>
                <a:effectLst>
                  <a:outerShdw blurRad="50800" dist="38100" dir="8100000" algn="tr" rotWithShape="0">
                    <a:prstClr val="black">
                      <a:alpha val="40000"/>
                    </a:prstClr>
                  </a:outerShdw>
                </a:effectLst>
                <a:latin typeface="Candara"/>
                <a:cs typeface="Candara"/>
              </a:rPr>
              <a:t>2019</a:t>
            </a:r>
          </a:p>
        </p:txBody>
      </p:sp>
    </p:spTree>
    <p:extLst>
      <p:ext uri="{BB962C8B-B14F-4D97-AF65-F5344CB8AC3E}">
        <p14:creationId xmlns:p14="http://schemas.microsoft.com/office/powerpoint/2010/main" val="311333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2362" y="1651066"/>
            <a:ext cx="7751957" cy="1519527"/>
          </a:xfrm>
        </p:spPr>
        <p:txBody>
          <a:bodyPr>
            <a:normAutofit/>
          </a:bodyPr>
          <a:lstStyle/>
          <a:p>
            <a:pPr algn="ctr"/>
            <a:r>
              <a:rPr lang="es-CO" sz="4400" b="1" dirty="0"/>
              <a:t>1. Planeación y Capacitación</a:t>
            </a:r>
          </a:p>
        </p:txBody>
      </p:sp>
    </p:spTree>
    <p:extLst>
      <p:ext uri="{BB962C8B-B14F-4D97-AF65-F5344CB8AC3E}">
        <p14:creationId xmlns:p14="http://schemas.microsoft.com/office/powerpoint/2010/main" val="260441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59869" y="244714"/>
            <a:ext cx="4763124" cy="717437"/>
          </a:xfrm>
        </p:spPr>
        <p:txBody>
          <a:bodyPr>
            <a:normAutofit/>
          </a:bodyPr>
          <a:lstStyle/>
          <a:p>
            <a:r>
              <a:rPr lang="es-CO" sz="3000" dirty="0"/>
              <a:t>Planeación y Capacitación</a:t>
            </a:r>
          </a:p>
        </p:txBody>
      </p:sp>
      <p:sp>
        <p:nvSpPr>
          <p:cNvPr id="15" name="2 Marcador de contenido"/>
          <p:cNvSpPr>
            <a:spLocks noGrp="1"/>
          </p:cNvSpPr>
          <p:nvPr>
            <p:ph idx="1"/>
          </p:nvPr>
        </p:nvSpPr>
        <p:spPr>
          <a:xfrm>
            <a:off x="114300" y="1116032"/>
            <a:ext cx="8839200" cy="3281308"/>
          </a:xfrm>
        </p:spPr>
        <p:txBody>
          <a:bodyPr>
            <a:normAutofit/>
          </a:bodyPr>
          <a:lstStyle/>
          <a:p>
            <a:pPr algn="just">
              <a:buFontTx/>
              <a:buChar char="-"/>
            </a:pPr>
            <a:r>
              <a:rPr lang="es-CO" sz="2200" dirty="0"/>
              <a:t>Conformar el comité de autoevaluación. </a:t>
            </a:r>
            <a:r>
              <a:rPr lang="es-CO" sz="2200" dirty="0">
                <a:solidFill>
                  <a:srgbClr val="0070C0"/>
                </a:solidFill>
              </a:rPr>
              <a:t>(Programa)</a:t>
            </a:r>
          </a:p>
          <a:p>
            <a:pPr algn="just">
              <a:buFontTx/>
              <a:buChar char="-"/>
            </a:pPr>
            <a:r>
              <a:rPr lang="es-CO" sz="2200" dirty="0"/>
              <a:t>Conformar los equipos de trabajo por factor. </a:t>
            </a:r>
            <a:r>
              <a:rPr lang="es-CO" sz="2200" dirty="0">
                <a:solidFill>
                  <a:srgbClr val="0070C0"/>
                </a:solidFill>
              </a:rPr>
              <a:t>(Programa)</a:t>
            </a:r>
          </a:p>
          <a:p>
            <a:pPr algn="just">
              <a:buFontTx/>
              <a:buChar char="-"/>
            </a:pPr>
            <a:r>
              <a:rPr lang="es-CO" sz="2200" dirty="0"/>
              <a:t>Sensibilización a la comunidad educativa del proceso de autoevaluación. </a:t>
            </a:r>
            <a:r>
              <a:rPr lang="es-CO" sz="2200" dirty="0">
                <a:solidFill>
                  <a:srgbClr val="0070C0"/>
                </a:solidFill>
              </a:rPr>
              <a:t>(Programa y Dpto. Calidad Integral en la Docencia)</a:t>
            </a:r>
          </a:p>
          <a:p>
            <a:pPr algn="just">
              <a:buFontTx/>
              <a:buChar char="-"/>
            </a:pPr>
            <a:r>
              <a:rPr lang="es-CO" sz="2200" dirty="0"/>
              <a:t>Realizar el cronograma de autoevaluación. </a:t>
            </a:r>
            <a:r>
              <a:rPr lang="es-CO" sz="2200" dirty="0">
                <a:solidFill>
                  <a:srgbClr val="0070C0"/>
                </a:solidFill>
              </a:rPr>
              <a:t>(Programa)</a:t>
            </a:r>
          </a:p>
          <a:p>
            <a:pPr algn="just">
              <a:buFontTx/>
              <a:buChar char="-"/>
            </a:pPr>
            <a:r>
              <a:rPr lang="es-CO" sz="2200" dirty="0"/>
              <a:t>Capacitación a los equipos de trabajo sobre el modelo de autoevaluación. </a:t>
            </a:r>
            <a:r>
              <a:rPr lang="es-CO" sz="2200" dirty="0">
                <a:solidFill>
                  <a:srgbClr val="0070C0"/>
                </a:solidFill>
              </a:rPr>
              <a:t>(Dpto. Calidad Integral en la Docencia).</a:t>
            </a:r>
          </a:p>
          <a:p>
            <a:pPr algn="just">
              <a:buFontTx/>
              <a:buChar char="-"/>
            </a:pPr>
            <a:r>
              <a:rPr lang="es-CO" sz="2200" dirty="0"/>
              <a:t>Designar el Coordinador responsable del proceso. </a:t>
            </a:r>
            <a:r>
              <a:rPr lang="es-CO" sz="2200" dirty="0">
                <a:solidFill>
                  <a:srgbClr val="0070C0"/>
                </a:solidFill>
              </a:rPr>
              <a:t>(Programa).</a:t>
            </a:r>
          </a:p>
        </p:txBody>
      </p:sp>
    </p:spTree>
    <p:extLst>
      <p:ext uri="{BB962C8B-B14F-4D97-AF65-F5344CB8AC3E}">
        <p14:creationId xmlns:p14="http://schemas.microsoft.com/office/powerpoint/2010/main" val="4109529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2362" y="1556066"/>
            <a:ext cx="7751957" cy="1519527"/>
          </a:xfrm>
        </p:spPr>
        <p:txBody>
          <a:bodyPr>
            <a:normAutofit/>
          </a:bodyPr>
          <a:lstStyle/>
          <a:p>
            <a:pPr algn="ctr"/>
            <a:r>
              <a:rPr lang="es-CO" sz="4400" b="1" dirty="0"/>
              <a:t>2. Ponderación</a:t>
            </a:r>
          </a:p>
        </p:txBody>
      </p:sp>
    </p:spTree>
    <p:extLst>
      <p:ext uri="{BB962C8B-B14F-4D97-AF65-F5344CB8AC3E}">
        <p14:creationId xmlns:p14="http://schemas.microsoft.com/office/powerpoint/2010/main" val="2371044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744" y="315964"/>
            <a:ext cx="4763124" cy="679337"/>
          </a:xfrm>
        </p:spPr>
        <p:txBody>
          <a:bodyPr>
            <a:normAutofit/>
          </a:bodyPr>
          <a:lstStyle/>
          <a:p>
            <a:r>
              <a:rPr lang="es-CO" sz="3000" dirty="0"/>
              <a:t>Ponderación</a:t>
            </a:r>
          </a:p>
        </p:txBody>
      </p:sp>
      <p:sp>
        <p:nvSpPr>
          <p:cNvPr id="3" name="2 Marcador de contenido"/>
          <p:cNvSpPr>
            <a:spLocks noGrp="1"/>
          </p:cNvSpPr>
          <p:nvPr>
            <p:ph idx="1"/>
          </p:nvPr>
        </p:nvSpPr>
        <p:spPr>
          <a:xfrm>
            <a:off x="241300" y="1389413"/>
            <a:ext cx="8661400" cy="2372962"/>
          </a:xfrm>
        </p:spPr>
        <p:txBody>
          <a:bodyPr>
            <a:normAutofit/>
          </a:bodyPr>
          <a:lstStyle/>
          <a:p>
            <a:pPr algn="just">
              <a:buFontTx/>
              <a:buChar char="-"/>
            </a:pPr>
            <a:r>
              <a:rPr lang="es-CO" sz="2800" dirty="0"/>
              <a:t>Capacitar en el proceso de ponderación al equipo de trabajo.</a:t>
            </a:r>
          </a:p>
          <a:p>
            <a:pPr algn="just">
              <a:buFontTx/>
              <a:buChar char="-"/>
            </a:pPr>
            <a:r>
              <a:rPr lang="es-CO" sz="2800" dirty="0"/>
              <a:t>Realizar el ejercicio de ponderación los equipos de trabajo.</a:t>
            </a:r>
          </a:p>
        </p:txBody>
      </p:sp>
    </p:spTree>
    <p:extLst>
      <p:ext uri="{BB962C8B-B14F-4D97-AF65-F5344CB8AC3E}">
        <p14:creationId xmlns:p14="http://schemas.microsoft.com/office/powerpoint/2010/main" val="1692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28600" y="1215970"/>
            <a:ext cx="3873500" cy="3189783"/>
          </a:xfrm>
        </p:spPr>
        <p:txBody>
          <a:bodyPr>
            <a:noAutofit/>
          </a:bodyPr>
          <a:lstStyle/>
          <a:p>
            <a:pPr marL="0" indent="0" algn="just">
              <a:buNone/>
            </a:pPr>
            <a:r>
              <a:rPr lang="es-CO" sz="2000" dirty="0"/>
              <a:t>La ponderación de los </a:t>
            </a:r>
            <a:r>
              <a:rPr lang="es-CO" sz="2000" b="1" dirty="0"/>
              <a:t>factores</a:t>
            </a:r>
            <a:r>
              <a:rPr lang="es-CO" sz="2000" dirty="0"/>
              <a:t> es establecida por el </a:t>
            </a:r>
            <a:r>
              <a:rPr lang="es-CO" sz="2000" b="1" dirty="0"/>
              <a:t>Comité General de Autoevaluación Institucional y Acreditación.</a:t>
            </a:r>
            <a:r>
              <a:rPr lang="es-CO" sz="2000" dirty="0"/>
              <a:t> </a:t>
            </a:r>
          </a:p>
          <a:p>
            <a:pPr marL="0" indent="0" algn="just">
              <a:buNone/>
            </a:pPr>
            <a:endParaRPr lang="es-CO" sz="2000" dirty="0"/>
          </a:p>
          <a:p>
            <a:pPr marL="0" indent="0" algn="just">
              <a:buNone/>
            </a:pPr>
            <a:r>
              <a:rPr lang="es-CO" sz="2000" dirty="0"/>
              <a:t>E</a:t>
            </a:r>
            <a:r>
              <a:rPr lang="es-ES_tradnl" sz="2000" dirty="0"/>
              <a:t>l </a:t>
            </a:r>
            <a:r>
              <a:rPr lang="es-ES_tradnl" sz="2000" b="1" dirty="0"/>
              <a:t>Programa</a:t>
            </a:r>
            <a:r>
              <a:rPr lang="es-ES_tradnl" sz="2000" dirty="0"/>
              <a:t> establece la ponderación de las </a:t>
            </a:r>
            <a:r>
              <a:rPr lang="es-ES_tradnl" sz="2000" b="1" dirty="0"/>
              <a:t>características</a:t>
            </a:r>
            <a:r>
              <a:rPr lang="es-ES_tradnl" sz="2000" dirty="0"/>
              <a:t> de acuerdo a las particularidades propias de la disciplina. </a:t>
            </a:r>
            <a:endParaRPr lang="es-CO" sz="2000" dirty="0"/>
          </a:p>
        </p:txBody>
      </p:sp>
      <p:graphicFrame>
        <p:nvGraphicFramePr>
          <p:cNvPr id="4" name="3 Tabla"/>
          <p:cNvGraphicFramePr>
            <a:graphicFrameLocks noGrp="1"/>
          </p:cNvGraphicFramePr>
          <p:nvPr/>
        </p:nvGraphicFramePr>
        <p:xfrm>
          <a:off x="4381500" y="978470"/>
          <a:ext cx="4521200" cy="3485432"/>
        </p:xfrm>
        <a:graphic>
          <a:graphicData uri="http://schemas.openxmlformats.org/drawingml/2006/table">
            <a:tbl>
              <a:tblPr firstRow="1" bandRow="1">
                <a:tableStyleId>{5C22544A-7EE6-4342-B048-85BDC9FD1C3A}</a:tableStyleId>
              </a:tblPr>
              <a:tblGrid>
                <a:gridCol w="2946854">
                  <a:extLst>
                    <a:ext uri="{9D8B030D-6E8A-4147-A177-3AD203B41FA5}">
                      <a16:colId xmlns:a16="http://schemas.microsoft.com/office/drawing/2014/main" val="20000"/>
                    </a:ext>
                  </a:extLst>
                </a:gridCol>
                <a:gridCol w="1574346">
                  <a:extLst>
                    <a:ext uri="{9D8B030D-6E8A-4147-A177-3AD203B41FA5}">
                      <a16:colId xmlns:a16="http://schemas.microsoft.com/office/drawing/2014/main" val="20001"/>
                    </a:ext>
                  </a:extLst>
                </a:gridCol>
              </a:tblGrid>
              <a:tr h="211754">
                <a:tc>
                  <a:txBody>
                    <a:bodyPr/>
                    <a:lstStyle/>
                    <a:p>
                      <a:pPr algn="ctr"/>
                      <a:r>
                        <a:rPr lang="es-CO" sz="900" dirty="0">
                          <a:latin typeface="Candara" panose="020E0502030303020204" pitchFamily="34" charset="0"/>
                        </a:rPr>
                        <a:t>FACTORES</a:t>
                      </a:r>
                    </a:p>
                  </a:txBody>
                  <a:tcPr marT="34290" marB="34290"/>
                </a:tc>
                <a:tc>
                  <a:txBody>
                    <a:bodyPr/>
                    <a:lstStyle/>
                    <a:p>
                      <a:pPr algn="ctr"/>
                      <a:r>
                        <a:rPr lang="es-CO" sz="900" dirty="0">
                          <a:latin typeface="Candara" panose="020E0502030303020204" pitchFamily="34" charset="0"/>
                        </a:rPr>
                        <a:t>PONDERACIÓN</a:t>
                      </a:r>
                    </a:p>
                  </a:txBody>
                  <a:tcPr marT="34290" marB="34290"/>
                </a:tc>
                <a:extLst>
                  <a:ext uri="{0D108BD9-81ED-4DB2-BD59-A6C34878D82A}">
                    <a16:rowId xmlns:a16="http://schemas.microsoft.com/office/drawing/2014/main" val="10000"/>
                  </a:ext>
                </a:extLst>
              </a:tr>
              <a:tr h="421014">
                <a:tc>
                  <a:txBody>
                    <a:bodyPr/>
                    <a:lstStyle/>
                    <a:p>
                      <a:r>
                        <a:rPr lang="es-CO" sz="900" dirty="0">
                          <a:latin typeface="Candara" panose="020E0502030303020204" pitchFamily="34" charset="0"/>
                        </a:rPr>
                        <a:t> 1. Misión , proyecto institucional y de programa.</a:t>
                      </a:r>
                    </a:p>
                  </a:txBody>
                  <a:tcPr marT="34290" marB="34290" anchor="ctr"/>
                </a:tc>
                <a:tc>
                  <a:txBody>
                    <a:bodyPr/>
                    <a:lstStyle/>
                    <a:p>
                      <a:pPr algn="ctr"/>
                      <a:r>
                        <a:rPr lang="es-CO" sz="900" dirty="0">
                          <a:latin typeface="Candara" panose="020E0502030303020204" pitchFamily="34" charset="0"/>
                        </a:rPr>
                        <a:t>7%</a:t>
                      </a:r>
                    </a:p>
                  </a:txBody>
                  <a:tcPr marT="34290" marB="34290" anchor="ctr"/>
                </a:tc>
                <a:extLst>
                  <a:ext uri="{0D108BD9-81ED-4DB2-BD59-A6C34878D82A}">
                    <a16:rowId xmlns:a16="http://schemas.microsoft.com/office/drawing/2014/main" val="10001"/>
                  </a:ext>
                </a:extLst>
              </a:tr>
              <a:tr h="293961">
                <a:tc>
                  <a:txBody>
                    <a:bodyPr/>
                    <a:lstStyle/>
                    <a:p>
                      <a:r>
                        <a:rPr lang="es-CO" sz="900" dirty="0">
                          <a:latin typeface="Candara" panose="020E0502030303020204" pitchFamily="34" charset="0"/>
                        </a:rPr>
                        <a:t>2.</a:t>
                      </a:r>
                      <a:r>
                        <a:rPr lang="es-CO" sz="900" baseline="0" dirty="0">
                          <a:latin typeface="Candara" panose="020E0502030303020204" pitchFamily="34" charset="0"/>
                        </a:rPr>
                        <a:t> Estudiantes</a:t>
                      </a:r>
                      <a:endParaRPr lang="es-CO" sz="900" dirty="0">
                        <a:latin typeface="Candara" panose="020E0502030303020204" pitchFamily="34" charset="0"/>
                      </a:endParaRPr>
                    </a:p>
                  </a:txBody>
                  <a:tcPr marT="34290" marB="34290" anchor="ctr"/>
                </a:tc>
                <a:tc>
                  <a:txBody>
                    <a:bodyPr/>
                    <a:lstStyle/>
                    <a:p>
                      <a:pPr algn="ctr"/>
                      <a:r>
                        <a:rPr lang="es-CO" sz="900" dirty="0">
                          <a:latin typeface="Candara" panose="020E0502030303020204" pitchFamily="34" charset="0"/>
                        </a:rPr>
                        <a:t>13%</a:t>
                      </a:r>
                    </a:p>
                  </a:txBody>
                  <a:tcPr marT="34290" marB="34290" anchor="ctr"/>
                </a:tc>
                <a:extLst>
                  <a:ext uri="{0D108BD9-81ED-4DB2-BD59-A6C34878D82A}">
                    <a16:rowId xmlns:a16="http://schemas.microsoft.com/office/drawing/2014/main" val="10002"/>
                  </a:ext>
                </a:extLst>
              </a:tr>
              <a:tr h="335279">
                <a:tc>
                  <a:txBody>
                    <a:bodyPr/>
                    <a:lstStyle/>
                    <a:p>
                      <a:r>
                        <a:rPr lang="es-CO" sz="900" dirty="0">
                          <a:latin typeface="Candara" panose="020E0502030303020204" pitchFamily="34" charset="0"/>
                        </a:rPr>
                        <a:t>3. Profesores</a:t>
                      </a:r>
                    </a:p>
                  </a:txBody>
                  <a:tcPr marT="34290" marB="34290" anchor="ctr"/>
                </a:tc>
                <a:tc>
                  <a:txBody>
                    <a:bodyPr/>
                    <a:lstStyle/>
                    <a:p>
                      <a:pPr algn="ctr"/>
                      <a:r>
                        <a:rPr lang="es-CO" sz="900" dirty="0">
                          <a:latin typeface="Candara" panose="020E0502030303020204" pitchFamily="34" charset="0"/>
                        </a:rPr>
                        <a:t>15%</a:t>
                      </a:r>
                    </a:p>
                  </a:txBody>
                  <a:tcPr marT="34290" marB="34290" anchor="ctr"/>
                </a:tc>
                <a:extLst>
                  <a:ext uri="{0D108BD9-81ED-4DB2-BD59-A6C34878D82A}">
                    <a16:rowId xmlns:a16="http://schemas.microsoft.com/office/drawing/2014/main" val="10003"/>
                  </a:ext>
                </a:extLst>
              </a:tr>
              <a:tr h="317632">
                <a:tc>
                  <a:txBody>
                    <a:bodyPr/>
                    <a:lstStyle/>
                    <a:p>
                      <a:r>
                        <a:rPr lang="es-CO" sz="900" dirty="0">
                          <a:latin typeface="Candara" panose="020E0502030303020204" pitchFamily="34" charset="0"/>
                        </a:rPr>
                        <a:t>4. Procesos Académicos</a:t>
                      </a:r>
                    </a:p>
                  </a:txBody>
                  <a:tcPr marT="34290" marB="34290" anchor="ctr"/>
                </a:tc>
                <a:tc>
                  <a:txBody>
                    <a:bodyPr/>
                    <a:lstStyle/>
                    <a:p>
                      <a:pPr algn="ctr"/>
                      <a:r>
                        <a:rPr lang="es-CO" sz="900" dirty="0">
                          <a:latin typeface="Candara" panose="020E0502030303020204" pitchFamily="34" charset="0"/>
                        </a:rPr>
                        <a:t>16%</a:t>
                      </a:r>
                    </a:p>
                  </a:txBody>
                  <a:tcPr marT="34290" marB="34290" anchor="ctr"/>
                </a:tc>
                <a:extLst>
                  <a:ext uri="{0D108BD9-81ED-4DB2-BD59-A6C34878D82A}">
                    <a16:rowId xmlns:a16="http://schemas.microsoft.com/office/drawing/2014/main" val="10004"/>
                  </a:ext>
                </a:extLst>
              </a:tr>
              <a:tr h="317632">
                <a:tc>
                  <a:txBody>
                    <a:bodyPr/>
                    <a:lstStyle/>
                    <a:p>
                      <a:r>
                        <a:rPr lang="es-CO" sz="900" dirty="0">
                          <a:latin typeface="Candara" panose="020E0502030303020204" pitchFamily="34" charset="0"/>
                        </a:rPr>
                        <a:t>5. Visibilidad nacional e internacional</a:t>
                      </a:r>
                    </a:p>
                  </a:txBody>
                  <a:tcPr marT="34290" marB="34290" anchor="ctr"/>
                </a:tc>
                <a:tc>
                  <a:txBody>
                    <a:bodyPr/>
                    <a:lstStyle/>
                    <a:p>
                      <a:pPr algn="ctr"/>
                      <a:r>
                        <a:rPr lang="es-CO" sz="900" dirty="0">
                          <a:latin typeface="Candara" panose="020E0502030303020204" pitchFamily="34" charset="0"/>
                        </a:rPr>
                        <a:t>10%</a:t>
                      </a:r>
                    </a:p>
                  </a:txBody>
                  <a:tcPr marT="34290" marB="34290" anchor="ctr"/>
                </a:tc>
                <a:extLst>
                  <a:ext uri="{0D108BD9-81ED-4DB2-BD59-A6C34878D82A}">
                    <a16:rowId xmlns:a16="http://schemas.microsoft.com/office/drawing/2014/main" val="10005"/>
                  </a:ext>
                </a:extLst>
              </a:tr>
              <a:tr h="317632">
                <a:tc>
                  <a:txBody>
                    <a:bodyPr/>
                    <a:lstStyle/>
                    <a:p>
                      <a:r>
                        <a:rPr lang="es-CO" sz="900" dirty="0">
                          <a:latin typeface="Candara" panose="020E0502030303020204" pitchFamily="34" charset="0"/>
                        </a:rPr>
                        <a:t>6. Investigación y creación artística y cultural </a:t>
                      </a:r>
                    </a:p>
                  </a:txBody>
                  <a:tcPr marT="34290" marB="34290" anchor="ctr"/>
                </a:tc>
                <a:tc>
                  <a:txBody>
                    <a:bodyPr/>
                    <a:lstStyle/>
                    <a:p>
                      <a:pPr algn="ctr"/>
                      <a:r>
                        <a:rPr lang="es-CO" sz="900" dirty="0">
                          <a:latin typeface="Candara" panose="020E0502030303020204" pitchFamily="34" charset="0"/>
                        </a:rPr>
                        <a:t>12%</a:t>
                      </a:r>
                    </a:p>
                  </a:txBody>
                  <a:tcPr marT="34290" marB="34290" anchor="ctr"/>
                </a:tc>
                <a:extLst>
                  <a:ext uri="{0D108BD9-81ED-4DB2-BD59-A6C34878D82A}">
                    <a16:rowId xmlns:a16="http://schemas.microsoft.com/office/drawing/2014/main" val="10006"/>
                  </a:ext>
                </a:extLst>
              </a:tr>
              <a:tr h="317632">
                <a:tc>
                  <a:txBody>
                    <a:bodyPr/>
                    <a:lstStyle/>
                    <a:p>
                      <a:r>
                        <a:rPr lang="es-CO" sz="900" dirty="0">
                          <a:latin typeface="Candara" panose="020E0502030303020204" pitchFamily="34" charset="0"/>
                        </a:rPr>
                        <a:t>7. Bienestar institucional </a:t>
                      </a:r>
                    </a:p>
                  </a:txBody>
                  <a:tcPr marT="34290" marB="34290" anchor="ctr"/>
                </a:tc>
                <a:tc>
                  <a:txBody>
                    <a:bodyPr/>
                    <a:lstStyle/>
                    <a:p>
                      <a:pPr algn="ctr"/>
                      <a:r>
                        <a:rPr lang="es-CO" sz="900" dirty="0">
                          <a:latin typeface="Candara" panose="020E0502030303020204" pitchFamily="34" charset="0"/>
                        </a:rPr>
                        <a:t>8%</a:t>
                      </a:r>
                    </a:p>
                  </a:txBody>
                  <a:tcPr marT="34290" marB="34290" anchor="ctr"/>
                </a:tc>
                <a:extLst>
                  <a:ext uri="{0D108BD9-81ED-4DB2-BD59-A6C34878D82A}">
                    <a16:rowId xmlns:a16="http://schemas.microsoft.com/office/drawing/2014/main" val="10007"/>
                  </a:ext>
                </a:extLst>
              </a:tr>
              <a:tr h="317632">
                <a:tc>
                  <a:txBody>
                    <a:bodyPr/>
                    <a:lstStyle/>
                    <a:p>
                      <a:r>
                        <a:rPr lang="es-CO" sz="900" dirty="0">
                          <a:latin typeface="Candara" panose="020E0502030303020204" pitchFamily="34" charset="0"/>
                        </a:rPr>
                        <a:t>8. Organización, administración y gestión</a:t>
                      </a:r>
                    </a:p>
                  </a:txBody>
                  <a:tcPr marT="34290" marB="34290" anchor="ctr"/>
                </a:tc>
                <a:tc>
                  <a:txBody>
                    <a:bodyPr/>
                    <a:lstStyle/>
                    <a:p>
                      <a:pPr algn="ctr"/>
                      <a:r>
                        <a:rPr lang="es-CO" sz="900" dirty="0">
                          <a:latin typeface="Candara" panose="020E0502030303020204" pitchFamily="34" charset="0"/>
                        </a:rPr>
                        <a:t>6%</a:t>
                      </a:r>
                    </a:p>
                  </a:txBody>
                  <a:tcPr marT="34290" marB="34290" anchor="ctr"/>
                </a:tc>
                <a:extLst>
                  <a:ext uri="{0D108BD9-81ED-4DB2-BD59-A6C34878D82A}">
                    <a16:rowId xmlns:a16="http://schemas.microsoft.com/office/drawing/2014/main" val="10008"/>
                  </a:ext>
                </a:extLst>
              </a:tr>
              <a:tr h="317632">
                <a:tc>
                  <a:txBody>
                    <a:bodyPr/>
                    <a:lstStyle/>
                    <a:p>
                      <a:r>
                        <a:rPr lang="es-CO" sz="900" dirty="0">
                          <a:latin typeface="Candara" panose="020E0502030303020204" pitchFamily="34" charset="0"/>
                        </a:rPr>
                        <a:t>9. Impacto de los egresados en el medio</a:t>
                      </a:r>
                    </a:p>
                  </a:txBody>
                  <a:tcPr marT="34290" marB="34290" anchor="ctr"/>
                </a:tc>
                <a:tc>
                  <a:txBody>
                    <a:bodyPr/>
                    <a:lstStyle/>
                    <a:p>
                      <a:pPr algn="ctr"/>
                      <a:r>
                        <a:rPr lang="es-CO" sz="900" dirty="0">
                          <a:latin typeface="Candara" panose="020E0502030303020204" pitchFamily="34" charset="0"/>
                        </a:rPr>
                        <a:t>7%</a:t>
                      </a:r>
                    </a:p>
                  </a:txBody>
                  <a:tcPr marT="34290" marB="34290" anchor="ctr"/>
                </a:tc>
                <a:extLst>
                  <a:ext uri="{0D108BD9-81ED-4DB2-BD59-A6C34878D82A}">
                    <a16:rowId xmlns:a16="http://schemas.microsoft.com/office/drawing/2014/main" val="10009"/>
                  </a:ext>
                </a:extLst>
              </a:tr>
              <a:tr h="317632">
                <a:tc>
                  <a:txBody>
                    <a:bodyPr/>
                    <a:lstStyle/>
                    <a:p>
                      <a:r>
                        <a:rPr lang="es-CO" sz="900" dirty="0">
                          <a:latin typeface="Candara" panose="020E0502030303020204" pitchFamily="34" charset="0"/>
                        </a:rPr>
                        <a:t>10. Factor Recursos físicos y financieros</a:t>
                      </a:r>
                    </a:p>
                  </a:txBody>
                  <a:tcPr marT="34290" marB="34290" anchor="ctr"/>
                </a:tc>
                <a:tc>
                  <a:txBody>
                    <a:bodyPr/>
                    <a:lstStyle/>
                    <a:p>
                      <a:pPr algn="ctr"/>
                      <a:r>
                        <a:rPr lang="es-CO" sz="900" dirty="0">
                          <a:latin typeface="Candara" panose="020E0502030303020204" pitchFamily="34" charset="0"/>
                        </a:rPr>
                        <a:t>6%</a:t>
                      </a:r>
                    </a:p>
                  </a:txBody>
                  <a:tcPr marT="34290" marB="34290" anchor="ctr"/>
                </a:tc>
                <a:extLst>
                  <a:ext uri="{0D108BD9-81ED-4DB2-BD59-A6C34878D82A}">
                    <a16:rowId xmlns:a16="http://schemas.microsoft.com/office/drawing/2014/main" val="10010"/>
                  </a:ext>
                </a:extLst>
              </a:tr>
            </a:tbl>
          </a:graphicData>
        </a:graphic>
      </p:graphicFrame>
      <p:sp>
        <p:nvSpPr>
          <p:cNvPr id="6" name="1 Título"/>
          <p:cNvSpPr txBox="1">
            <a:spLocks/>
          </p:cNvSpPr>
          <p:nvPr/>
        </p:nvSpPr>
        <p:spPr>
          <a:xfrm>
            <a:off x="571744" y="315964"/>
            <a:ext cx="4763124"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Ponderación</a:t>
            </a:r>
          </a:p>
        </p:txBody>
      </p:sp>
    </p:spTree>
    <p:extLst>
      <p:ext uri="{BB962C8B-B14F-4D97-AF65-F5344CB8AC3E}">
        <p14:creationId xmlns:p14="http://schemas.microsoft.com/office/powerpoint/2010/main" val="190271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5900" y="926035"/>
            <a:ext cx="8686800" cy="3812215"/>
          </a:xfrm>
        </p:spPr>
        <p:txBody>
          <a:bodyPr>
            <a:noAutofit/>
          </a:bodyPr>
          <a:lstStyle/>
          <a:p>
            <a:pPr marL="0" indent="0" algn="just">
              <a:buNone/>
            </a:pPr>
            <a:r>
              <a:rPr lang="es-CO" sz="2000" b="1" dirty="0"/>
              <a:t>Primer momento:</a:t>
            </a:r>
          </a:p>
          <a:p>
            <a:pPr marL="0" indent="0" algn="just">
              <a:buNone/>
            </a:pPr>
            <a:r>
              <a:rPr lang="es-CO" sz="1900" dirty="0"/>
              <a:t>Clasificar el grado de importancia de la característica dentro del factor, de acuerdo al cumplimiento de la misión del programa. Es decir en </a:t>
            </a:r>
            <a:r>
              <a:rPr lang="es-CO" sz="1900" dirty="0">
                <a:solidFill>
                  <a:srgbClr val="FF0000"/>
                </a:solidFill>
              </a:rPr>
              <a:t>Alto, medio o bajo.</a:t>
            </a:r>
          </a:p>
          <a:p>
            <a:pPr marL="0" indent="0" algn="just">
              <a:buNone/>
            </a:pPr>
            <a:r>
              <a:rPr lang="es-CO" sz="2000" b="1" dirty="0"/>
              <a:t>Segundo momento:</a:t>
            </a:r>
          </a:p>
          <a:p>
            <a:pPr marL="0" indent="0" algn="just">
              <a:buNone/>
            </a:pPr>
            <a:r>
              <a:rPr lang="es-CO" sz="1900" dirty="0"/>
              <a:t>Se le asigna valores de acuerdo al grado de importancia dado en el primer paso: </a:t>
            </a:r>
            <a:r>
              <a:rPr lang="es-CO" sz="1900" dirty="0">
                <a:solidFill>
                  <a:srgbClr val="FF0000"/>
                </a:solidFill>
              </a:rPr>
              <a:t>Alto – Entre 8 y 10</a:t>
            </a:r>
          </a:p>
          <a:p>
            <a:pPr marL="0" indent="0" algn="just">
              <a:buNone/>
            </a:pPr>
            <a:r>
              <a:rPr lang="es-CO" sz="1900" dirty="0">
                <a:solidFill>
                  <a:srgbClr val="FF0000"/>
                </a:solidFill>
              </a:rPr>
              <a:t>Medio – Entre 4 y 7</a:t>
            </a:r>
          </a:p>
          <a:p>
            <a:pPr marL="0" indent="0" algn="just">
              <a:buNone/>
            </a:pPr>
            <a:r>
              <a:rPr lang="es-CO" sz="1900" dirty="0">
                <a:solidFill>
                  <a:srgbClr val="FF0000"/>
                </a:solidFill>
              </a:rPr>
              <a:t>Bajo – Entre 1 y 3</a:t>
            </a:r>
          </a:p>
          <a:p>
            <a:pPr marL="0" indent="0" algn="just">
              <a:buNone/>
            </a:pPr>
            <a:r>
              <a:rPr lang="es-CO" sz="1900" dirty="0"/>
              <a:t>- La herramienta empleada calculará el porcentaje de acuerdo al valor asignado.</a:t>
            </a:r>
          </a:p>
          <a:p>
            <a:pPr marL="0" indent="0" algn="just">
              <a:buNone/>
            </a:pPr>
            <a:r>
              <a:rPr lang="es-CO" sz="1900" dirty="0"/>
              <a:t>- Realizar la justificación de la ponderación de cada una de las características con base en el análisis realizado por los equipos de trabajo.</a:t>
            </a:r>
          </a:p>
        </p:txBody>
      </p:sp>
      <p:sp>
        <p:nvSpPr>
          <p:cNvPr id="6" name="1 Título"/>
          <p:cNvSpPr txBox="1">
            <a:spLocks/>
          </p:cNvSpPr>
          <p:nvPr/>
        </p:nvSpPr>
        <p:spPr>
          <a:xfrm>
            <a:off x="464869" y="197214"/>
            <a:ext cx="4763124"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Ponderación</a:t>
            </a:r>
          </a:p>
        </p:txBody>
      </p:sp>
    </p:spTree>
    <p:extLst>
      <p:ext uri="{BB962C8B-B14F-4D97-AF65-F5344CB8AC3E}">
        <p14:creationId xmlns:p14="http://schemas.microsoft.com/office/powerpoint/2010/main" val="1428967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406402" y="1126305"/>
          <a:ext cx="8432801" cy="3267571"/>
        </p:xfrm>
        <a:graphic>
          <a:graphicData uri="http://schemas.openxmlformats.org/drawingml/2006/table">
            <a:tbl>
              <a:tblPr firstRow="1" firstCol="1" bandRow="1">
                <a:tableStyleId>{5C22544A-7EE6-4342-B048-85BDC9FD1C3A}</a:tableStyleId>
              </a:tblPr>
              <a:tblGrid>
                <a:gridCol w="1908202">
                  <a:extLst>
                    <a:ext uri="{9D8B030D-6E8A-4147-A177-3AD203B41FA5}">
                      <a16:colId xmlns:a16="http://schemas.microsoft.com/office/drawing/2014/main" val="20000"/>
                    </a:ext>
                  </a:extLst>
                </a:gridCol>
                <a:gridCol w="4085966">
                  <a:extLst>
                    <a:ext uri="{9D8B030D-6E8A-4147-A177-3AD203B41FA5}">
                      <a16:colId xmlns:a16="http://schemas.microsoft.com/office/drawing/2014/main" val="20001"/>
                    </a:ext>
                  </a:extLst>
                </a:gridCol>
                <a:gridCol w="2438633">
                  <a:extLst>
                    <a:ext uri="{9D8B030D-6E8A-4147-A177-3AD203B41FA5}">
                      <a16:colId xmlns:a16="http://schemas.microsoft.com/office/drawing/2014/main" val="20002"/>
                    </a:ext>
                  </a:extLst>
                </a:gridCol>
              </a:tblGrid>
              <a:tr h="539144">
                <a:tc>
                  <a:txBody>
                    <a:bodyPr/>
                    <a:lstStyle/>
                    <a:p>
                      <a:pPr algn="ctr">
                        <a:lnSpc>
                          <a:spcPct val="115000"/>
                        </a:lnSpc>
                        <a:spcAft>
                          <a:spcPts val="0"/>
                        </a:spcAft>
                      </a:pPr>
                      <a:r>
                        <a:rPr lang="es-ES_tradnl" sz="1200" dirty="0">
                          <a:effectLst/>
                        </a:rPr>
                        <a:t>GRADOS DE IMPORTANCIA</a:t>
                      </a:r>
                      <a:endParaRPr lang="es-CO" sz="1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_tradnl" sz="1200" dirty="0">
                          <a:effectLst/>
                        </a:rPr>
                        <a:t>CRITERIOS</a:t>
                      </a:r>
                      <a:endParaRPr lang="es-CO" sz="1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s-ES_tradnl" sz="1200">
                          <a:effectLst/>
                        </a:rPr>
                        <a:t>VALORES</a:t>
                      </a:r>
                      <a:endParaRPr lang="es-CO" sz="120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1094641">
                <a:tc>
                  <a:txBody>
                    <a:bodyPr/>
                    <a:lstStyle/>
                    <a:p>
                      <a:pPr algn="ctr">
                        <a:lnSpc>
                          <a:spcPct val="115000"/>
                        </a:lnSpc>
                        <a:spcAft>
                          <a:spcPts val="0"/>
                        </a:spcAft>
                      </a:pPr>
                      <a:r>
                        <a:rPr lang="es-ES_tradnl" sz="1200" dirty="0">
                          <a:effectLst/>
                        </a:rPr>
                        <a:t>Importancia Alta (A)</a:t>
                      </a:r>
                      <a:endParaRPr lang="es-CO" sz="12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dirty="0">
                          <a:effectLst/>
                        </a:rPr>
                        <a:t>Su cumplimiento tiene un impacto representativo para el desarrollo de la misión y visión acorde al Proyecto Educativo del Programa - PEP.</a:t>
                      </a:r>
                      <a:endParaRPr lang="es-CO" sz="12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dirty="0">
                          <a:effectLst/>
                        </a:rPr>
                        <a:t>El valor de la característica se debe establecer entre 8 y 10.</a:t>
                      </a:r>
                      <a:endParaRPr lang="es-CO"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816893">
                <a:tc>
                  <a:txBody>
                    <a:bodyPr/>
                    <a:lstStyle/>
                    <a:p>
                      <a:pPr algn="ctr">
                        <a:lnSpc>
                          <a:spcPct val="115000"/>
                        </a:lnSpc>
                        <a:spcAft>
                          <a:spcPts val="0"/>
                        </a:spcAft>
                      </a:pPr>
                      <a:r>
                        <a:rPr lang="es-ES_tradnl" sz="1200" dirty="0">
                          <a:effectLst/>
                        </a:rPr>
                        <a:t>Importancia Media (M)</a:t>
                      </a:r>
                      <a:endParaRPr lang="es-CO" sz="12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dirty="0">
                          <a:effectLst/>
                        </a:rPr>
                        <a:t>Su cumplimiento permite el desarrollo básico de la misión y la visión acorde al Proyecto Educativo del Programa - PEP</a:t>
                      </a:r>
                      <a:endParaRPr lang="es-CO" sz="12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dirty="0">
                          <a:effectLst/>
                        </a:rPr>
                        <a:t>El valor de la característica se debe establecer entre 4 y 7.</a:t>
                      </a:r>
                      <a:endParaRPr lang="es-CO"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816893">
                <a:tc>
                  <a:txBody>
                    <a:bodyPr/>
                    <a:lstStyle/>
                    <a:p>
                      <a:pPr algn="ctr">
                        <a:lnSpc>
                          <a:spcPct val="115000"/>
                        </a:lnSpc>
                        <a:spcAft>
                          <a:spcPts val="0"/>
                        </a:spcAft>
                      </a:pPr>
                      <a:r>
                        <a:rPr lang="es-ES_tradnl" sz="1200" dirty="0">
                          <a:effectLst/>
                        </a:rPr>
                        <a:t>Importancia Baja (B)</a:t>
                      </a:r>
                      <a:endParaRPr lang="es-CO" sz="12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a:effectLst/>
                        </a:rPr>
                        <a:t>Su cumplimiento afecta en menor grado el desarrollo de la misión y visión acorde al Proyecto Educativo del Programa - PEP.</a:t>
                      </a:r>
                      <a:endParaRPr lang="es-CO" sz="120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s-ES_tradnl" sz="1200" dirty="0">
                          <a:effectLst/>
                        </a:rPr>
                        <a:t>El valor de la característica se debe establecer entre 1 y 3.</a:t>
                      </a:r>
                      <a:endParaRPr lang="es-CO" sz="12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bl>
          </a:graphicData>
        </a:graphic>
      </p:graphicFrame>
      <p:sp>
        <p:nvSpPr>
          <p:cNvPr id="7" name="6 CuadroTexto"/>
          <p:cNvSpPr txBox="1"/>
          <p:nvPr/>
        </p:nvSpPr>
        <p:spPr>
          <a:xfrm>
            <a:off x="3305793" y="4600501"/>
            <a:ext cx="4483100" cy="276999"/>
          </a:xfrm>
          <a:prstGeom prst="rect">
            <a:avLst/>
          </a:prstGeom>
          <a:noFill/>
        </p:spPr>
        <p:txBody>
          <a:bodyPr wrap="square" rtlCol="0">
            <a:spAutoFit/>
          </a:bodyPr>
          <a:lstStyle/>
          <a:p>
            <a:r>
              <a:rPr lang="es-CO" sz="1200" dirty="0">
                <a:latin typeface="Candara" panose="020E0502030303020204" pitchFamily="34" charset="0"/>
              </a:rPr>
              <a:t>Fuente Guía de autoevaluación para programas de pregrado 2015</a:t>
            </a:r>
          </a:p>
        </p:txBody>
      </p:sp>
      <p:sp>
        <p:nvSpPr>
          <p:cNvPr id="8" name="1 Título"/>
          <p:cNvSpPr txBox="1">
            <a:spLocks/>
          </p:cNvSpPr>
          <p:nvPr/>
        </p:nvSpPr>
        <p:spPr>
          <a:xfrm>
            <a:off x="464869" y="197214"/>
            <a:ext cx="4763124"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latin typeface="Candara" panose="020E0502030303020204" pitchFamily="34" charset="0"/>
              </a:rPr>
              <a:t>Ponderación</a:t>
            </a:r>
          </a:p>
        </p:txBody>
      </p:sp>
    </p:spTree>
    <p:extLst>
      <p:ext uri="{BB962C8B-B14F-4D97-AF65-F5344CB8AC3E}">
        <p14:creationId xmlns:p14="http://schemas.microsoft.com/office/powerpoint/2010/main" val="47134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197894" y="1069679"/>
          <a:ext cx="8686801" cy="3417317"/>
        </p:xfrm>
        <a:graphic>
          <a:graphicData uri="http://schemas.openxmlformats.org/drawingml/2006/table">
            <a:tbl>
              <a:tblPr/>
              <a:tblGrid>
                <a:gridCol w="936425">
                  <a:extLst>
                    <a:ext uri="{9D8B030D-6E8A-4147-A177-3AD203B41FA5}">
                      <a16:colId xmlns:a16="http://schemas.microsoft.com/office/drawing/2014/main" val="20000"/>
                    </a:ext>
                  </a:extLst>
                </a:gridCol>
                <a:gridCol w="601884">
                  <a:extLst>
                    <a:ext uri="{9D8B030D-6E8A-4147-A177-3AD203B41FA5}">
                      <a16:colId xmlns:a16="http://schemas.microsoft.com/office/drawing/2014/main" val="20001"/>
                    </a:ext>
                  </a:extLst>
                </a:gridCol>
                <a:gridCol w="3020992">
                  <a:extLst>
                    <a:ext uri="{9D8B030D-6E8A-4147-A177-3AD203B41FA5}">
                      <a16:colId xmlns:a16="http://schemas.microsoft.com/office/drawing/2014/main" val="20002"/>
                    </a:ext>
                  </a:extLst>
                </a:gridCol>
                <a:gridCol w="643379">
                  <a:extLst>
                    <a:ext uri="{9D8B030D-6E8A-4147-A177-3AD203B41FA5}">
                      <a16:colId xmlns:a16="http://schemas.microsoft.com/office/drawing/2014/main" val="20003"/>
                    </a:ext>
                  </a:extLst>
                </a:gridCol>
                <a:gridCol w="461572">
                  <a:extLst>
                    <a:ext uri="{9D8B030D-6E8A-4147-A177-3AD203B41FA5}">
                      <a16:colId xmlns:a16="http://schemas.microsoft.com/office/drawing/2014/main" val="20004"/>
                    </a:ext>
                  </a:extLst>
                </a:gridCol>
                <a:gridCol w="1864616">
                  <a:extLst>
                    <a:ext uri="{9D8B030D-6E8A-4147-A177-3AD203B41FA5}">
                      <a16:colId xmlns:a16="http://schemas.microsoft.com/office/drawing/2014/main" val="20005"/>
                    </a:ext>
                  </a:extLst>
                </a:gridCol>
                <a:gridCol w="572286">
                  <a:extLst>
                    <a:ext uri="{9D8B030D-6E8A-4147-A177-3AD203B41FA5}">
                      <a16:colId xmlns:a16="http://schemas.microsoft.com/office/drawing/2014/main" val="20006"/>
                    </a:ext>
                  </a:extLst>
                </a:gridCol>
                <a:gridCol w="551935">
                  <a:extLst>
                    <a:ext uri="{9D8B030D-6E8A-4147-A177-3AD203B41FA5}">
                      <a16:colId xmlns:a16="http://schemas.microsoft.com/office/drawing/2014/main" val="20007"/>
                    </a:ext>
                  </a:extLst>
                </a:gridCol>
                <a:gridCol w="33712">
                  <a:extLst>
                    <a:ext uri="{9D8B030D-6E8A-4147-A177-3AD203B41FA5}">
                      <a16:colId xmlns:a16="http://schemas.microsoft.com/office/drawing/2014/main" val="20008"/>
                    </a:ext>
                  </a:extLst>
                </a:gridCol>
              </a:tblGrid>
              <a:tr h="411140">
                <a:tc>
                  <a:txBody>
                    <a:bodyPr/>
                    <a:lstStyle/>
                    <a:p>
                      <a:pPr algn="ctr" fontAlgn="ctr"/>
                      <a:r>
                        <a:rPr lang="es-CO" sz="600" b="1" i="0" u="none" strike="noStrike" dirty="0">
                          <a:solidFill>
                            <a:srgbClr val="FFFFFF"/>
                          </a:solidFill>
                          <a:effectLst/>
                          <a:latin typeface="Calibri"/>
                        </a:rPr>
                        <a:t>PONDERACIÓN FACTOR</a:t>
                      </a:r>
                    </a:p>
                  </a:txBody>
                  <a:tcPr marL="4156" marR="4156" marT="311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dirty="0">
                          <a:solidFill>
                            <a:srgbClr val="FFFFFF"/>
                          </a:solidFill>
                          <a:effectLst/>
                          <a:latin typeface="Calibri"/>
                        </a:rPr>
                        <a:t>FACTOR</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dirty="0">
                          <a:solidFill>
                            <a:srgbClr val="FFFFFF"/>
                          </a:solidFill>
                          <a:effectLst/>
                          <a:latin typeface="Calibri"/>
                        </a:rPr>
                        <a:t>CARACTERÍSTICAS</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a:solidFill>
                            <a:srgbClr val="FFFFFF"/>
                          </a:solidFill>
                          <a:effectLst/>
                          <a:latin typeface="Calibri"/>
                        </a:rPr>
                        <a:t>IMPORTANCIA</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a:solidFill>
                            <a:srgbClr val="FFFFFF"/>
                          </a:solidFill>
                          <a:effectLst/>
                          <a:latin typeface="Calibri"/>
                        </a:rPr>
                        <a:t>VALORES</a:t>
                      </a:r>
                      <a:br>
                        <a:rPr lang="es-CO" sz="600" b="1" i="0" u="none" strike="noStrike">
                          <a:solidFill>
                            <a:srgbClr val="FFFFFF"/>
                          </a:solidFill>
                          <a:effectLst/>
                          <a:latin typeface="Calibri"/>
                        </a:rPr>
                      </a:br>
                      <a:r>
                        <a:rPr lang="es-CO" sz="600" b="1" i="0" u="none" strike="noStrike">
                          <a:solidFill>
                            <a:srgbClr val="FFFFFF"/>
                          </a:solidFill>
                          <a:effectLst/>
                          <a:latin typeface="Calibri"/>
                        </a:rPr>
                        <a:t>(1-10)</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dirty="0">
                          <a:solidFill>
                            <a:srgbClr val="FFFFFF"/>
                          </a:solidFill>
                          <a:effectLst/>
                          <a:latin typeface="Calibri"/>
                        </a:rPr>
                        <a:t>JUSTIFICACIÓN PONDERACIÓN CARACTERÍSTICAS</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a:solidFill>
                            <a:srgbClr val="FFFFFF"/>
                          </a:solidFill>
                          <a:effectLst/>
                          <a:latin typeface="Calibri"/>
                        </a:rPr>
                        <a:t>PESO PARA DIGITAR EN SACES</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600" b="1" i="0" u="none" strike="noStrike">
                          <a:solidFill>
                            <a:srgbClr val="FFFFFF"/>
                          </a:solidFill>
                          <a:effectLst/>
                          <a:latin typeface="Calibri"/>
                        </a:rPr>
                        <a:t>PONDERACIÓN CARACTERÍSTICA</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tc>
                  <a:txBody>
                    <a:bodyPr/>
                    <a:lstStyle/>
                    <a:p>
                      <a:pPr algn="ctr" fontAlgn="ctr"/>
                      <a:r>
                        <a:rPr lang="es-CO" sz="500" b="1" i="0" u="none" strike="noStrike" dirty="0">
                          <a:solidFill>
                            <a:srgbClr val="FFFFFF"/>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66092"/>
                    </a:solidFill>
                  </a:tcPr>
                </a:tc>
                <a:extLst>
                  <a:ext uri="{0D108BD9-81ED-4DB2-BD59-A6C34878D82A}">
                    <a16:rowId xmlns:a16="http://schemas.microsoft.com/office/drawing/2014/main" val="10000"/>
                  </a:ext>
                </a:extLst>
              </a:tr>
              <a:tr h="1075112">
                <a:tc rowSpan="5">
                  <a:txBody>
                    <a:bodyPr/>
                    <a:lstStyle/>
                    <a:p>
                      <a:pPr algn="ctr" fontAlgn="ctr"/>
                      <a:r>
                        <a:rPr lang="es-CO" sz="700" b="1" i="0" u="none" strike="noStrike" dirty="0">
                          <a:solidFill>
                            <a:srgbClr val="000000"/>
                          </a:solidFill>
                          <a:effectLst/>
                          <a:latin typeface="Calibri"/>
                        </a:rPr>
                        <a:t>7%</a:t>
                      </a:r>
                    </a:p>
                  </a:txBody>
                  <a:tcPr marL="4156" marR="4156" marT="3117"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s-CO" sz="700" b="1" i="0" u="none" strike="noStrike" dirty="0">
                          <a:solidFill>
                            <a:srgbClr val="000000"/>
                          </a:solidFill>
                          <a:effectLst/>
                          <a:latin typeface="Calibri"/>
                        </a:rPr>
                        <a:t> 1. Factor Misión , proyecto institucional y de programa.</a:t>
                      </a:r>
                    </a:p>
                  </a:txBody>
                  <a:tcPr marL="4156" marR="4156" marT="3117"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es-CO" sz="700" b="1" i="0" u="none" strike="noStrike" dirty="0">
                          <a:solidFill>
                            <a:srgbClr val="000000"/>
                          </a:solidFill>
                          <a:effectLst/>
                          <a:latin typeface="Calibri"/>
                        </a:rPr>
                        <a:t>1.1 CARACTERÍSTICA Nº 1. Misión, Visión y Proyecto Institucional</a:t>
                      </a:r>
                      <a:br>
                        <a:rPr lang="es-CO" sz="700" b="1" i="0" u="none" strike="noStrike" dirty="0">
                          <a:solidFill>
                            <a:srgbClr val="000000"/>
                          </a:solidFill>
                          <a:effectLst/>
                          <a:latin typeface="Calibri"/>
                        </a:rPr>
                      </a:br>
                      <a:r>
                        <a:rPr lang="es-CO" sz="700" b="1" i="0" u="none" strike="noStrike" dirty="0">
                          <a:solidFill>
                            <a:srgbClr val="000000"/>
                          </a:solidFill>
                          <a:effectLst/>
                          <a:latin typeface="Calibri"/>
                        </a:rPr>
                        <a:t>La institución tiene una visión y una misión claramente formuladas; corresponde a su naturaleza y es de dominio público. Dicha misión se expresa en los objetivos, en los procesos académicos y administrativos, y en los logros de cada programa. El proyecto institucional orienta el proceso educativo, la administración y la gestión de los programas, y sirve como referencia fundamental en los procesos de toma de decisiones sobre la gestión del currículo, la docencia, la investigación, la internacionalización, la extensión o proyección social y el bienestar institucional. La institución cuenta con una política eficaz que permite el acceso sin discriminación a población diversa.</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s-CO" sz="600" b="1" i="0" u="none" strike="noStrike" dirty="0">
                          <a:solidFill>
                            <a:srgbClr val="000000"/>
                          </a:solidFill>
                          <a:effectLst/>
                          <a:latin typeface="Calibri"/>
                        </a:rPr>
                        <a:t>0</a:t>
                      </a:r>
                    </a:p>
                  </a:txBody>
                  <a:tcPr marL="4156" marR="4156" marT="311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0922">
                <a:tc vMerge="1">
                  <a:txBody>
                    <a:bodyPr/>
                    <a:lstStyle/>
                    <a:p>
                      <a:endParaRPr lang="es-CO"/>
                    </a:p>
                  </a:txBody>
                  <a:tcPr/>
                </a:tc>
                <a:tc vMerge="1">
                  <a:txBody>
                    <a:bodyPr/>
                    <a:lstStyle/>
                    <a:p>
                      <a:endParaRPr lang="es-CO"/>
                    </a:p>
                  </a:txBody>
                  <a:tcPr/>
                </a:tc>
                <a:tc>
                  <a:txBody>
                    <a:bodyPr/>
                    <a:lstStyle/>
                    <a:p>
                      <a:pPr algn="l"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0"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O"/>
                    </a:p>
                  </a:txBody>
                  <a:tcPr/>
                </a:tc>
                <a:extLst>
                  <a:ext uri="{0D108BD9-81ED-4DB2-BD59-A6C34878D82A}">
                    <a16:rowId xmlns:a16="http://schemas.microsoft.com/office/drawing/2014/main" val="10002"/>
                  </a:ext>
                </a:extLst>
              </a:tr>
              <a:tr h="928710">
                <a:tc vMerge="1">
                  <a:txBody>
                    <a:bodyPr/>
                    <a:lstStyle/>
                    <a:p>
                      <a:endParaRPr lang="es-CO"/>
                    </a:p>
                  </a:txBody>
                  <a:tcPr/>
                </a:tc>
                <a:tc vMerge="1">
                  <a:txBody>
                    <a:bodyPr/>
                    <a:lstStyle/>
                    <a:p>
                      <a:endParaRPr lang="es-CO"/>
                    </a:p>
                  </a:txBody>
                  <a:tcPr/>
                </a:tc>
                <a:tc>
                  <a:txBody>
                    <a:bodyPr/>
                    <a:lstStyle/>
                    <a:p>
                      <a:pPr algn="just" fontAlgn="ctr"/>
                      <a:r>
                        <a:rPr lang="es-CO" sz="600" b="1" i="0" u="none" strike="noStrike" dirty="0">
                          <a:solidFill>
                            <a:srgbClr val="000000"/>
                          </a:solidFill>
                          <a:effectLst/>
                          <a:latin typeface="Calibri"/>
                        </a:rPr>
                        <a:t> </a:t>
                      </a:r>
                      <a:r>
                        <a:rPr lang="es-CO" sz="700" b="1" i="0" u="none" strike="noStrike" dirty="0">
                          <a:solidFill>
                            <a:srgbClr val="000000"/>
                          </a:solidFill>
                          <a:effectLst/>
                          <a:latin typeface="Calibri"/>
                        </a:rPr>
                        <a:t>1.2 CARACTERÍSTICA Nº 2. Proyecto Educativo del Programa                                                                                                                                              El programa ha definido un proyecto educativo coherente con el proyecto institucional y los campos de acción profesional o disciplinar, en el cual se señalan los objetivos, los lineamientos básicos del currículo, las metas de desarrollo, las políticas y estrategias de planeación y evaluación, y el sistema de aseguramiento de la calidad. Dicho proyecto es de dominio público.</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CO"/>
                    </a:p>
                  </a:txBody>
                  <a:tcPr/>
                </a:tc>
                <a:extLst>
                  <a:ext uri="{0D108BD9-81ED-4DB2-BD59-A6C34878D82A}">
                    <a16:rowId xmlns:a16="http://schemas.microsoft.com/office/drawing/2014/main" val="10003"/>
                  </a:ext>
                </a:extLst>
              </a:tr>
              <a:tr h="0">
                <a:tc vMerge="1">
                  <a:txBody>
                    <a:bodyPr/>
                    <a:lstStyle/>
                    <a:p>
                      <a:endParaRPr lang="es-ES"/>
                    </a:p>
                  </a:txBody>
                  <a:tcPr/>
                </a:tc>
                <a:tc vMerge="1">
                  <a:txBody>
                    <a:bodyPr/>
                    <a:lstStyle/>
                    <a:p>
                      <a:endParaRPr lang="es-ES"/>
                    </a:p>
                  </a:txBody>
                  <a:tcPr/>
                </a:tc>
                <a:tc>
                  <a:txBody>
                    <a:bodyPr/>
                    <a:lstStyle/>
                    <a:p>
                      <a:pPr algn="l"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500" b="0"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ES"/>
                    </a:p>
                  </a:txBody>
                  <a:tcPr/>
                </a:tc>
                <a:extLst>
                  <a:ext uri="{0D108BD9-81ED-4DB2-BD59-A6C34878D82A}">
                    <a16:rowId xmlns:a16="http://schemas.microsoft.com/office/drawing/2014/main" val="10004"/>
                  </a:ext>
                </a:extLst>
              </a:tr>
              <a:tr h="782116">
                <a:tc vMerge="1">
                  <a:txBody>
                    <a:bodyPr/>
                    <a:lstStyle/>
                    <a:p>
                      <a:endParaRPr lang="es-CO"/>
                    </a:p>
                  </a:txBody>
                  <a:tcPr/>
                </a:tc>
                <a:tc vMerge="1">
                  <a:txBody>
                    <a:bodyPr/>
                    <a:lstStyle/>
                    <a:p>
                      <a:endParaRPr lang="es-CO"/>
                    </a:p>
                  </a:txBody>
                  <a:tcPr/>
                </a:tc>
                <a:tc>
                  <a:txBody>
                    <a:bodyPr/>
                    <a:lstStyle/>
                    <a:p>
                      <a:pPr algn="just" fontAlgn="ctr"/>
                      <a:r>
                        <a:rPr lang="es-CO" sz="700" b="1" i="0" u="none" strike="noStrike" dirty="0">
                          <a:solidFill>
                            <a:srgbClr val="000000"/>
                          </a:solidFill>
                          <a:effectLst/>
                          <a:latin typeface="Calibri"/>
                        </a:rPr>
                        <a:t>1.3 CARACTERÍSTICA Nº 3. Relevancia académica y pertinencia social del programa  </a:t>
                      </a:r>
                      <a:r>
                        <a:rPr lang="es-CO" sz="700" b="0" i="0" u="none" strike="noStrike" dirty="0">
                          <a:solidFill>
                            <a:srgbClr val="000000"/>
                          </a:solidFill>
                          <a:effectLst/>
                          <a:latin typeface="Calibri"/>
                        </a:rPr>
                        <a:t>  </a:t>
                      </a:r>
                      <a:r>
                        <a:rPr lang="es-CO" sz="700" b="0" i="0" u="none" strike="noStrike" baseline="0" dirty="0">
                          <a:solidFill>
                            <a:srgbClr val="000000"/>
                          </a:solidFill>
                          <a:effectLst/>
                          <a:latin typeface="Calibri"/>
                        </a:rPr>
                        <a:t>                                                              </a:t>
                      </a:r>
                      <a:r>
                        <a:rPr lang="es-CO" sz="700" b="1" i="0" u="none" strike="noStrike" dirty="0">
                          <a:solidFill>
                            <a:srgbClr val="000000"/>
                          </a:solidFill>
                          <a:effectLst/>
                          <a:latin typeface="Calibri"/>
                        </a:rPr>
                        <a:t>                                                              El programa es relevante académicamente y responde a necesidades locales, regionales, nacionales e internacionales.</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500" b="1" i="0" u="none" strike="noStrike">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O" sz="500" b="0"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s-CO" sz="500" b="1" i="0" u="none" strike="noStrike" dirty="0">
                          <a:solidFill>
                            <a:srgbClr val="000000"/>
                          </a:solidFill>
                          <a:effectLst/>
                          <a:latin typeface="Calibri"/>
                        </a:rPr>
                        <a:t> </a:t>
                      </a:r>
                    </a:p>
                  </a:txBody>
                  <a:tcPr marL="4156" marR="4156" marT="31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CO"/>
                    </a:p>
                  </a:txBody>
                  <a:tcPr/>
                </a:tc>
                <a:extLst>
                  <a:ext uri="{0D108BD9-81ED-4DB2-BD59-A6C34878D82A}">
                    <a16:rowId xmlns:a16="http://schemas.microsoft.com/office/drawing/2014/main" val="10005"/>
                  </a:ext>
                </a:extLst>
              </a:tr>
            </a:tbl>
          </a:graphicData>
        </a:graphic>
      </p:graphicFrame>
      <p:sp>
        <p:nvSpPr>
          <p:cNvPr id="7" name="1 Título"/>
          <p:cNvSpPr txBox="1">
            <a:spLocks/>
          </p:cNvSpPr>
          <p:nvPr/>
        </p:nvSpPr>
        <p:spPr>
          <a:xfrm>
            <a:off x="464869" y="197214"/>
            <a:ext cx="4763124"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latin typeface="Candara" panose="020E0502030303020204" pitchFamily="34" charset="0"/>
              </a:rPr>
              <a:t>Ponderación</a:t>
            </a:r>
          </a:p>
        </p:txBody>
      </p:sp>
    </p:spTree>
    <p:extLst>
      <p:ext uri="{BB962C8B-B14F-4D97-AF65-F5344CB8AC3E}">
        <p14:creationId xmlns:p14="http://schemas.microsoft.com/office/powerpoint/2010/main" val="2784432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2362" y="1570166"/>
            <a:ext cx="7751957" cy="1519527"/>
          </a:xfrm>
        </p:spPr>
        <p:txBody>
          <a:bodyPr>
            <a:normAutofit/>
          </a:bodyPr>
          <a:lstStyle/>
          <a:p>
            <a:pPr algn="ctr"/>
            <a:r>
              <a:rPr lang="es-CO" sz="4400" dirty="0"/>
              <a:t>3</a:t>
            </a:r>
            <a:r>
              <a:rPr lang="es-CO" sz="4400" b="1" dirty="0"/>
              <a:t>. Recolección de la información</a:t>
            </a:r>
          </a:p>
        </p:txBody>
      </p:sp>
    </p:spTree>
    <p:extLst>
      <p:ext uri="{BB962C8B-B14F-4D97-AF65-F5344CB8AC3E}">
        <p14:creationId xmlns:p14="http://schemas.microsoft.com/office/powerpoint/2010/main" val="3040221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2"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11" name="10 Rectángulo"/>
          <p:cNvSpPr/>
          <p:nvPr/>
        </p:nvSpPr>
        <p:spPr>
          <a:xfrm>
            <a:off x="457200" y="1771650"/>
            <a:ext cx="2552700" cy="590550"/>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t>FACTORES</a:t>
            </a:r>
          </a:p>
        </p:txBody>
      </p:sp>
      <p:sp>
        <p:nvSpPr>
          <p:cNvPr id="12" name="11 Rectángulo"/>
          <p:cNvSpPr/>
          <p:nvPr/>
        </p:nvSpPr>
        <p:spPr>
          <a:xfrm>
            <a:off x="6045200" y="3633788"/>
            <a:ext cx="2705100" cy="690563"/>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t>ASPECTOS A EVALUAR</a:t>
            </a:r>
          </a:p>
        </p:txBody>
      </p:sp>
      <p:sp>
        <p:nvSpPr>
          <p:cNvPr id="13" name="12 Rectángulo"/>
          <p:cNvSpPr/>
          <p:nvPr/>
        </p:nvSpPr>
        <p:spPr>
          <a:xfrm>
            <a:off x="3124200" y="2714625"/>
            <a:ext cx="3086100" cy="647700"/>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t>CARACTERÍSTICAS</a:t>
            </a:r>
          </a:p>
        </p:txBody>
      </p:sp>
      <p:sp>
        <p:nvSpPr>
          <p:cNvPr id="10" name="9 Flecha curvada hacia la izquierda"/>
          <p:cNvSpPr/>
          <p:nvPr/>
        </p:nvSpPr>
        <p:spPr>
          <a:xfrm rot="5958215">
            <a:off x="4307737" y="3177015"/>
            <a:ext cx="438111" cy="1856775"/>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7" name="16 Flecha curvada hacia la izquierda"/>
          <p:cNvSpPr/>
          <p:nvPr/>
        </p:nvSpPr>
        <p:spPr>
          <a:xfrm rot="6703441">
            <a:off x="1514496" y="2376661"/>
            <a:ext cx="438111" cy="1856775"/>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6" name="1 Título"/>
          <p:cNvSpPr txBox="1">
            <a:spLocks/>
          </p:cNvSpPr>
          <p:nvPr/>
        </p:nvSpPr>
        <p:spPr>
          <a:xfrm>
            <a:off x="464868" y="312964"/>
            <a:ext cx="5013513"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Recolección de la información</a:t>
            </a:r>
          </a:p>
        </p:txBody>
      </p:sp>
    </p:spTree>
    <p:extLst>
      <p:ext uri="{BB962C8B-B14F-4D97-AF65-F5344CB8AC3E}">
        <p14:creationId xmlns:p14="http://schemas.microsoft.com/office/powerpoint/2010/main" val="848639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6606" y="482108"/>
            <a:ext cx="5857711" cy="484574"/>
          </a:xfrm>
        </p:spPr>
        <p:txBody>
          <a:bodyPr>
            <a:noAutofit/>
          </a:bodyPr>
          <a:lstStyle/>
          <a:p>
            <a:r>
              <a:rPr lang="es-CO" sz="3000" dirty="0"/>
              <a:t>Lineamientos Externos</a:t>
            </a:r>
          </a:p>
        </p:txBody>
      </p:sp>
      <p:sp>
        <p:nvSpPr>
          <p:cNvPr id="3" name="2 Marcador de contenido"/>
          <p:cNvSpPr>
            <a:spLocks noGrp="1"/>
          </p:cNvSpPr>
          <p:nvPr>
            <p:ph idx="1"/>
          </p:nvPr>
        </p:nvSpPr>
        <p:spPr>
          <a:xfrm>
            <a:off x="286606" y="1322018"/>
            <a:ext cx="8400197" cy="3171064"/>
          </a:xfrm>
        </p:spPr>
        <p:txBody>
          <a:bodyPr>
            <a:normAutofit/>
          </a:bodyPr>
          <a:lstStyle/>
          <a:p>
            <a:pPr marL="0" indent="0" algn="just">
              <a:buNone/>
            </a:pPr>
            <a:r>
              <a:rPr lang="es-CO" sz="2000" dirty="0"/>
              <a:t>Documentos externos base para el proceso de autoevaluación de programas.</a:t>
            </a:r>
          </a:p>
          <a:p>
            <a:pPr algn="just">
              <a:buFontTx/>
              <a:buChar char="-"/>
            </a:pPr>
            <a:r>
              <a:rPr lang="es-CO" sz="2000" dirty="0"/>
              <a:t>Lineamientos CNA para programas de pregrado 2013.</a:t>
            </a:r>
          </a:p>
          <a:p>
            <a:pPr algn="just">
              <a:buFontTx/>
              <a:buChar char="-"/>
            </a:pPr>
            <a:r>
              <a:rPr lang="es-CO" sz="2000" dirty="0"/>
              <a:t>Autoevaluación con fines de acreditación de programas de pregrado – Guía de procedimiento N° 3  de 2013.</a:t>
            </a:r>
          </a:p>
          <a:p>
            <a:pPr algn="just">
              <a:buFontTx/>
              <a:buChar char="-"/>
            </a:pPr>
            <a:r>
              <a:rPr lang="es-CO" sz="2000" dirty="0"/>
              <a:t>Guía para la renovación de la acreditación de programas académicos de pregrado de 2006.</a:t>
            </a:r>
          </a:p>
        </p:txBody>
      </p:sp>
    </p:spTree>
    <p:extLst>
      <p:ext uri="{BB962C8B-B14F-4D97-AF65-F5344CB8AC3E}">
        <p14:creationId xmlns:p14="http://schemas.microsoft.com/office/powerpoint/2010/main" val="2415471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Recolección de la Información</a:t>
            </a:r>
            <a:endParaRPr lang="es-CO"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250235491"/>
              </p:ext>
            </p:extLst>
          </p:nvPr>
        </p:nvGraphicFramePr>
        <p:xfrm>
          <a:off x="457200" y="665163"/>
          <a:ext cx="8229600" cy="3929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529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84275" y="405110"/>
            <a:ext cx="6940550" cy="449796"/>
          </a:xfrm>
        </p:spPr>
        <p:txBody>
          <a:bodyPr>
            <a:normAutofit fontScale="90000"/>
          </a:bodyPr>
          <a:lstStyle/>
          <a:p>
            <a:pPr algn="ctr"/>
            <a:r>
              <a:rPr lang="es-CO" sz="4900" b="1" dirty="0">
                <a:latin typeface="Candara" panose="020E0502030303020204" pitchFamily="34" charset="0"/>
              </a:rPr>
              <a:t>Bitácora</a:t>
            </a:r>
            <a:endParaRPr lang="es-CO" b="1" dirty="0">
              <a:latin typeface="Candara" panose="020E0502030303020204" pitchFamily="34" charset="0"/>
            </a:endParaRPr>
          </a:p>
        </p:txBody>
      </p:sp>
      <p:sp>
        <p:nvSpPr>
          <p:cNvPr id="5" name="Rectangle 2"/>
          <p:cNvSpPr>
            <a:spLocks noChangeArrowheads="1"/>
          </p:cNvSpPr>
          <p:nvPr/>
        </p:nvSpPr>
        <p:spPr bwMode="auto">
          <a:xfrm>
            <a:off x="2"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latin typeface="Candara" panose="020E0502030303020204" pitchFamily="34" charset="0"/>
            </a:endParaRPr>
          </a:p>
        </p:txBody>
      </p:sp>
      <p:sp>
        <p:nvSpPr>
          <p:cNvPr id="3" name="2 Rectángulo"/>
          <p:cNvSpPr/>
          <p:nvPr/>
        </p:nvSpPr>
        <p:spPr>
          <a:xfrm>
            <a:off x="635000" y="1231856"/>
            <a:ext cx="7848600" cy="954107"/>
          </a:xfrm>
          <a:prstGeom prst="rect">
            <a:avLst/>
          </a:prstGeom>
        </p:spPr>
        <p:txBody>
          <a:bodyPr wrap="square">
            <a:spAutoFit/>
          </a:bodyPr>
          <a:lstStyle/>
          <a:p>
            <a:pPr algn="ctr"/>
            <a:r>
              <a:rPr lang="es-ES_tradnl" sz="2800" b="1" dirty="0">
                <a:solidFill>
                  <a:srgbClr val="002060"/>
                </a:solidFill>
                <a:latin typeface="Candara" panose="020E0502030303020204" pitchFamily="34" charset="0"/>
              </a:rPr>
              <a:t>Herramienta facilitadora para la identificación de la información que soporta los aspectos a evaluar.</a:t>
            </a:r>
          </a:p>
        </p:txBody>
      </p:sp>
      <p:sp>
        <p:nvSpPr>
          <p:cNvPr id="7" name="6 Rectángulo"/>
          <p:cNvSpPr/>
          <p:nvPr/>
        </p:nvSpPr>
        <p:spPr>
          <a:xfrm>
            <a:off x="558800" y="3174476"/>
            <a:ext cx="2451100" cy="542925"/>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latin typeface="Candara" panose="020E0502030303020204" pitchFamily="34" charset="0"/>
              </a:rPr>
              <a:t>DOCUMENTAL</a:t>
            </a:r>
          </a:p>
        </p:txBody>
      </p:sp>
      <p:sp>
        <p:nvSpPr>
          <p:cNvPr id="8" name="7 Rectángulo"/>
          <p:cNvSpPr/>
          <p:nvPr/>
        </p:nvSpPr>
        <p:spPr>
          <a:xfrm>
            <a:off x="6045200" y="3164951"/>
            <a:ext cx="2451100" cy="542925"/>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latin typeface="Candara" panose="020E0502030303020204" pitchFamily="34" charset="0"/>
              </a:rPr>
              <a:t>APRECIACIÓN</a:t>
            </a:r>
          </a:p>
        </p:txBody>
      </p:sp>
      <p:sp>
        <p:nvSpPr>
          <p:cNvPr id="9" name="8 Rectángulo"/>
          <p:cNvSpPr/>
          <p:nvPr/>
        </p:nvSpPr>
        <p:spPr>
          <a:xfrm>
            <a:off x="3302000" y="3169713"/>
            <a:ext cx="2451100" cy="542925"/>
          </a:xfrm>
          <a:prstGeom prst="rect">
            <a:avLst/>
          </a:prstGeom>
          <a:gradFill>
            <a:gsLst>
              <a:gs pos="0">
                <a:srgbClr val="002060"/>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latin typeface="Candara" panose="020E0502030303020204" pitchFamily="34" charset="0"/>
              </a:rPr>
              <a:t>ESTADÍSTICA</a:t>
            </a:r>
          </a:p>
        </p:txBody>
      </p:sp>
      <p:sp>
        <p:nvSpPr>
          <p:cNvPr id="22" name="21 Rectángulo"/>
          <p:cNvSpPr/>
          <p:nvPr/>
        </p:nvSpPr>
        <p:spPr>
          <a:xfrm>
            <a:off x="1758950" y="3998388"/>
            <a:ext cx="2743200" cy="542925"/>
          </a:xfrm>
          <a:prstGeom prst="rect">
            <a:avLst/>
          </a:prstGeom>
          <a:gradFill>
            <a:gsLst>
              <a:gs pos="0">
                <a:schemeClr val="accent6">
                  <a:lumMod val="75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latin typeface="Candara" panose="020E0502030303020204" pitchFamily="34" charset="0"/>
              </a:rPr>
              <a:t>INSTITUCIONAL</a:t>
            </a:r>
          </a:p>
        </p:txBody>
      </p:sp>
      <p:sp>
        <p:nvSpPr>
          <p:cNvPr id="28" name="27 Rectángulo"/>
          <p:cNvSpPr/>
          <p:nvPr/>
        </p:nvSpPr>
        <p:spPr>
          <a:xfrm>
            <a:off x="4654550" y="3998388"/>
            <a:ext cx="2743200" cy="542925"/>
          </a:xfrm>
          <a:prstGeom prst="rect">
            <a:avLst/>
          </a:prstGeom>
          <a:gradFill>
            <a:gsLst>
              <a:gs pos="0">
                <a:schemeClr val="accent6">
                  <a:lumMod val="75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2800" b="1" dirty="0">
                <a:latin typeface="Candara" panose="020E0502030303020204" pitchFamily="34" charset="0"/>
              </a:rPr>
              <a:t>PROGRAMA</a:t>
            </a:r>
          </a:p>
        </p:txBody>
      </p:sp>
      <p:sp>
        <p:nvSpPr>
          <p:cNvPr id="30" name="29 Rectángulo"/>
          <p:cNvSpPr/>
          <p:nvPr/>
        </p:nvSpPr>
        <p:spPr>
          <a:xfrm>
            <a:off x="2667000" y="2167025"/>
            <a:ext cx="3835400" cy="923330"/>
          </a:xfrm>
          <a:prstGeom prst="rect">
            <a:avLst/>
          </a:prstGeom>
        </p:spPr>
        <p:txBody>
          <a:bodyPr wrap="square">
            <a:spAutoFit/>
          </a:bodyPr>
          <a:lstStyle/>
          <a:p>
            <a:pPr algn="ctr"/>
            <a:r>
              <a:rPr lang="es-CO"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ndara" panose="020E0502030303020204" pitchFamily="34" charset="0"/>
              </a:rPr>
              <a:t>EVIDENCIAS</a:t>
            </a:r>
            <a:endParaRPr lang="es-ES" dirty="0">
              <a:solidFill>
                <a:srgbClr val="0033CC"/>
              </a:solidFill>
              <a:latin typeface="Candara" panose="020E0502030303020204" pitchFamily="34" charset="0"/>
            </a:endParaRPr>
          </a:p>
        </p:txBody>
      </p:sp>
    </p:spTree>
    <p:extLst>
      <p:ext uri="{BB962C8B-B14F-4D97-AF65-F5344CB8AC3E}">
        <p14:creationId xmlns:p14="http://schemas.microsoft.com/office/powerpoint/2010/main" val="2251310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4868" y="1165687"/>
            <a:ext cx="8427493" cy="3467903"/>
          </a:xfrm>
        </p:spPr>
        <p:txBody>
          <a:bodyPr>
            <a:normAutofit/>
          </a:bodyPr>
          <a:lstStyle/>
          <a:p>
            <a:pPr marL="0" indent="0" algn="just">
              <a:buNone/>
            </a:pPr>
            <a:r>
              <a:rPr lang="es-CO" sz="2800" b="1" dirty="0"/>
              <a:t>Tipos de información</a:t>
            </a:r>
          </a:p>
          <a:p>
            <a:pPr marL="0" indent="0" algn="just">
              <a:buNone/>
            </a:pPr>
            <a:r>
              <a:rPr lang="es-CO" sz="1600" b="1" dirty="0"/>
              <a:t>1</a:t>
            </a:r>
            <a:r>
              <a:rPr lang="es-CO" sz="2400" b="1" dirty="0"/>
              <a:t>. Documentales</a:t>
            </a:r>
          </a:p>
          <a:p>
            <a:pPr marL="400050" lvl="1" indent="0" algn="just">
              <a:buNone/>
            </a:pPr>
            <a:r>
              <a:rPr lang="es-CO" sz="2000" dirty="0"/>
              <a:t>Informes, resoluciones, actas, acuerdos, estatutos, proyectos, etc.</a:t>
            </a:r>
          </a:p>
          <a:p>
            <a:pPr marL="0" indent="0" algn="just">
              <a:buNone/>
            </a:pPr>
            <a:r>
              <a:rPr lang="es-CO" sz="2400" b="1" dirty="0"/>
              <a:t>2. Estadísticas o numéricas</a:t>
            </a:r>
          </a:p>
          <a:p>
            <a:pPr marL="400050" lvl="1" indent="0" algn="just">
              <a:buNone/>
            </a:pPr>
            <a:r>
              <a:rPr lang="es-CO" sz="2000" dirty="0"/>
              <a:t>Tablas de movilidad, Número de estudiantes, Número de docentes, cantidad de graduados, espacios físicos, etc.</a:t>
            </a:r>
          </a:p>
          <a:p>
            <a:pPr marL="0" indent="0" algn="just">
              <a:buNone/>
            </a:pPr>
            <a:r>
              <a:rPr lang="es-CO" sz="2400" b="1" dirty="0"/>
              <a:t>3. Opinión o apreciación</a:t>
            </a:r>
          </a:p>
          <a:p>
            <a:pPr marL="400050" lvl="1" indent="0" algn="just">
              <a:buNone/>
            </a:pPr>
            <a:r>
              <a:rPr lang="es-CO" sz="2000" dirty="0"/>
              <a:t>Cuestionarios aplicados a los actores del proceso</a:t>
            </a:r>
          </a:p>
        </p:txBody>
      </p:sp>
      <p:sp>
        <p:nvSpPr>
          <p:cNvPr id="5" name="1 Título"/>
          <p:cNvSpPr txBox="1">
            <a:spLocks/>
          </p:cNvSpPr>
          <p:nvPr/>
        </p:nvSpPr>
        <p:spPr>
          <a:xfrm>
            <a:off x="464868" y="301389"/>
            <a:ext cx="5013513" cy="679337"/>
          </a:xfrm>
          <a:prstGeom prst="rect">
            <a:avLst/>
          </a:prstGeom>
          <a:noFill/>
        </p:spPr>
        <p:txBody>
          <a:bodyPr vert="horz" lIns="91440" tIns="45720" rIns="91440" bIns="45720" rtlCol="0" anchor="ctr">
            <a:norm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Recolección de la información</a:t>
            </a:r>
          </a:p>
        </p:txBody>
      </p:sp>
    </p:spTree>
    <p:extLst>
      <p:ext uri="{BB962C8B-B14F-4D97-AF65-F5344CB8AC3E}">
        <p14:creationId xmlns:p14="http://schemas.microsoft.com/office/powerpoint/2010/main" val="2871259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1893" y="292214"/>
            <a:ext cx="5750573" cy="649482"/>
          </a:xfrm>
        </p:spPr>
        <p:txBody>
          <a:bodyPr>
            <a:noAutofit/>
          </a:bodyPr>
          <a:lstStyle/>
          <a:p>
            <a:r>
              <a:rPr lang="es-CO" sz="3000" dirty="0"/>
              <a:t>Recolección de la información</a:t>
            </a:r>
          </a:p>
        </p:txBody>
      </p:sp>
      <p:sp>
        <p:nvSpPr>
          <p:cNvPr id="3" name="2 Marcador de contenido"/>
          <p:cNvSpPr>
            <a:spLocks noGrp="1"/>
          </p:cNvSpPr>
          <p:nvPr>
            <p:ph idx="1"/>
          </p:nvPr>
        </p:nvSpPr>
        <p:spPr>
          <a:xfrm>
            <a:off x="243069" y="1111169"/>
            <a:ext cx="8449518" cy="3530278"/>
          </a:xfrm>
        </p:spPr>
        <p:txBody>
          <a:bodyPr>
            <a:noAutofit/>
          </a:bodyPr>
          <a:lstStyle/>
          <a:p>
            <a:pPr marL="0" indent="0" algn="just">
              <a:buNone/>
            </a:pPr>
            <a:r>
              <a:rPr lang="es-ES_tradnl" sz="2400" i="1" dirty="0"/>
              <a:t>Determinación del tamaño de muestra para información de opinión.</a:t>
            </a:r>
          </a:p>
          <a:p>
            <a:pPr marL="0" indent="0" algn="just">
              <a:buNone/>
            </a:pPr>
            <a:endParaRPr lang="es-ES_tradnl" sz="1600" i="1" dirty="0"/>
          </a:p>
          <a:p>
            <a:pPr marL="0" indent="0" algn="just">
              <a:buNone/>
            </a:pPr>
            <a:r>
              <a:rPr lang="es-ES_tradnl" sz="2000" dirty="0"/>
              <a:t>1. Con un grado de confianza del 95% y un error máximo de ±5%, se aplica la siguiente fórmula para Estudiantes y egresados.</a:t>
            </a:r>
          </a:p>
          <a:p>
            <a:pPr marL="0" indent="0" algn="just">
              <a:buNone/>
            </a:pPr>
            <a:endParaRPr lang="es-CO" sz="2000" dirty="0"/>
          </a:p>
          <a:p>
            <a:pPr marL="0" indent="0" algn="just">
              <a:buNone/>
            </a:pPr>
            <a:endParaRPr lang="es-CO" sz="2000" dirty="0"/>
          </a:p>
          <a:p>
            <a:pPr marL="0" indent="0" algn="just">
              <a:buNone/>
            </a:pPr>
            <a:endParaRPr lang="es-CO" sz="1500" dirty="0"/>
          </a:p>
          <a:p>
            <a:pPr marL="0" indent="0" algn="just">
              <a:buNone/>
            </a:pPr>
            <a:r>
              <a:rPr lang="es-CO" sz="2000" dirty="0"/>
              <a:t>2. Mayor número de encuestados en las poblaciones de empleadores, docentes, directivos y administrativos. (muestra pequeña).</a:t>
            </a:r>
          </a:p>
        </p:txBody>
      </p:sp>
      <mc:AlternateContent xmlns:mc="http://schemas.openxmlformats.org/markup-compatibility/2006" xmlns:a14="http://schemas.microsoft.com/office/drawing/2010/main">
        <mc:Choice Requires="a14">
          <p:sp>
            <p:nvSpPr>
              <p:cNvPr id="5" name="4 CuadroTexto"/>
              <p:cNvSpPr txBox="1"/>
              <p:nvPr/>
            </p:nvSpPr>
            <p:spPr>
              <a:xfrm>
                <a:off x="2388849" y="3039762"/>
                <a:ext cx="4627506" cy="756426"/>
              </a:xfrm>
              <a:prstGeom prst="rect">
                <a:avLst/>
              </a:prstGeom>
              <a:solidFill>
                <a:schemeClr val="bg1"/>
              </a:solidFill>
              <a:ln>
                <a:solidFill>
                  <a:srgbClr val="000070"/>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s-CO" sz="1400" b="0" i="1" smtClean="0">
                          <a:latin typeface="Cambria Math"/>
                        </a:rPr>
                        <m:t>𝑛</m:t>
                      </m:r>
                      <m:r>
                        <a:rPr lang="es-CO" sz="1400" i="1" smtClean="0">
                          <a:latin typeface="Cambria Math"/>
                        </a:rPr>
                        <m:t>=</m:t>
                      </m:r>
                      <m:f>
                        <m:fPr>
                          <m:ctrlPr>
                            <a:rPr lang="es-CO" sz="1400" i="1" smtClean="0">
                              <a:latin typeface="Cambria Math" panose="02040503050406030204" pitchFamily="18" charset="0"/>
                            </a:rPr>
                          </m:ctrlPr>
                        </m:fPr>
                        <m:num>
                          <m:r>
                            <a:rPr lang="es-CO" sz="1400" b="0" i="1" smtClean="0">
                              <a:latin typeface="Cambria Math"/>
                            </a:rPr>
                            <m:t>𝑁𝑃𝑄</m:t>
                          </m:r>
                        </m:num>
                        <m:den>
                          <m:d>
                            <m:dPr>
                              <m:ctrlPr>
                                <a:rPr lang="es-CO" sz="1400" b="0" i="1" smtClean="0">
                                  <a:latin typeface="Cambria Math" panose="02040503050406030204" pitchFamily="18" charset="0"/>
                                </a:rPr>
                              </m:ctrlPr>
                            </m:dPr>
                            <m:e>
                              <m:r>
                                <a:rPr lang="es-CO" sz="1400" b="0" i="1" smtClean="0">
                                  <a:latin typeface="Cambria Math"/>
                                </a:rPr>
                                <m:t>𝑁</m:t>
                              </m:r>
                              <m:r>
                                <a:rPr lang="es-CO" sz="1400" b="0" i="1" smtClean="0">
                                  <a:latin typeface="Cambria Math"/>
                                </a:rPr>
                                <m:t>−1</m:t>
                              </m:r>
                            </m:e>
                          </m:d>
                          <m:sSup>
                            <m:sSupPr>
                              <m:ctrlPr>
                                <a:rPr lang="es-CO" sz="1400" b="0" i="1" smtClean="0">
                                  <a:latin typeface="Cambria Math" panose="02040503050406030204" pitchFamily="18" charset="0"/>
                                </a:rPr>
                              </m:ctrlPr>
                            </m:sSupPr>
                            <m:e>
                              <m:d>
                                <m:dPr>
                                  <m:ctrlPr>
                                    <a:rPr lang="es-CO" sz="1400" b="0" i="1" smtClean="0">
                                      <a:latin typeface="Cambria Math" panose="02040503050406030204" pitchFamily="18" charset="0"/>
                                    </a:rPr>
                                  </m:ctrlPr>
                                </m:dPr>
                                <m:e>
                                  <m:f>
                                    <m:fPr>
                                      <m:ctrlPr>
                                        <a:rPr lang="es-CO" sz="1400" b="0" i="1" smtClean="0">
                                          <a:latin typeface="Cambria Math" panose="02040503050406030204" pitchFamily="18" charset="0"/>
                                        </a:rPr>
                                      </m:ctrlPr>
                                    </m:fPr>
                                    <m:num>
                                      <m:r>
                                        <a:rPr lang="es-CO" sz="1400" b="0" i="1" smtClean="0">
                                          <a:latin typeface="Cambria Math"/>
                                        </a:rPr>
                                        <m:t>𝐸</m:t>
                                      </m:r>
                                    </m:num>
                                    <m:den>
                                      <m:r>
                                        <a:rPr lang="es-CO" sz="1400" b="0" i="1" smtClean="0">
                                          <a:latin typeface="Cambria Math"/>
                                        </a:rPr>
                                        <m:t>𝑍</m:t>
                                      </m:r>
                                    </m:den>
                                  </m:f>
                                </m:e>
                              </m:d>
                            </m:e>
                            <m:sup>
                              <m:r>
                                <a:rPr lang="es-CO" sz="1400" b="0" i="1" smtClean="0">
                                  <a:latin typeface="Cambria Math"/>
                                </a:rPr>
                                <m:t>2</m:t>
                              </m:r>
                            </m:sup>
                          </m:sSup>
                          <m:r>
                            <a:rPr lang="es-CO" sz="1400" b="0" i="1" smtClean="0">
                              <a:latin typeface="Cambria Math"/>
                            </a:rPr>
                            <m:t>+</m:t>
                          </m:r>
                          <m:r>
                            <a:rPr lang="es-CO" sz="1400" b="0" i="1" smtClean="0">
                              <a:latin typeface="Cambria Math"/>
                            </a:rPr>
                            <m:t>𝑃𝑄</m:t>
                          </m:r>
                        </m:den>
                      </m:f>
                      <m:r>
                        <a:rPr lang="es-CO" sz="1400" b="0" i="1" smtClean="0">
                          <a:latin typeface="Cambria Math"/>
                        </a:rPr>
                        <m:t>= </m:t>
                      </m:r>
                      <m:f>
                        <m:fPr>
                          <m:ctrlPr>
                            <a:rPr lang="es-CO" sz="1400" b="0" i="1" smtClean="0">
                              <a:latin typeface="Cambria Math" panose="02040503050406030204" pitchFamily="18" charset="0"/>
                            </a:rPr>
                          </m:ctrlPr>
                        </m:fPr>
                        <m:num>
                          <m:r>
                            <a:rPr lang="es-CO" sz="1400" b="0" i="1" smtClean="0">
                              <a:latin typeface="Cambria Math"/>
                            </a:rPr>
                            <m:t>𝑁</m:t>
                          </m:r>
                          <m:r>
                            <a:rPr lang="es-CO" sz="1400" b="0" i="1" smtClean="0">
                              <a:latin typeface="Cambria Math"/>
                            </a:rPr>
                            <m:t>∗0,5∗0,5</m:t>
                          </m:r>
                        </m:num>
                        <m:den>
                          <m:d>
                            <m:dPr>
                              <m:ctrlPr>
                                <a:rPr lang="es-CO" sz="1400" i="1">
                                  <a:latin typeface="Cambria Math" panose="02040503050406030204" pitchFamily="18" charset="0"/>
                                </a:rPr>
                              </m:ctrlPr>
                            </m:dPr>
                            <m:e>
                              <m:r>
                                <a:rPr lang="es-CO" sz="1400" i="1">
                                  <a:latin typeface="Cambria Math"/>
                                </a:rPr>
                                <m:t>𝑁</m:t>
                              </m:r>
                              <m:r>
                                <a:rPr lang="es-CO" sz="1400" i="1">
                                  <a:latin typeface="Cambria Math"/>
                                </a:rPr>
                                <m:t> −1</m:t>
                              </m:r>
                            </m:e>
                          </m:d>
                          <m:sSup>
                            <m:sSupPr>
                              <m:ctrlPr>
                                <a:rPr lang="es-CO" sz="1400" i="1">
                                  <a:latin typeface="Cambria Math" panose="02040503050406030204" pitchFamily="18" charset="0"/>
                                </a:rPr>
                              </m:ctrlPr>
                            </m:sSupPr>
                            <m:e>
                              <m:d>
                                <m:dPr>
                                  <m:ctrlPr>
                                    <a:rPr lang="es-CO" sz="1400" i="1">
                                      <a:latin typeface="Cambria Math" panose="02040503050406030204" pitchFamily="18" charset="0"/>
                                    </a:rPr>
                                  </m:ctrlPr>
                                </m:dPr>
                                <m:e>
                                  <m:f>
                                    <m:fPr>
                                      <m:ctrlPr>
                                        <a:rPr lang="es-CO" sz="1400" i="1">
                                          <a:latin typeface="Cambria Math" panose="02040503050406030204" pitchFamily="18" charset="0"/>
                                        </a:rPr>
                                      </m:ctrlPr>
                                    </m:fPr>
                                    <m:num>
                                      <m:r>
                                        <a:rPr lang="es-CO" sz="1400" b="0" i="1" smtClean="0">
                                          <a:latin typeface="Cambria Math"/>
                                        </a:rPr>
                                        <m:t>0,05</m:t>
                                      </m:r>
                                    </m:num>
                                    <m:den>
                                      <m:r>
                                        <a:rPr lang="es-CO" sz="1400" b="0" i="1" smtClean="0">
                                          <a:latin typeface="Cambria Math"/>
                                        </a:rPr>
                                        <m:t>1,96</m:t>
                                      </m:r>
                                    </m:den>
                                  </m:f>
                                </m:e>
                              </m:d>
                            </m:e>
                            <m:sup>
                              <m:r>
                                <a:rPr lang="es-CO" sz="1400" i="1">
                                  <a:latin typeface="Cambria Math"/>
                                </a:rPr>
                                <m:t>2</m:t>
                              </m:r>
                            </m:sup>
                          </m:sSup>
                          <m:r>
                            <a:rPr lang="es-CO" sz="1400" b="0" i="1" smtClean="0">
                              <a:latin typeface="Cambria Math"/>
                            </a:rPr>
                            <m:t>+(0,5 ∗ 0,5)</m:t>
                          </m:r>
                        </m:den>
                      </m:f>
                    </m:oMath>
                  </m:oMathPara>
                </a14:m>
                <a:endParaRPr lang="es-CO" sz="1400" dirty="0">
                  <a:latin typeface="Candara" panose="020E0502030303020204" pitchFamily="34" charset="0"/>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2388849" y="3039762"/>
                <a:ext cx="4627506" cy="756426"/>
              </a:xfrm>
              <a:prstGeom prst="rect">
                <a:avLst/>
              </a:prstGeom>
              <a:blipFill rotWithShape="1">
                <a:blip r:embed="rId2"/>
                <a:stretch>
                  <a:fillRect/>
                </a:stretch>
              </a:blipFill>
              <a:ln>
                <a:solidFill>
                  <a:srgbClr val="000070"/>
                </a:solidFill>
              </a:ln>
            </p:spPr>
            <p:txBody>
              <a:bodyPr/>
              <a:lstStyle/>
              <a:p>
                <a:r>
                  <a:rPr lang="es-CO">
                    <a:noFill/>
                  </a:rPr>
                  <a:t> </a:t>
                </a:r>
              </a:p>
            </p:txBody>
          </p:sp>
        </mc:Fallback>
      </mc:AlternateContent>
    </p:spTree>
    <p:extLst>
      <p:ext uri="{BB962C8B-B14F-4D97-AF65-F5344CB8AC3E}">
        <p14:creationId xmlns:p14="http://schemas.microsoft.com/office/powerpoint/2010/main" val="1602804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2" y="996212"/>
            <a:ext cx="8427493" cy="3842006"/>
          </a:xfrm>
        </p:spPr>
        <p:txBody>
          <a:bodyPr>
            <a:noAutofit/>
          </a:bodyPr>
          <a:lstStyle/>
          <a:p>
            <a:pPr marL="0" indent="0" algn="just">
              <a:buNone/>
            </a:pPr>
            <a:r>
              <a:rPr lang="es-CO" sz="1600" b="1" dirty="0"/>
              <a:t>Fuentes de información</a:t>
            </a:r>
          </a:p>
          <a:p>
            <a:pPr marL="514350" indent="-514350" algn="just">
              <a:buAutoNum type="arabicPeriod"/>
            </a:pPr>
            <a:r>
              <a:rPr lang="es-CO" sz="2400" b="1" dirty="0"/>
              <a:t>Institucional</a:t>
            </a:r>
          </a:p>
          <a:p>
            <a:pPr marL="0" indent="0" algn="just">
              <a:buNone/>
            </a:pPr>
            <a:r>
              <a:rPr lang="es-CO" sz="2400" dirty="0"/>
              <a:t>Será suministrada por el Departamento de calidad integral en la docencia y en los casos que aplique, deberá ser validada por el programa.</a:t>
            </a:r>
          </a:p>
          <a:p>
            <a:pPr marL="0" indent="0" algn="just">
              <a:buNone/>
            </a:pPr>
            <a:endParaRPr lang="es-CO" sz="2400" b="1" dirty="0"/>
          </a:p>
          <a:p>
            <a:pPr marL="0" indent="0" algn="just">
              <a:buNone/>
            </a:pPr>
            <a:r>
              <a:rPr lang="es-CO" sz="2400" b="1" dirty="0"/>
              <a:t>2. Programa</a:t>
            </a:r>
          </a:p>
          <a:p>
            <a:pPr marL="0" indent="0" algn="just">
              <a:buNone/>
            </a:pPr>
            <a:r>
              <a:rPr lang="es-CO" sz="2400" dirty="0"/>
              <a:t>Sera recolectada por los grupos de trabajo.</a:t>
            </a:r>
          </a:p>
        </p:txBody>
      </p:sp>
      <p:sp>
        <p:nvSpPr>
          <p:cNvPr id="5" name="1 Título"/>
          <p:cNvSpPr txBox="1">
            <a:spLocks/>
          </p:cNvSpPr>
          <p:nvPr/>
        </p:nvSpPr>
        <p:spPr>
          <a:xfrm>
            <a:off x="441893" y="292214"/>
            <a:ext cx="5750573" cy="649482"/>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a:t>Recolección de la información</a:t>
            </a:r>
            <a:endParaRPr lang="es-CO" sz="3000" dirty="0"/>
          </a:p>
        </p:txBody>
      </p:sp>
    </p:spTree>
    <p:extLst>
      <p:ext uri="{BB962C8B-B14F-4D97-AF65-F5344CB8AC3E}">
        <p14:creationId xmlns:p14="http://schemas.microsoft.com/office/powerpoint/2010/main" val="3130207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2 Marcador de contenido"/>
          <p:cNvSpPr>
            <a:spLocks noGrp="1"/>
          </p:cNvSpPr>
          <p:nvPr>
            <p:ph idx="1"/>
          </p:nvPr>
        </p:nvSpPr>
        <p:spPr>
          <a:xfrm>
            <a:off x="338262" y="1131044"/>
            <a:ext cx="8427493" cy="837296"/>
          </a:xfrm>
        </p:spPr>
        <p:txBody>
          <a:bodyPr>
            <a:normAutofit/>
          </a:bodyPr>
          <a:lstStyle/>
          <a:p>
            <a:pPr marL="0" indent="0" algn="just">
              <a:buNone/>
            </a:pPr>
            <a:r>
              <a:rPr lang="es-CO" b="1" dirty="0"/>
              <a:t>Herramienta utilizada para identificar la información - Bitácora</a:t>
            </a:r>
          </a:p>
        </p:txBody>
      </p:sp>
      <p:graphicFrame>
        <p:nvGraphicFramePr>
          <p:cNvPr id="6" name="5 Tabla"/>
          <p:cNvGraphicFramePr>
            <a:graphicFrameLocks noGrp="1"/>
          </p:cNvGraphicFramePr>
          <p:nvPr>
            <p:extLst>
              <p:ext uri="{D42A27DB-BD31-4B8C-83A1-F6EECF244321}">
                <p14:modId xmlns:p14="http://schemas.microsoft.com/office/powerpoint/2010/main" val="2469164511"/>
              </p:ext>
            </p:extLst>
          </p:nvPr>
        </p:nvGraphicFramePr>
        <p:xfrm>
          <a:off x="245661" y="1759351"/>
          <a:ext cx="8611736" cy="2961234"/>
        </p:xfrm>
        <a:graphic>
          <a:graphicData uri="http://schemas.openxmlformats.org/drawingml/2006/table">
            <a:tbl>
              <a:tblPr/>
              <a:tblGrid>
                <a:gridCol w="641828">
                  <a:extLst>
                    <a:ext uri="{9D8B030D-6E8A-4147-A177-3AD203B41FA5}">
                      <a16:colId xmlns:a16="http://schemas.microsoft.com/office/drawing/2014/main" val="20000"/>
                    </a:ext>
                  </a:extLst>
                </a:gridCol>
                <a:gridCol w="3206716">
                  <a:extLst>
                    <a:ext uri="{9D8B030D-6E8A-4147-A177-3AD203B41FA5}">
                      <a16:colId xmlns:a16="http://schemas.microsoft.com/office/drawing/2014/main" val="20001"/>
                    </a:ext>
                  </a:extLst>
                </a:gridCol>
                <a:gridCol w="675503">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735875">
                  <a:extLst>
                    <a:ext uri="{9D8B030D-6E8A-4147-A177-3AD203B41FA5}">
                      <a16:colId xmlns:a16="http://schemas.microsoft.com/office/drawing/2014/main" val="20004"/>
                    </a:ext>
                  </a:extLst>
                </a:gridCol>
                <a:gridCol w="956325">
                  <a:extLst>
                    <a:ext uri="{9D8B030D-6E8A-4147-A177-3AD203B41FA5}">
                      <a16:colId xmlns:a16="http://schemas.microsoft.com/office/drawing/2014/main" val="20005"/>
                    </a:ext>
                  </a:extLst>
                </a:gridCol>
                <a:gridCol w="673920">
                  <a:extLst>
                    <a:ext uri="{9D8B030D-6E8A-4147-A177-3AD203B41FA5}">
                      <a16:colId xmlns:a16="http://schemas.microsoft.com/office/drawing/2014/main" val="20006"/>
                    </a:ext>
                  </a:extLst>
                </a:gridCol>
                <a:gridCol w="572832">
                  <a:extLst>
                    <a:ext uri="{9D8B030D-6E8A-4147-A177-3AD203B41FA5}">
                      <a16:colId xmlns:a16="http://schemas.microsoft.com/office/drawing/2014/main" val="20007"/>
                    </a:ext>
                  </a:extLst>
                </a:gridCol>
                <a:gridCol w="539137">
                  <a:extLst>
                    <a:ext uri="{9D8B030D-6E8A-4147-A177-3AD203B41FA5}">
                      <a16:colId xmlns:a16="http://schemas.microsoft.com/office/drawing/2014/main" val="20008"/>
                    </a:ext>
                  </a:extLst>
                </a:gridCol>
              </a:tblGrid>
              <a:tr h="385854">
                <a:tc>
                  <a:txBody>
                    <a:bodyPr/>
                    <a:lstStyle/>
                    <a:p>
                      <a:pPr algn="ctr" fontAlgn="ctr"/>
                      <a:r>
                        <a:rPr lang="es-CO" sz="700" b="1" i="0" u="none" strike="noStrike" dirty="0">
                          <a:solidFill>
                            <a:srgbClr val="002060"/>
                          </a:solidFill>
                          <a:effectLst/>
                          <a:latin typeface="Candara" panose="020E0502030303020204" pitchFamily="34" charset="0"/>
                        </a:rPr>
                        <a:t>FACTORES A EVALUAR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CARACTERÍSTICA CNA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ASPECTOS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NOMBRE DE LA EVIDENCIAS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DESCRIPCIÓN DE LA EVIDENCIA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SUGERENCIAS PARA EL ANALISIS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dirty="0">
                          <a:solidFill>
                            <a:srgbClr val="002060"/>
                          </a:solidFill>
                          <a:effectLst/>
                          <a:latin typeface="Candara" panose="020E0502030303020204" pitchFamily="34" charset="0"/>
                        </a:rPr>
                        <a:t>PROCEDENCIA DE LA EVIDENCIA (INSTITUCIONAL O DE 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TIPO DE EVIDENCIA (DOCUMENTAL, NUMÉRICA O DE OPINIÓN)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tc>
                  <a:txBody>
                    <a:bodyPr/>
                    <a:lstStyle/>
                    <a:p>
                      <a:pPr algn="ctr" fontAlgn="ctr"/>
                      <a:r>
                        <a:rPr lang="es-CO" sz="700" b="1" i="0" u="none" strike="noStrike">
                          <a:solidFill>
                            <a:srgbClr val="002060"/>
                          </a:solidFill>
                          <a:effectLst/>
                          <a:latin typeface="Candara" panose="020E0502030303020204" pitchFamily="34" charset="0"/>
                        </a:rPr>
                        <a:t>Dependencia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2A1C7"/>
                    </a:solidFill>
                  </a:tcPr>
                </a:tc>
                <a:extLst>
                  <a:ext uri="{0D108BD9-81ED-4DB2-BD59-A6C34878D82A}">
                    <a16:rowId xmlns:a16="http://schemas.microsoft.com/office/drawing/2014/main" val="10000"/>
                  </a:ext>
                </a:extLst>
              </a:tr>
              <a:tr h="1163592">
                <a:tc>
                  <a:txBody>
                    <a:bodyPr/>
                    <a:lstStyle/>
                    <a:p>
                      <a:pPr algn="ctr" fontAlgn="ctr"/>
                      <a:r>
                        <a:rPr lang="es-CO" sz="700" b="0" i="0" u="none" strike="noStrike">
                          <a:solidFill>
                            <a:srgbClr val="000000"/>
                          </a:solidFill>
                          <a:effectLst/>
                          <a:latin typeface="Candara" panose="020E0502030303020204" pitchFamily="34" charset="0"/>
                        </a:rPr>
                        <a:t>1. FACTOR MISIÓN, PROYECTO INSTITUCIONAL Y DE 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1.1 CARACTERÍSTICA Nº 1. Misión, Visión y Proyecto Institucional</a:t>
                      </a:r>
                      <a:br>
                        <a:rPr lang="es-CO" sz="700" b="0" i="0" u="none" strike="noStrike" dirty="0">
                          <a:solidFill>
                            <a:srgbClr val="000000"/>
                          </a:solidFill>
                          <a:effectLst/>
                          <a:latin typeface="Candara" panose="020E0502030303020204" pitchFamily="34" charset="0"/>
                        </a:rPr>
                      </a:br>
                      <a:r>
                        <a:rPr lang="es-CO" sz="700" b="0" i="0" u="none" strike="noStrike" dirty="0">
                          <a:solidFill>
                            <a:srgbClr val="000000"/>
                          </a:solidFill>
                          <a:effectLst/>
                          <a:latin typeface="Candara" panose="020E0502030303020204" pitchFamily="34" charset="0"/>
                        </a:rPr>
                        <a:t>La institución tiene una visión y una misión claramente formuladas; corresponde a su naturaleza y es de dominio público. Dicha misión se expresa en los objetivos, en los procesos académicos y administrativos, y en los logros de cada programa. El proyecto institucional orienta el proceso educativo, la administración y la gestión de los programas, y sirve como referencia fundamental en los procesos de toma de decisiones sobre la gestión del currículo, la docencia, la investigación, la internacionalización, la extensión o proyección social y el bienestar institucional. La institución cuenta con una política eficaz que permite el acceso sin discriminación a población diversa.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F1C01Aa_1 Apropiación de la visión y la misión institucional por parte de la comunidad académica.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ENCUESTA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Resultados de la encuesta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Revisar los resultados de la encuesta en la pregunta F1C01Aa_1 para Estudiantes, Profesores y Administrativo.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INSTITUCIONAL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OPINIÓN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DPTO DE CALIDAD INTEGRAL EN LA DOCENCIA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7562">
                <a:tc>
                  <a:txBody>
                    <a:bodyPr/>
                    <a:lstStyle/>
                    <a:p>
                      <a:pPr algn="ctr" fontAlgn="ctr"/>
                      <a:r>
                        <a:rPr lang="es-CO" sz="700" b="0" i="0" u="none" strike="noStrike">
                          <a:solidFill>
                            <a:srgbClr val="000000"/>
                          </a:solidFill>
                          <a:effectLst/>
                          <a:latin typeface="Candara" panose="020E0502030303020204" pitchFamily="34" charset="0"/>
                        </a:rPr>
                        <a:t>1. FACTOR MISIÓN, PROYECTO INSTITUCIONAL Y DE 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1.1 CARACTERÍSTICA Nº 1. Misión, Visión y Proyecto Institucional</a:t>
                      </a:r>
                      <a:br>
                        <a:rPr lang="es-CO" sz="700" b="0" i="0" u="none" strike="noStrike" dirty="0">
                          <a:solidFill>
                            <a:srgbClr val="000000"/>
                          </a:solidFill>
                          <a:effectLst/>
                          <a:latin typeface="Candara" panose="020E0502030303020204" pitchFamily="34" charset="0"/>
                        </a:rPr>
                      </a:br>
                      <a:r>
                        <a:rPr lang="es-CO" sz="700" b="0" i="0" u="none" strike="noStrike" dirty="0">
                          <a:solidFill>
                            <a:srgbClr val="000000"/>
                          </a:solidFill>
                          <a:effectLst/>
                          <a:latin typeface="Candara" panose="020E0502030303020204" pitchFamily="34" charset="0"/>
                        </a:rPr>
                        <a:t>La institución tiene una visión y una misión claramente formuladas; corresponde a su naturaleza y es de dominio público. Dicha misión se expresa en los objetivos, en los procesos académicos y administrativos, y en los logros de cada programa. El proyecto institucional orienta el proceso educativo, la administración y la gestión de los programas, y sirve como referencia fundamental en los procesos de toma de decisiones sobre la gestión del currículo, la docencia, la investigación, la internacionalización, la extensión o proyección social y el bienestar institucional. La institución cuenta con una política eficaz que permite el acceso sin discriminación a población diversa.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F1C01Ab_1 Correspondencia entre la visión y la misión institucional y los objetivos del programa académico.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PEP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Proyecto educativo del 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En el Proyecto Educativo del Programa, se debe evidenciar la correspondencia entre la Misión y Visión de La Universidad y los objetivos del 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a:solidFill>
                            <a:srgbClr val="000000"/>
                          </a:solidFill>
                          <a:effectLst/>
                          <a:latin typeface="Candara" panose="020E0502030303020204" pitchFamily="34" charset="0"/>
                        </a:rPr>
                        <a:t>DOCUMENTAL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700" b="0" i="0" u="none" strike="noStrike" dirty="0">
                          <a:solidFill>
                            <a:srgbClr val="000000"/>
                          </a:solidFill>
                          <a:effectLst/>
                          <a:latin typeface="Candara" panose="020E0502030303020204" pitchFamily="34" charset="0"/>
                        </a:rPr>
                        <a:t>PROGRAMA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1 Título"/>
          <p:cNvSpPr txBox="1">
            <a:spLocks/>
          </p:cNvSpPr>
          <p:nvPr/>
        </p:nvSpPr>
        <p:spPr>
          <a:xfrm>
            <a:off x="441893" y="292214"/>
            <a:ext cx="5750573" cy="649482"/>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a:t>Recolección de la información</a:t>
            </a:r>
            <a:endParaRPr lang="es-CO" sz="3000" dirty="0"/>
          </a:p>
        </p:txBody>
      </p:sp>
    </p:spTree>
    <p:extLst>
      <p:ext uri="{BB962C8B-B14F-4D97-AF65-F5344CB8AC3E}">
        <p14:creationId xmlns:p14="http://schemas.microsoft.com/office/powerpoint/2010/main" val="4134084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9881" y="1177260"/>
            <a:ext cx="8427493" cy="3232479"/>
          </a:xfrm>
        </p:spPr>
        <p:txBody>
          <a:bodyPr>
            <a:normAutofit fontScale="92500" lnSpcReduction="10000"/>
          </a:bodyPr>
          <a:lstStyle/>
          <a:p>
            <a:pPr marL="0" indent="0" algn="just">
              <a:buNone/>
            </a:pPr>
            <a:r>
              <a:rPr lang="es-CO" sz="2400" b="1" dirty="0"/>
              <a:t>¿Qué debe hacerse?</a:t>
            </a:r>
          </a:p>
          <a:p>
            <a:pPr marL="514350" indent="-514350" algn="just">
              <a:buAutoNum type="arabicPeriod"/>
            </a:pPr>
            <a:r>
              <a:rPr lang="es-CO" sz="2400" dirty="0"/>
              <a:t>Los equipos de trabajo por factor deberán recopilar la información del programa y validar la proporcionada por el departamento.</a:t>
            </a:r>
          </a:p>
          <a:p>
            <a:pPr marL="514350" indent="-514350" algn="just">
              <a:buAutoNum type="arabicPeriod"/>
            </a:pPr>
            <a:r>
              <a:rPr lang="es-CO" sz="2400" dirty="0"/>
              <a:t>Garantizar el cumplimiento de la muestra de los cuestionarios a aplicar para los estudiantes, docentes, administrativos y directivos.</a:t>
            </a:r>
          </a:p>
          <a:p>
            <a:pPr marL="514350" indent="-514350" algn="just">
              <a:buAutoNum type="arabicPeriod"/>
            </a:pPr>
            <a:r>
              <a:rPr lang="es-CO" sz="2400" dirty="0"/>
              <a:t>Validar si se requiere adicionar nuevas evidencias a la Bitácora y establecer los responsables de la recolección.</a:t>
            </a:r>
          </a:p>
          <a:p>
            <a:pPr marL="514350" indent="-514350" algn="just">
              <a:buAutoNum type="arabicPeriod"/>
            </a:pPr>
            <a:endParaRPr lang="es-CO" sz="2400" dirty="0"/>
          </a:p>
        </p:txBody>
      </p:sp>
      <p:sp>
        <p:nvSpPr>
          <p:cNvPr id="5" name="1 Título"/>
          <p:cNvSpPr txBox="1">
            <a:spLocks/>
          </p:cNvSpPr>
          <p:nvPr/>
        </p:nvSpPr>
        <p:spPr>
          <a:xfrm>
            <a:off x="441893" y="292214"/>
            <a:ext cx="5750573" cy="649482"/>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Recolección de la información</a:t>
            </a:r>
          </a:p>
        </p:txBody>
      </p:sp>
    </p:spTree>
    <p:extLst>
      <p:ext uri="{BB962C8B-B14F-4D97-AF65-F5344CB8AC3E}">
        <p14:creationId xmlns:p14="http://schemas.microsoft.com/office/powerpoint/2010/main" val="804698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81379" y="1230355"/>
            <a:ext cx="8394700" cy="2880789"/>
          </a:xfrm>
          <a:prstGeom prst="rect">
            <a:avLst/>
          </a:prstGeom>
          <a:noFill/>
        </p:spPr>
        <p:txBody>
          <a:bodyPr wrap="square" rtlCol="0">
            <a:spAutoFit/>
          </a:bodyPr>
          <a:lstStyle/>
          <a:p>
            <a:pPr algn="just">
              <a:spcBef>
                <a:spcPct val="20000"/>
              </a:spcBef>
            </a:pPr>
            <a:r>
              <a:rPr lang="es-CO" sz="2400" b="1" dirty="0">
                <a:latin typeface="Candara" panose="020E0502030303020204" pitchFamily="34" charset="0"/>
              </a:rPr>
              <a:t>Para tener en cuenta:</a:t>
            </a:r>
          </a:p>
          <a:p>
            <a:pPr marL="285750" indent="-285750" algn="just">
              <a:spcBef>
                <a:spcPct val="20000"/>
              </a:spcBef>
              <a:buFont typeface="Arial"/>
              <a:buChar char="•"/>
            </a:pPr>
            <a:r>
              <a:rPr lang="es-CO" sz="2400" dirty="0">
                <a:latin typeface="Candara" panose="020E0502030303020204" pitchFamily="34" charset="0"/>
              </a:rPr>
              <a:t>Revisar todas las evidencias institucionales y de programa.</a:t>
            </a:r>
          </a:p>
          <a:p>
            <a:pPr marL="285750" indent="-285750" algn="just">
              <a:spcBef>
                <a:spcPct val="20000"/>
              </a:spcBef>
              <a:buFont typeface="Arial"/>
              <a:buChar char="•"/>
            </a:pPr>
            <a:r>
              <a:rPr lang="es-CO" sz="2400" dirty="0">
                <a:latin typeface="Candara" panose="020E0502030303020204" pitchFamily="34" charset="0"/>
              </a:rPr>
              <a:t>La bitácora es una herramienta dinámica.</a:t>
            </a:r>
          </a:p>
          <a:p>
            <a:pPr marL="285750" indent="-285750" algn="just">
              <a:spcBef>
                <a:spcPct val="20000"/>
              </a:spcBef>
              <a:buFont typeface="Arial"/>
              <a:buChar char="•"/>
            </a:pPr>
            <a:r>
              <a:rPr lang="es-CO" sz="2400" dirty="0">
                <a:latin typeface="Candara" panose="020E0502030303020204" pitchFamily="34" charset="0"/>
              </a:rPr>
              <a:t>Se pueden incluir nuevas evidencias.</a:t>
            </a:r>
          </a:p>
          <a:p>
            <a:pPr marL="285750" indent="-285750" algn="just">
              <a:spcBef>
                <a:spcPct val="20000"/>
              </a:spcBef>
              <a:buFont typeface="Arial"/>
              <a:buChar char="•"/>
            </a:pPr>
            <a:r>
              <a:rPr lang="es-ES_tradnl" sz="2400" dirty="0">
                <a:latin typeface="Candara" panose="020E0502030303020204" pitchFamily="34" charset="0"/>
              </a:rPr>
              <a:t>La información cuantitativa es dinámica por lo que debe actualizarse continuamente.</a:t>
            </a:r>
            <a:endParaRPr lang="es-CO" sz="2400" dirty="0">
              <a:latin typeface="Candara" panose="020E0502030303020204" pitchFamily="34" charset="0"/>
            </a:endParaRPr>
          </a:p>
          <a:p>
            <a:pPr marL="285750" indent="-285750" algn="just">
              <a:buFont typeface="Arial" panose="020B0604020202020204" pitchFamily="34" charset="0"/>
              <a:buChar char="•"/>
            </a:pPr>
            <a:endParaRPr lang="es-CO" sz="1600" dirty="0">
              <a:latin typeface="Candara" panose="020E0502030303020204" pitchFamily="34" charset="0"/>
            </a:endParaRPr>
          </a:p>
        </p:txBody>
      </p:sp>
      <p:sp>
        <p:nvSpPr>
          <p:cNvPr id="7" name="1 Título"/>
          <p:cNvSpPr txBox="1">
            <a:spLocks/>
          </p:cNvSpPr>
          <p:nvPr/>
        </p:nvSpPr>
        <p:spPr>
          <a:xfrm>
            <a:off x="441893" y="292214"/>
            <a:ext cx="5750573" cy="649482"/>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Recolección de la información</a:t>
            </a:r>
          </a:p>
        </p:txBody>
      </p:sp>
    </p:spTree>
    <p:extLst>
      <p:ext uri="{BB962C8B-B14F-4D97-AF65-F5344CB8AC3E}">
        <p14:creationId xmlns:p14="http://schemas.microsoft.com/office/powerpoint/2010/main" val="2449942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2362" y="1709066"/>
            <a:ext cx="7751957" cy="1519527"/>
          </a:xfrm>
        </p:spPr>
        <p:txBody>
          <a:bodyPr>
            <a:normAutofit/>
          </a:bodyPr>
          <a:lstStyle/>
          <a:p>
            <a:pPr algn="ctr"/>
            <a:r>
              <a:rPr lang="es-CO" sz="4400" b="1" dirty="0"/>
              <a:t>4. Consulta y análisis de la información</a:t>
            </a:r>
          </a:p>
        </p:txBody>
      </p:sp>
    </p:spTree>
    <p:extLst>
      <p:ext uri="{BB962C8B-B14F-4D97-AF65-F5344CB8AC3E}">
        <p14:creationId xmlns:p14="http://schemas.microsoft.com/office/powerpoint/2010/main" val="1109275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19" y="292215"/>
            <a:ext cx="4763124" cy="680189"/>
          </a:xfrm>
        </p:spPr>
        <p:txBody>
          <a:bodyPr>
            <a:normAutofit fontScale="90000"/>
          </a:bodyPr>
          <a:lstStyle/>
          <a:p>
            <a:r>
              <a:rPr lang="es-CO" dirty="0"/>
              <a:t>Consulta y análisis de la información.</a:t>
            </a:r>
          </a:p>
        </p:txBody>
      </p:sp>
      <p:sp>
        <p:nvSpPr>
          <p:cNvPr id="3" name="2 Marcador de contenido"/>
          <p:cNvSpPr>
            <a:spLocks noGrp="1"/>
          </p:cNvSpPr>
          <p:nvPr>
            <p:ph idx="1"/>
          </p:nvPr>
        </p:nvSpPr>
        <p:spPr>
          <a:xfrm>
            <a:off x="410902" y="1293000"/>
            <a:ext cx="8427493" cy="3304130"/>
          </a:xfrm>
        </p:spPr>
        <p:txBody>
          <a:bodyPr>
            <a:normAutofit fontScale="92500" lnSpcReduction="20000"/>
          </a:bodyPr>
          <a:lstStyle/>
          <a:p>
            <a:pPr marL="0" indent="0" algn="just">
              <a:buNone/>
            </a:pPr>
            <a:r>
              <a:rPr lang="es-CO" sz="2400" b="1" dirty="0"/>
              <a:t>¿Qué debe hacerse?</a:t>
            </a:r>
          </a:p>
          <a:p>
            <a:pPr marL="514350" indent="-514350" algn="just">
              <a:buAutoNum type="arabicPeriod"/>
            </a:pPr>
            <a:r>
              <a:rPr lang="es-CO" sz="2400" dirty="0"/>
              <a:t>Cada equipo de trabajo por factor deberá evaluar las evidencias documentales, estadísticas y de opinión, para cada uno de los aspectos y determinar su cumplimiento. </a:t>
            </a:r>
          </a:p>
          <a:p>
            <a:pPr marL="514350" indent="-514350" algn="just">
              <a:buAutoNum type="arabicPeriod"/>
            </a:pPr>
            <a:r>
              <a:rPr lang="es-CO" sz="2400" dirty="0"/>
              <a:t>Las referencias para evaluar el cumplimiento, deberán estar sustentadas por objetivos, metas, comparaciones externas, experiencias de docentes, estado del programa, entre otros.</a:t>
            </a:r>
          </a:p>
          <a:p>
            <a:pPr marL="514350" indent="-514350" algn="just">
              <a:buAutoNum type="arabicPeriod"/>
            </a:pPr>
            <a:r>
              <a:rPr lang="es-CO" sz="2400" dirty="0"/>
              <a:t>Luego de terminar este análisis, se deberá redactar un juicio de cumplimiento de cada característica, con sus fortalezas y aspectos de mejora. Todo debe estar sustentado dentro de la revisión de las evidencias.</a:t>
            </a:r>
          </a:p>
          <a:p>
            <a:pPr marL="514350" indent="-514350" algn="just">
              <a:buAutoNum type="arabicPeriod"/>
            </a:pPr>
            <a:endParaRPr lang="es-CO" sz="2400" dirty="0"/>
          </a:p>
        </p:txBody>
      </p:sp>
    </p:spTree>
    <p:extLst>
      <p:ext uri="{BB962C8B-B14F-4D97-AF65-F5344CB8AC3E}">
        <p14:creationId xmlns:p14="http://schemas.microsoft.com/office/powerpoint/2010/main" val="2340411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6606" y="1298268"/>
            <a:ext cx="8400197" cy="3283658"/>
          </a:xfrm>
        </p:spPr>
        <p:txBody>
          <a:bodyPr>
            <a:noAutofit/>
          </a:bodyPr>
          <a:lstStyle/>
          <a:p>
            <a:pPr marL="0" indent="0" algn="just">
              <a:buNone/>
            </a:pPr>
            <a:r>
              <a:rPr lang="es-CO" sz="2000" dirty="0"/>
              <a:t>Documentos Internos base para el proceso de autoevaluación de programas.</a:t>
            </a:r>
          </a:p>
          <a:p>
            <a:pPr algn="just">
              <a:buFontTx/>
              <a:buChar char="-"/>
            </a:pPr>
            <a:r>
              <a:rPr lang="es-CO" sz="2000" dirty="0"/>
              <a:t>Guía para la autoevaluación de programas de pregrado de 2015.</a:t>
            </a:r>
          </a:p>
          <a:p>
            <a:pPr algn="just">
              <a:buFontTx/>
              <a:buChar char="-"/>
            </a:pPr>
            <a:r>
              <a:rPr lang="es-CO" sz="2000" dirty="0"/>
              <a:t>Lineamientos generales para la construcción del PEP.</a:t>
            </a:r>
          </a:p>
          <a:p>
            <a:pPr lvl="0" algn="just">
              <a:buFontTx/>
              <a:buChar char="-"/>
            </a:pPr>
            <a:r>
              <a:rPr lang="es-ES" sz="2000" dirty="0"/>
              <a:t>El Estatuto General de la Universidad, Acuerdo Superior 004 de 2004, en su artículo 9 establece que “La Autoevaluación es una tarea permanente de la Universidad y parte del proceso de acreditación”. </a:t>
            </a:r>
            <a:endParaRPr lang="es-CO" sz="2000" dirty="0"/>
          </a:p>
          <a:p>
            <a:pPr algn="just">
              <a:buFontTx/>
              <a:buChar char="-"/>
            </a:pPr>
            <a:endParaRPr lang="es-CO" sz="2000" dirty="0"/>
          </a:p>
        </p:txBody>
      </p:sp>
      <p:sp>
        <p:nvSpPr>
          <p:cNvPr id="4" name="1 Título"/>
          <p:cNvSpPr txBox="1">
            <a:spLocks/>
          </p:cNvSpPr>
          <p:nvPr/>
        </p:nvSpPr>
        <p:spPr>
          <a:xfrm>
            <a:off x="286606" y="482108"/>
            <a:ext cx="5857711" cy="484574"/>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Lineamientos Internos</a:t>
            </a:r>
          </a:p>
        </p:txBody>
      </p:sp>
    </p:spTree>
    <p:extLst>
      <p:ext uri="{BB962C8B-B14F-4D97-AF65-F5344CB8AC3E}">
        <p14:creationId xmlns:p14="http://schemas.microsoft.com/office/powerpoint/2010/main" val="2236375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19" y="292215"/>
            <a:ext cx="4763124" cy="680189"/>
          </a:xfrm>
        </p:spPr>
        <p:txBody>
          <a:bodyPr>
            <a:normAutofit fontScale="90000"/>
          </a:bodyPr>
          <a:lstStyle/>
          <a:p>
            <a:r>
              <a:rPr lang="es-CO" dirty="0"/>
              <a:t>Consulta y análisis de la información.</a:t>
            </a:r>
          </a:p>
        </p:txBody>
      </p:sp>
      <p:sp>
        <p:nvSpPr>
          <p:cNvPr id="3" name="2 Marcador de contenido"/>
          <p:cNvSpPr>
            <a:spLocks noGrp="1"/>
          </p:cNvSpPr>
          <p:nvPr>
            <p:ph idx="1"/>
          </p:nvPr>
        </p:nvSpPr>
        <p:spPr>
          <a:xfrm>
            <a:off x="148052" y="1051743"/>
            <a:ext cx="8857396" cy="3396253"/>
          </a:xfrm>
        </p:spPr>
        <p:txBody>
          <a:bodyPr>
            <a:normAutofit fontScale="85000" lnSpcReduction="20000"/>
          </a:bodyPr>
          <a:lstStyle/>
          <a:p>
            <a:pPr marL="0" indent="0" algn="just">
              <a:buNone/>
            </a:pPr>
            <a:r>
              <a:rPr lang="es-CO" sz="2400" b="1" dirty="0"/>
              <a:t>Para tener en cuenta en la redacción de fortalezas y aspectos de mejora:</a:t>
            </a:r>
          </a:p>
          <a:p>
            <a:pPr marL="0" indent="0" algn="just">
              <a:buNone/>
            </a:pPr>
            <a:endParaRPr lang="es-CO" sz="2400" b="1" dirty="0"/>
          </a:p>
          <a:p>
            <a:pPr marL="457200" indent="-457200" algn="just">
              <a:buAutoNum type="arabicPeriod"/>
            </a:pPr>
            <a:r>
              <a:rPr lang="es-CO" sz="2400" dirty="0"/>
              <a:t>Evaluar los aspectos de mejora en función del cumplimiento de la característica analizada.</a:t>
            </a:r>
          </a:p>
          <a:p>
            <a:pPr marL="457200" indent="-457200" algn="just">
              <a:buAutoNum type="arabicPeriod"/>
            </a:pPr>
            <a:r>
              <a:rPr lang="es-CO" sz="2400" dirty="0"/>
              <a:t>Las fortalezas son particularidades que resaltan la labor del programa, es decir, demuestra la gestión que se hace al interior del mismo y que es reconocido por la comunidad. Su redacción debe ser precisa y lo más concisa posible.</a:t>
            </a:r>
          </a:p>
          <a:p>
            <a:pPr marL="457200" indent="-457200" algn="just">
              <a:buAutoNum type="arabicPeriod"/>
            </a:pPr>
            <a:r>
              <a:rPr lang="es-CO" sz="2400" dirty="0"/>
              <a:t>Los aspectos de mejora, son aquellos en los que deberán implementar acciones para minimizar el impacto negativo que pueda tener en el programa. Su redacción debe ser de la debilidad encontrada, más no de la acción a realizar, de igual forma, debe ser precisa.</a:t>
            </a:r>
          </a:p>
          <a:p>
            <a:pPr marL="0" indent="0" algn="just">
              <a:buNone/>
            </a:pPr>
            <a:endParaRPr lang="es-CO" sz="2400" dirty="0"/>
          </a:p>
        </p:txBody>
      </p:sp>
    </p:spTree>
    <p:extLst>
      <p:ext uri="{BB962C8B-B14F-4D97-AF65-F5344CB8AC3E}">
        <p14:creationId xmlns:p14="http://schemas.microsoft.com/office/powerpoint/2010/main" val="1768555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2362" y="1732216"/>
            <a:ext cx="7751957" cy="1519527"/>
          </a:xfrm>
        </p:spPr>
        <p:txBody>
          <a:bodyPr>
            <a:normAutofit/>
          </a:bodyPr>
          <a:lstStyle/>
          <a:p>
            <a:pPr algn="ctr"/>
            <a:r>
              <a:rPr lang="es-CO" sz="4400" b="1" dirty="0"/>
              <a:t>5. Valoración</a:t>
            </a:r>
          </a:p>
        </p:txBody>
      </p:sp>
    </p:spTree>
    <p:extLst>
      <p:ext uri="{BB962C8B-B14F-4D97-AF65-F5344CB8AC3E}">
        <p14:creationId xmlns:p14="http://schemas.microsoft.com/office/powerpoint/2010/main" val="886530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79844" y="292215"/>
            <a:ext cx="4763124" cy="680189"/>
          </a:xfrm>
        </p:spPr>
        <p:txBody>
          <a:bodyPr>
            <a:normAutofit/>
          </a:bodyPr>
          <a:lstStyle/>
          <a:p>
            <a:r>
              <a:rPr lang="es-CO" dirty="0"/>
              <a:t>Valoración</a:t>
            </a:r>
          </a:p>
        </p:txBody>
      </p:sp>
      <p:sp>
        <p:nvSpPr>
          <p:cNvPr id="6" name="2 Marcador de contenido"/>
          <p:cNvSpPr>
            <a:spLocks noGrp="1"/>
          </p:cNvSpPr>
          <p:nvPr>
            <p:ph idx="1"/>
          </p:nvPr>
        </p:nvSpPr>
        <p:spPr>
          <a:xfrm>
            <a:off x="136477" y="1283243"/>
            <a:ext cx="8857396" cy="3396253"/>
          </a:xfrm>
        </p:spPr>
        <p:txBody>
          <a:bodyPr>
            <a:normAutofit/>
          </a:bodyPr>
          <a:lstStyle/>
          <a:p>
            <a:pPr marL="0" indent="0" algn="just">
              <a:buNone/>
            </a:pPr>
            <a:r>
              <a:rPr lang="es-CO" sz="2400" b="1" dirty="0"/>
              <a:t>Al igual que la ponderación se hace en dos momentos:</a:t>
            </a:r>
          </a:p>
          <a:p>
            <a:pPr marL="0" indent="0" algn="just">
              <a:buNone/>
            </a:pPr>
            <a:endParaRPr lang="es-CO" sz="2400" b="1" dirty="0"/>
          </a:p>
          <a:p>
            <a:pPr marL="457200" indent="-457200" algn="just">
              <a:buAutoNum type="arabicPeriod"/>
            </a:pPr>
            <a:r>
              <a:rPr lang="es-CO" sz="2400" dirty="0"/>
              <a:t>Los integrantes del equipo de trabajo por factor de manera consensuada definen el grado de cumplimiento de cada una de las características con relación a las fortalezas y aspectos de mejora identificadas en la etapa anterior y de acuerdo a la tabla siguiente: </a:t>
            </a:r>
          </a:p>
        </p:txBody>
      </p:sp>
    </p:spTree>
    <p:extLst>
      <p:ext uri="{BB962C8B-B14F-4D97-AF65-F5344CB8AC3E}">
        <p14:creationId xmlns:p14="http://schemas.microsoft.com/office/powerpoint/2010/main" val="3483533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68269" y="292215"/>
            <a:ext cx="4763124" cy="680189"/>
          </a:xfrm>
        </p:spPr>
        <p:txBody>
          <a:bodyPr>
            <a:normAutofit/>
          </a:bodyPr>
          <a:lstStyle/>
          <a:p>
            <a:r>
              <a:rPr lang="es-CO" dirty="0"/>
              <a:t>Valoración</a:t>
            </a:r>
          </a:p>
        </p:txBody>
      </p:sp>
      <p:graphicFrame>
        <p:nvGraphicFramePr>
          <p:cNvPr id="5" name="4 Tabla"/>
          <p:cNvGraphicFramePr>
            <a:graphicFrameLocks noGrp="1"/>
          </p:cNvGraphicFramePr>
          <p:nvPr/>
        </p:nvGraphicFramePr>
        <p:xfrm>
          <a:off x="248162" y="1061159"/>
          <a:ext cx="8595589" cy="3449726"/>
        </p:xfrm>
        <a:graphic>
          <a:graphicData uri="http://schemas.openxmlformats.org/drawingml/2006/table">
            <a:tbl>
              <a:tblPr firstRow="1" firstCol="1" bandRow="1">
                <a:tableStyleId>{5C22544A-7EE6-4342-B048-85BDC9FD1C3A}</a:tableStyleId>
              </a:tblPr>
              <a:tblGrid>
                <a:gridCol w="2056065">
                  <a:extLst>
                    <a:ext uri="{9D8B030D-6E8A-4147-A177-3AD203B41FA5}">
                      <a16:colId xmlns:a16="http://schemas.microsoft.com/office/drawing/2014/main" val="20000"/>
                    </a:ext>
                  </a:extLst>
                </a:gridCol>
                <a:gridCol w="6539524">
                  <a:extLst>
                    <a:ext uri="{9D8B030D-6E8A-4147-A177-3AD203B41FA5}">
                      <a16:colId xmlns:a16="http://schemas.microsoft.com/office/drawing/2014/main" val="20001"/>
                    </a:ext>
                  </a:extLst>
                </a:gridCol>
              </a:tblGrid>
              <a:tr h="420624">
                <a:tc>
                  <a:txBody>
                    <a:bodyPr/>
                    <a:lstStyle/>
                    <a:p>
                      <a:pPr algn="ctr">
                        <a:lnSpc>
                          <a:spcPct val="115000"/>
                        </a:lnSpc>
                        <a:spcAft>
                          <a:spcPts val="0"/>
                        </a:spcAft>
                      </a:pPr>
                      <a:r>
                        <a:rPr lang="es-ES_tradnl" sz="1200" dirty="0">
                          <a:effectLst/>
                          <a:latin typeface="Candara" panose="020E0502030303020204" pitchFamily="34" charset="0"/>
                        </a:rPr>
                        <a:t>Grado de cumplimiento</a:t>
                      </a:r>
                      <a:endParaRPr lang="es-CO" sz="12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200" dirty="0">
                          <a:effectLst/>
                          <a:latin typeface="Candara" panose="020E0502030303020204" pitchFamily="34" charset="0"/>
                        </a:rPr>
                        <a:t>Criterio de valoración cualitativa</a:t>
                      </a:r>
                      <a:endParaRPr lang="es-CO" sz="12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0"/>
                  </a:ext>
                </a:extLst>
              </a:tr>
              <a:tr h="633038">
                <a:tc>
                  <a:txBody>
                    <a:bodyPr/>
                    <a:lstStyle/>
                    <a:p>
                      <a:pPr algn="l">
                        <a:lnSpc>
                          <a:spcPct val="115000"/>
                        </a:lnSpc>
                        <a:spcAft>
                          <a:spcPts val="0"/>
                        </a:spcAft>
                      </a:pPr>
                      <a:r>
                        <a:rPr lang="es-ES_tradnl" sz="1200">
                          <a:effectLst/>
                          <a:latin typeface="Candara" panose="020E0502030303020204" pitchFamily="34" charset="0"/>
                        </a:rPr>
                        <a:t>Se cumple plenamente</a:t>
                      </a:r>
                      <a:endParaRPr lang="es-CO" sz="1200">
                        <a:effectLst/>
                        <a:latin typeface="Candara" panose="020E0502030303020204" pitchFamily="34" charset="0"/>
                        <a:ea typeface="Calibri"/>
                        <a:cs typeface="Times New Roman"/>
                      </a:endParaRPr>
                    </a:p>
                  </a:txBody>
                  <a:tcPr marL="68580" marR="68580" marT="0" marB="0" anchor="ctr"/>
                </a:tc>
                <a:tc>
                  <a:txBody>
                    <a:bodyPr/>
                    <a:lstStyle/>
                    <a:p>
                      <a:pPr algn="l">
                        <a:lnSpc>
                          <a:spcPct val="115000"/>
                        </a:lnSpc>
                        <a:spcAft>
                          <a:spcPts val="0"/>
                        </a:spcAft>
                      </a:pPr>
                      <a:r>
                        <a:rPr lang="es-ES_tradnl" sz="1100" dirty="0">
                          <a:effectLst/>
                          <a:latin typeface="Candara" panose="020E0502030303020204" pitchFamily="34" charset="0"/>
                        </a:rPr>
                        <a:t>Indica que la característica tiene fortalezas muy definidas, las debilidades no afectan ni ponen en riesgo las fortalezas y se generaran acciones para el mantenimiento de las fortalezas</a:t>
                      </a:r>
                      <a:endParaRPr lang="es-CO" sz="11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1"/>
                  </a:ext>
                </a:extLst>
              </a:tr>
              <a:tr h="723683">
                <a:tc>
                  <a:txBody>
                    <a:bodyPr/>
                    <a:lstStyle/>
                    <a:p>
                      <a:pPr algn="l">
                        <a:lnSpc>
                          <a:spcPct val="115000"/>
                        </a:lnSpc>
                        <a:spcAft>
                          <a:spcPts val="0"/>
                        </a:spcAft>
                      </a:pPr>
                      <a:r>
                        <a:rPr lang="es-ES_tradnl" sz="1200">
                          <a:effectLst/>
                          <a:latin typeface="Candara" panose="020E0502030303020204" pitchFamily="34" charset="0"/>
                        </a:rPr>
                        <a:t>Se cumple en alto grado</a:t>
                      </a:r>
                      <a:endParaRPr lang="es-CO" sz="1200">
                        <a:effectLst/>
                        <a:latin typeface="Candara" panose="020E0502030303020204" pitchFamily="34" charset="0"/>
                        <a:ea typeface="Calibri"/>
                        <a:cs typeface="Times New Roman"/>
                      </a:endParaRPr>
                    </a:p>
                  </a:txBody>
                  <a:tcPr marL="68580" marR="68580" marT="0" marB="0" anchor="ctr"/>
                </a:tc>
                <a:tc>
                  <a:txBody>
                    <a:bodyPr/>
                    <a:lstStyle/>
                    <a:p>
                      <a:pPr algn="l">
                        <a:lnSpc>
                          <a:spcPct val="115000"/>
                        </a:lnSpc>
                        <a:spcAft>
                          <a:spcPts val="0"/>
                        </a:spcAft>
                      </a:pPr>
                      <a:r>
                        <a:rPr lang="es-ES_tradnl" sz="1100" dirty="0">
                          <a:effectLst/>
                          <a:latin typeface="Candara" panose="020E0502030303020204" pitchFamily="34" charset="0"/>
                        </a:rPr>
                        <a:t>Indica que la característica muestra más fortalezas que debilidades, y aunque estas últimas no afecten sustancialmente las fortalezas, podrían ponerlas en riesgo si en el largo plazo no se emprenden acciones de mejoramiento.</a:t>
                      </a:r>
                      <a:endParaRPr lang="es-CO" sz="11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2"/>
                  </a:ext>
                </a:extLst>
              </a:tr>
              <a:tr h="658094">
                <a:tc>
                  <a:txBody>
                    <a:bodyPr/>
                    <a:lstStyle/>
                    <a:p>
                      <a:pPr algn="l">
                        <a:lnSpc>
                          <a:spcPct val="115000"/>
                        </a:lnSpc>
                        <a:spcAft>
                          <a:spcPts val="0"/>
                        </a:spcAft>
                      </a:pPr>
                      <a:r>
                        <a:rPr lang="es-ES_tradnl" sz="1200">
                          <a:effectLst/>
                          <a:latin typeface="Candara" panose="020E0502030303020204" pitchFamily="34" charset="0"/>
                        </a:rPr>
                        <a:t>Se cumple aceptablemente</a:t>
                      </a:r>
                      <a:endParaRPr lang="es-CO" sz="1200">
                        <a:effectLst/>
                        <a:latin typeface="Candara" panose="020E0502030303020204" pitchFamily="34" charset="0"/>
                        <a:ea typeface="Calibri"/>
                        <a:cs typeface="Times New Roman"/>
                      </a:endParaRPr>
                    </a:p>
                  </a:txBody>
                  <a:tcPr marL="68580" marR="68580" marT="0" marB="0" anchor="ctr"/>
                </a:tc>
                <a:tc>
                  <a:txBody>
                    <a:bodyPr/>
                    <a:lstStyle/>
                    <a:p>
                      <a:pPr algn="l">
                        <a:lnSpc>
                          <a:spcPct val="115000"/>
                        </a:lnSpc>
                        <a:spcAft>
                          <a:spcPts val="0"/>
                        </a:spcAft>
                      </a:pPr>
                      <a:r>
                        <a:rPr lang="es-ES_tradnl" sz="1100" dirty="0">
                          <a:effectLst/>
                          <a:latin typeface="Candara" panose="020E0502030303020204" pitchFamily="34" charset="0"/>
                        </a:rPr>
                        <a:t>Indica que la característica muestra más fortalezas que debilidades, y aunque estas últimas no afecten sustancialmente las fortalezas, podrían ponerlas en riesgo si en el mediano plazo no se emprenden acciones de mejoramiento.</a:t>
                      </a:r>
                      <a:endParaRPr lang="es-CO" sz="11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3"/>
                  </a:ext>
                </a:extLst>
              </a:tr>
              <a:tr h="434357">
                <a:tc>
                  <a:txBody>
                    <a:bodyPr/>
                    <a:lstStyle/>
                    <a:p>
                      <a:pPr algn="l">
                        <a:lnSpc>
                          <a:spcPct val="115000"/>
                        </a:lnSpc>
                        <a:spcAft>
                          <a:spcPts val="0"/>
                        </a:spcAft>
                      </a:pPr>
                      <a:r>
                        <a:rPr lang="es-ES_tradnl" sz="1200">
                          <a:effectLst/>
                          <a:latin typeface="Candara" panose="020E0502030303020204" pitchFamily="34" charset="0"/>
                        </a:rPr>
                        <a:t>Se cumple insatisfactoriamente</a:t>
                      </a:r>
                      <a:endParaRPr lang="es-CO" sz="1200">
                        <a:effectLst/>
                        <a:latin typeface="Candara" panose="020E0502030303020204" pitchFamily="34" charset="0"/>
                        <a:ea typeface="Calibri"/>
                        <a:cs typeface="Times New Roman"/>
                      </a:endParaRPr>
                    </a:p>
                  </a:txBody>
                  <a:tcPr marL="68580" marR="68580" marT="0" marB="0" anchor="ctr"/>
                </a:tc>
                <a:tc>
                  <a:txBody>
                    <a:bodyPr/>
                    <a:lstStyle/>
                    <a:p>
                      <a:pPr algn="l">
                        <a:lnSpc>
                          <a:spcPct val="115000"/>
                        </a:lnSpc>
                        <a:spcAft>
                          <a:spcPts val="0"/>
                        </a:spcAft>
                      </a:pPr>
                      <a:r>
                        <a:rPr lang="es-ES_tradnl" sz="1100" dirty="0">
                          <a:effectLst/>
                          <a:latin typeface="Candara" panose="020E0502030303020204" pitchFamily="34" charset="0"/>
                        </a:rPr>
                        <a:t>Indica que la característica evidencia más debilidades que fortalezas, y se requiere la puesta en marcha de propuestas de mejoramiento a corto plazo.</a:t>
                      </a:r>
                      <a:endParaRPr lang="es-CO" sz="11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4"/>
                  </a:ext>
                </a:extLst>
              </a:tr>
              <a:tr h="579930">
                <a:tc>
                  <a:txBody>
                    <a:bodyPr/>
                    <a:lstStyle/>
                    <a:p>
                      <a:pPr algn="l">
                        <a:lnSpc>
                          <a:spcPct val="115000"/>
                        </a:lnSpc>
                        <a:spcAft>
                          <a:spcPts val="0"/>
                        </a:spcAft>
                      </a:pPr>
                      <a:r>
                        <a:rPr lang="es-ES_tradnl" sz="1200">
                          <a:effectLst/>
                          <a:latin typeface="Candara" panose="020E0502030303020204" pitchFamily="34" charset="0"/>
                        </a:rPr>
                        <a:t>No se cumple</a:t>
                      </a:r>
                      <a:endParaRPr lang="es-CO" sz="1200">
                        <a:effectLst/>
                        <a:latin typeface="Candara" panose="020E0502030303020204" pitchFamily="34" charset="0"/>
                        <a:ea typeface="Calibri"/>
                        <a:cs typeface="Times New Roman"/>
                      </a:endParaRPr>
                    </a:p>
                  </a:txBody>
                  <a:tcPr marL="68580" marR="68580" marT="0" marB="0" anchor="ctr"/>
                </a:tc>
                <a:tc>
                  <a:txBody>
                    <a:bodyPr/>
                    <a:lstStyle/>
                    <a:p>
                      <a:pPr algn="l">
                        <a:lnSpc>
                          <a:spcPct val="115000"/>
                        </a:lnSpc>
                        <a:spcAft>
                          <a:spcPts val="0"/>
                        </a:spcAft>
                      </a:pPr>
                      <a:r>
                        <a:rPr lang="es-ES_tradnl" sz="1100" dirty="0">
                          <a:effectLst/>
                          <a:latin typeface="Candara" panose="020E0502030303020204" pitchFamily="34" charset="0"/>
                        </a:rPr>
                        <a:t>Indica que la característica registra debilidades muy significativas y exige una atención especial que implica no solo una propuesta de mejoramiento sino la formulación de estrategias de desarrollo.</a:t>
                      </a:r>
                      <a:endParaRPr lang="es-CO" sz="11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93455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8744" y="292215"/>
            <a:ext cx="4763124" cy="680189"/>
          </a:xfrm>
        </p:spPr>
        <p:txBody>
          <a:bodyPr>
            <a:normAutofit/>
          </a:bodyPr>
          <a:lstStyle/>
          <a:p>
            <a:r>
              <a:rPr lang="es-CO" dirty="0"/>
              <a:t>Valoración</a:t>
            </a:r>
          </a:p>
        </p:txBody>
      </p:sp>
      <p:sp>
        <p:nvSpPr>
          <p:cNvPr id="6" name="2 Marcador de contenido"/>
          <p:cNvSpPr>
            <a:spLocks noGrp="1"/>
          </p:cNvSpPr>
          <p:nvPr>
            <p:ph idx="1"/>
          </p:nvPr>
        </p:nvSpPr>
        <p:spPr>
          <a:xfrm>
            <a:off x="136477" y="1236943"/>
            <a:ext cx="8857396" cy="3396253"/>
          </a:xfrm>
        </p:spPr>
        <p:txBody>
          <a:bodyPr>
            <a:normAutofit/>
          </a:bodyPr>
          <a:lstStyle/>
          <a:p>
            <a:pPr marL="0" indent="0" algn="just">
              <a:buNone/>
            </a:pPr>
            <a:r>
              <a:rPr lang="es-CO" sz="2400" b="1" dirty="0"/>
              <a:t>Al igual que la ponderación se hace en dos momentos:</a:t>
            </a:r>
          </a:p>
          <a:p>
            <a:pPr marL="0" indent="0" algn="just">
              <a:buNone/>
            </a:pPr>
            <a:endParaRPr lang="es-CO" sz="2400" b="1" dirty="0"/>
          </a:p>
          <a:p>
            <a:pPr marL="0" indent="0" algn="just">
              <a:buNone/>
            </a:pPr>
            <a:r>
              <a:rPr lang="es-ES_tradnl" sz="2400" dirty="0"/>
              <a:t>2. El equipo de trabajo de acuerdo con el grado de cumplimiento 	identificado en la tabla anterior, emitirá una calificación numérica 	de la característica de acuerdo con la siguiente escala:</a:t>
            </a:r>
          </a:p>
          <a:p>
            <a:pPr marL="0" indent="0" algn="just">
              <a:buNone/>
            </a:pPr>
            <a:endParaRPr lang="es-ES_tradnl" sz="2400" dirty="0"/>
          </a:p>
          <a:p>
            <a:pPr marL="0" indent="0" algn="just">
              <a:buNone/>
            </a:pPr>
            <a:endParaRPr lang="es-ES_tradnl" sz="2400" dirty="0"/>
          </a:p>
        </p:txBody>
      </p:sp>
    </p:spTree>
    <p:extLst>
      <p:ext uri="{BB962C8B-B14F-4D97-AF65-F5344CB8AC3E}">
        <p14:creationId xmlns:p14="http://schemas.microsoft.com/office/powerpoint/2010/main" val="173808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994" y="292215"/>
            <a:ext cx="4763124" cy="680189"/>
          </a:xfrm>
        </p:spPr>
        <p:txBody>
          <a:bodyPr>
            <a:normAutofit/>
          </a:bodyPr>
          <a:lstStyle/>
          <a:p>
            <a:r>
              <a:rPr lang="es-CO" dirty="0"/>
              <a:t>Valoración</a:t>
            </a:r>
          </a:p>
        </p:txBody>
      </p:sp>
      <p:graphicFrame>
        <p:nvGraphicFramePr>
          <p:cNvPr id="3" name="2 Tabla"/>
          <p:cNvGraphicFramePr>
            <a:graphicFrameLocks noGrp="1"/>
          </p:cNvGraphicFramePr>
          <p:nvPr/>
        </p:nvGraphicFramePr>
        <p:xfrm>
          <a:off x="455693" y="1290724"/>
          <a:ext cx="8102667" cy="3094711"/>
        </p:xfrm>
        <a:graphic>
          <a:graphicData uri="http://schemas.openxmlformats.org/drawingml/2006/table">
            <a:tbl>
              <a:tblPr firstRow="1" firstCol="1" bandRow="1">
                <a:tableStyleId>{5C22544A-7EE6-4342-B048-85BDC9FD1C3A}</a:tableStyleId>
              </a:tblPr>
              <a:tblGrid>
                <a:gridCol w="2700889">
                  <a:extLst>
                    <a:ext uri="{9D8B030D-6E8A-4147-A177-3AD203B41FA5}">
                      <a16:colId xmlns:a16="http://schemas.microsoft.com/office/drawing/2014/main" val="20000"/>
                    </a:ext>
                  </a:extLst>
                </a:gridCol>
                <a:gridCol w="2700889">
                  <a:extLst>
                    <a:ext uri="{9D8B030D-6E8A-4147-A177-3AD203B41FA5}">
                      <a16:colId xmlns:a16="http://schemas.microsoft.com/office/drawing/2014/main" val="20001"/>
                    </a:ext>
                  </a:extLst>
                </a:gridCol>
                <a:gridCol w="2700889">
                  <a:extLst>
                    <a:ext uri="{9D8B030D-6E8A-4147-A177-3AD203B41FA5}">
                      <a16:colId xmlns:a16="http://schemas.microsoft.com/office/drawing/2014/main" val="20002"/>
                    </a:ext>
                  </a:extLst>
                </a:gridCol>
              </a:tblGrid>
              <a:tr h="734616">
                <a:tc>
                  <a:txBody>
                    <a:bodyPr/>
                    <a:lstStyle/>
                    <a:p>
                      <a:pPr algn="ctr">
                        <a:lnSpc>
                          <a:spcPct val="115000"/>
                        </a:lnSpc>
                        <a:spcAft>
                          <a:spcPts val="0"/>
                        </a:spcAft>
                      </a:pPr>
                      <a:r>
                        <a:rPr lang="es-ES_tradnl" sz="1400" dirty="0">
                          <a:effectLst/>
                          <a:latin typeface="Candara" panose="020E0502030303020204" pitchFamily="34" charset="0"/>
                        </a:rPr>
                        <a:t>GRADO DE CUMPLIMIENTO</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VALORACIÓN CUANTITATIVA</a:t>
                      </a:r>
                      <a:endParaRPr lang="es-CO" sz="1400" dirty="0">
                        <a:effectLst/>
                        <a:latin typeface="Candara" panose="020E0502030303020204" pitchFamily="34" charset="0"/>
                      </a:endParaRPr>
                    </a:p>
                    <a:p>
                      <a:pPr algn="ctr">
                        <a:lnSpc>
                          <a:spcPct val="115000"/>
                        </a:lnSpc>
                        <a:spcAft>
                          <a:spcPts val="0"/>
                        </a:spcAft>
                      </a:pPr>
                      <a:r>
                        <a:rPr lang="es-ES_tradnl" sz="1400" dirty="0">
                          <a:effectLst/>
                          <a:latin typeface="Candara" panose="020E0502030303020204" pitchFamily="34" charset="0"/>
                        </a:rPr>
                        <a:t>(Escala 1 - 5)</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a:effectLst/>
                          <a:latin typeface="Candara" panose="020E0502030303020204" pitchFamily="34" charset="0"/>
                        </a:rPr>
                        <a:t>PORCENTAJES</a:t>
                      </a:r>
                      <a:endParaRPr lang="es-CO" sz="1400">
                        <a:effectLst/>
                        <a:latin typeface="Candara" panose="020E0502030303020204" pitchFamily="34" charset="0"/>
                      </a:endParaRPr>
                    </a:p>
                    <a:p>
                      <a:pPr algn="ctr">
                        <a:lnSpc>
                          <a:spcPct val="115000"/>
                        </a:lnSpc>
                        <a:spcAft>
                          <a:spcPts val="0"/>
                        </a:spcAft>
                      </a:pPr>
                      <a:r>
                        <a:rPr lang="es-ES_tradnl" sz="1400">
                          <a:effectLst/>
                          <a:latin typeface="Candara" panose="020E0502030303020204" pitchFamily="34" charset="0"/>
                        </a:rPr>
                        <a:t>(Escala 1% – 100%)</a:t>
                      </a:r>
                      <a:endParaRPr lang="es-CO" sz="140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0"/>
                  </a:ext>
                </a:extLst>
              </a:tr>
              <a:tr h="436277">
                <a:tc>
                  <a:txBody>
                    <a:bodyPr/>
                    <a:lstStyle/>
                    <a:p>
                      <a:pPr algn="l">
                        <a:lnSpc>
                          <a:spcPct val="115000"/>
                        </a:lnSpc>
                        <a:spcAft>
                          <a:spcPts val="0"/>
                        </a:spcAft>
                      </a:pPr>
                      <a:r>
                        <a:rPr lang="es-ES_tradnl" sz="1400" dirty="0">
                          <a:effectLst/>
                          <a:latin typeface="Candara" panose="020E0502030303020204" pitchFamily="34" charset="0"/>
                        </a:rPr>
                        <a:t>Se cumple plenamente</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4,5 - 5,0</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a:effectLst/>
                          <a:latin typeface="Candara" panose="020E0502030303020204" pitchFamily="34" charset="0"/>
                        </a:rPr>
                        <a:t>90-100</a:t>
                      </a:r>
                      <a:endParaRPr lang="es-CO" sz="140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1"/>
                  </a:ext>
                </a:extLst>
              </a:tr>
              <a:tr h="436277">
                <a:tc>
                  <a:txBody>
                    <a:bodyPr/>
                    <a:lstStyle/>
                    <a:p>
                      <a:pPr algn="l">
                        <a:lnSpc>
                          <a:spcPct val="115000"/>
                        </a:lnSpc>
                        <a:spcAft>
                          <a:spcPts val="0"/>
                        </a:spcAft>
                      </a:pPr>
                      <a:r>
                        <a:rPr lang="es-ES_tradnl" sz="1400">
                          <a:effectLst/>
                          <a:latin typeface="Candara" panose="020E0502030303020204" pitchFamily="34" charset="0"/>
                        </a:rPr>
                        <a:t>Se cumple en alto grado</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4,0 - 4,4</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a:effectLst/>
                          <a:latin typeface="Candara" panose="020E0502030303020204" pitchFamily="34" charset="0"/>
                        </a:rPr>
                        <a:t>80-89</a:t>
                      </a:r>
                      <a:endParaRPr lang="es-CO" sz="140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2"/>
                  </a:ext>
                </a:extLst>
              </a:tr>
              <a:tr h="484871">
                <a:tc>
                  <a:txBody>
                    <a:bodyPr/>
                    <a:lstStyle/>
                    <a:p>
                      <a:pPr algn="l">
                        <a:lnSpc>
                          <a:spcPct val="115000"/>
                        </a:lnSpc>
                        <a:spcAft>
                          <a:spcPts val="0"/>
                        </a:spcAft>
                      </a:pPr>
                      <a:r>
                        <a:rPr lang="es-ES_tradnl" sz="1400">
                          <a:effectLst/>
                          <a:latin typeface="Candara" panose="020E0502030303020204" pitchFamily="34" charset="0"/>
                        </a:rPr>
                        <a:t>Se cumple aceptablemente</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3,5 - 3,9</a:t>
                      </a:r>
                      <a:endParaRPr lang="es-CO" sz="1400" dirty="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70-79</a:t>
                      </a:r>
                      <a:endParaRPr lang="es-CO" sz="14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3"/>
                  </a:ext>
                </a:extLst>
              </a:tr>
              <a:tr h="566393">
                <a:tc>
                  <a:txBody>
                    <a:bodyPr/>
                    <a:lstStyle/>
                    <a:p>
                      <a:pPr algn="l">
                        <a:lnSpc>
                          <a:spcPct val="115000"/>
                        </a:lnSpc>
                        <a:spcAft>
                          <a:spcPts val="0"/>
                        </a:spcAft>
                      </a:pPr>
                      <a:r>
                        <a:rPr lang="es-ES_tradnl" sz="1400">
                          <a:effectLst/>
                          <a:latin typeface="Candara" panose="020E0502030303020204" pitchFamily="34" charset="0"/>
                        </a:rPr>
                        <a:t>Se cumple insatisfactoriamente</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a:effectLst/>
                          <a:latin typeface="Candara" panose="020E0502030303020204" pitchFamily="34" charset="0"/>
                        </a:rPr>
                        <a:t>3,0 – 3,4</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60-69</a:t>
                      </a:r>
                      <a:endParaRPr lang="es-CO" sz="14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4"/>
                  </a:ext>
                </a:extLst>
              </a:tr>
              <a:tr h="436277">
                <a:tc>
                  <a:txBody>
                    <a:bodyPr/>
                    <a:lstStyle/>
                    <a:p>
                      <a:pPr algn="l">
                        <a:lnSpc>
                          <a:spcPct val="115000"/>
                        </a:lnSpc>
                        <a:spcAft>
                          <a:spcPts val="0"/>
                        </a:spcAft>
                      </a:pPr>
                      <a:r>
                        <a:rPr lang="es-ES_tradnl" sz="1400">
                          <a:effectLst/>
                          <a:latin typeface="Candara" panose="020E0502030303020204" pitchFamily="34" charset="0"/>
                        </a:rPr>
                        <a:t>No se cumple</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a:effectLst/>
                          <a:latin typeface="Candara" panose="020E0502030303020204" pitchFamily="34" charset="0"/>
                        </a:rPr>
                        <a:t>0,0 - 2,9</a:t>
                      </a:r>
                      <a:endParaRPr lang="es-CO" sz="1400">
                        <a:effectLst/>
                        <a:latin typeface="Candara" panose="020E0502030303020204" pitchFamily="34" charset="0"/>
                        <a:ea typeface="Calibri"/>
                        <a:cs typeface="Times New Roman"/>
                      </a:endParaRPr>
                    </a:p>
                  </a:txBody>
                  <a:tcPr marL="68580" marR="68580" marT="0" marB="0" anchor="ctr"/>
                </a:tc>
                <a:tc>
                  <a:txBody>
                    <a:bodyPr/>
                    <a:lstStyle/>
                    <a:p>
                      <a:pPr algn="ctr">
                        <a:lnSpc>
                          <a:spcPct val="115000"/>
                        </a:lnSpc>
                        <a:spcAft>
                          <a:spcPts val="0"/>
                        </a:spcAft>
                      </a:pPr>
                      <a:r>
                        <a:rPr lang="es-ES_tradnl" sz="1400" dirty="0">
                          <a:effectLst/>
                          <a:latin typeface="Candara" panose="020E0502030303020204" pitchFamily="34" charset="0"/>
                        </a:rPr>
                        <a:t>0-59</a:t>
                      </a:r>
                      <a:endParaRPr lang="es-CO" sz="1400" dirty="0">
                        <a:effectLst/>
                        <a:latin typeface="Candara" panose="020E0502030303020204" pitchFamily="34" charset="0"/>
                        <a:ea typeface="Calibri"/>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580240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544" y="303790"/>
            <a:ext cx="4763124" cy="680189"/>
          </a:xfrm>
        </p:spPr>
        <p:txBody>
          <a:bodyPr>
            <a:normAutofit/>
          </a:bodyPr>
          <a:lstStyle/>
          <a:p>
            <a:r>
              <a:rPr lang="es-CO" dirty="0"/>
              <a:t>Valoración</a:t>
            </a:r>
          </a:p>
        </p:txBody>
      </p:sp>
      <p:sp>
        <p:nvSpPr>
          <p:cNvPr id="6" name="2 Marcador de contenido"/>
          <p:cNvSpPr>
            <a:spLocks noGrp="1"/>
          </p:cNvSpPr>
          <p:nvPr>
            <p:ph idx="1"/>
          </p:nvPr>
        </p:nvSpPr>
        <p:spPr>
          <a:xfrm>
            <a:off x="136477" y="982293"/>
            <a:ext cx="8857396" cy="3925373"/>
          </a:xfrm>
        </p:spPr>
        <p:txBody>
          <a:bodyPr>
            <a:noAutofit/>
          </a:bodyPr>
          <a:lstStyle/>
          <a:p>
            <a:pPr marL="0" indent="0" algn="just">
              <a:buNone/>
            </a:pPr>
            <a:r>
              <a:rPr lang="es-ES_tradnl" sz="2400" dirty="0"/>
              <a:t>Además: </a:t>
            </a:r>
          </a:p>
          <a:p>
            <a:pPr algn="just">
              <a:buFontTx/>
              <a:buChar char="-"/>
            </a:pPr>
            <a:r>
              <a:rPr lang="es-ES_tradnl" sz="2400" dirty="0"/>
              <a:t>La herramienta empleada permitirá calcular el valor del porcentaje de cumplimento, una vez ingresada la valoración cuantitativa acordada por todos en el paso anterior.</a:t>
            </a:r>
          </a:p>
          <a:p>
            <a:pPr algn="just">
              <a:buFontTx/>
              <a:buChar char="-"/>
            </a:pPr>
            <a:endParaRPr lang="es-ES_tradnl" sz="2400" dirty="0"/>
          </a:p>
          <a:p>
            <a:pPr algn="just">
              <a:buFontTx/>
              <a:buChar char="-"/>
            </a:pPr>
            <a:r>
              <a:rPr lang="es-ES_tradnl" sz="2400" dirty="0"/>
              <a:t>Luego de terminar de valorar todas las características, de cada factor, la herramienta le calculará el valor de cada factor y el global. Para este último se deberá redactar el juicio de calidad global del programa.</a:t>
            </a:r>
          </a:p>
        </p:txBody>
      </p:sp>
    </p:spTree>
    <p:extLst>
      <p:ext uri="{BB962C8B-B14F-4D97-AF65-F5344CB8AC3E}">
        <p14:creationId xmlns:p14="http://schemas.microsoft.com/office/powerpoint/2010/main" val="82608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40237" y="1778516"/>
            <a:ext cx="7751957" cy="1519527"/>
          </a:xfrm>
        </p:spPr>
        <p:txBody>
          <a:bodyPr>
            <a:normAutofit/>
          </a:bodyPr>
          <a:lstStyle/>
          <a:p>
            <a:pPr algn="ctr"/>
            <a:r>
              <a:rPr lang="es-CO" sz="4400" b="1" dirty="0"/>
              <a:t>6. Construcción del plan de mejoramiento</a:t>
            </a:r>
          </a:p>
        </p:txBody>
      </p:sp>
    </p:spTree>
    <p:extLst>
      <p:ext uri="{BB962C8B-B14F-4D97-AF65-F5344CB8AC3E}">
        <p14:creationId xmlns:p14="http://schemas.microsoft.com/office/powerpoint/2010/main" val="66437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b="1" dirty="0">
                <a:latin typeface="Candara" panose="020E0502030303020204" pitchFamily="34" charset="0"/>
              </a:rPr>
              <a:t>Plan de mejoramiento</a:t>
            </a:r>
          </a:p>
        </p:txBody>
      </p:sp>
      <p:sp>
        <p:nvSpPr>
          <p:cNvPr id="7" name="object 3"/>
          <p:cNvSpPr txBox="1"/>
          <p:nvPr/>
        </p:nvSpPr>
        <p:spPr>
          <a:xfrm>
            <a:off x="4639429" y="1950635"/>
            <a:ext cx="3067659" cy="995343"/>
          </a:xfrm>
          <a:prstGeom prst="rect">
            <a:avLst/>
          </a:prstGeom>
        </p:spPr>
        <p:txBody>
          <a:bodyPr wrap="square" lIns="0" tIns="0" rIns="0" bIns="0" rtlCol="0">
            <a:noAutofit/>
          </a:bodyPr>
          <a:lstStyle/>
          <a:p>
            <a:pPr marL="6301" marR="25675" algn="ctr">
              <a:lnSpc>
                <a:spcPts val="2035"/>
              </a:lnSpc>
              <a:spcBef>
                <a:spcPts val="101"/>
              </a:spcBef>
            </a:pPr>
            <a:r>
              <a:rPr sz="2850" spc="0" baseline="2874" dirty="0">
                <a:latin typeface="Candara" panose="020E0502030303020204" pitchFamily="34" charset="0"/>
                <a:cs typeface="Calibri"/>
              </a:rPr>
              <a:t>.</a:t>
            </a:r>
            <a:endParaRPr sz="1900" dirty="0">
              <a:latin typeface="Candara" panose="020E0502030303020204" pitchFamily="34" charset="0"/>
              <a:cs typeface="Calibri"/>
            </a:endParaRPr>
          </a:p>
        </p:txBody>
      </p:sp>
      <p:sp>
        <p:nvSpPr>
          <p:cNvPr id="8" name="object 2"/>
          <p:cNvSpPr txBox="1"/>
          <p:nvPr/>
        </p:nvSpPr>
        <p:spPr>
          <a:xfrm>
            <a:off x="4644001" y="3579410"/>
            <a:ext cx="3099137" cy="995400"/>
          </a:xfrm>
          <a:prstGeom prst="rect">
            <a:avLst/>
          </a:prstGeom>
        </p:spPr>
        <p:txBody>
          <a:bodyPr wrap="square" lIns="0" tIns="0" rIns="0" bIns="0" rtlCol="0">
            <a:noAutofit/>
          </a:bodyPr>
          <a:lstStyle/>
          <a:p>
            <a:pPr marL="393397" marR="410077" algn="ctr">
              <a:lnSpc>
                <a:spcPts val="2035"/>
              </a:lnSpc>
              <a:spcBef>
                <a:spcPts val="101"/>
              </a:spcBef>
            </a:pPr>
            <a:endParaRPr sz="1900" dirty="0">
              <a:latin typeface="Candara" panose="020E0502030303020204" pitchFamily="34" charset="0"/>
              <a:cs typeface="Calibri"/>
            </a:endParaRPr>
          </a:p>
        </p:txBody>
      </p:sp>
      <p:graphicFrame>
        <p:nvGraphicFramePr>
          <p:cNvPr id="3" name="2 Diagrama"/>
          <p:cNvGraphicFramePr/>
          <p:nvPr/>
        </p:nvGraphicFramePr>
        <p:xfrm>
          <a:off x="555011" y="966632"/>
          <a:ext cx="7783773" cy="3691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5120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3200" b="1" dirty="0"/>
              <a:t>Plan de mejoramiento</a:t>
            </a:r>
          </a:p>
        </p:txBody>
      </p:sp>
      <p:sp>
        <p:nvSpPr>
          <p:cNvPr id="4" name="object 7"/>
          <p:cNvSpPr/>
          <p:nvPr/>
        </p:nvSpPr>
        <p:spPr>
          <a:xfrm>
            <a:off x="286605" y="1291786"/>
            <a:ext cx="5097781" cy="3498246"/>
          </a:xfrm>
          <a:prstGeom prst="rect">
            <a:avLst/>
          </a:prstGeom>
          <a:blipFill>
            <a:blip r:embed="rId2" cstate="print"/>
            <a:stretch>
              <a:fillRect/>
            </a:stretch>
          </a:blipFill>
        </p:spPr>
        <p:txBody>
          <a:bodyPr wrap="square" lIns="0" tIns="0" rIns="0" bIns="0" rtlCol="0">
            <a:noAutofit/>
          </a:bodyPr>
          <a:lstStyle/>
          <a:p>
            <a:endParaRPr dirty="0"/>
          </a:p>
        </p:txBody>
      </p:sp>
      <p:sp>
        <p:nvSpPr>
          <p:cNvPr id="5" name="object 8"/>
          <p:cNvSpPr/>
          <p:nvPr/>
        </p:nvSpPr>
        <p:spPr>
          <a:xfrm>
            <a:off x="3210899" y="1369400"/>
            <a:ext cx="5159706" cy="2739951"/>
          </a:xfrm>
          <a:prstGeom prst="rect">
            <a:avLst/>
          </a:prstGeom>
          <a:blipFill>
            <a:blip r:embed="rId3" cstate="print"/>
            <a:stretch>
              <a:fillRect/>
            </a:stretch>
          </a:blipFill>
        </p:spPr>
        <p:txBody>
          <a:bodyPr wrap="square" lIns="0" tIns="0" rIns="0" bIns="0" rtlCol="0" anchor="ctr">
            <a:noAutofit/>
          </a:bodyPr>
          <a:lstStyle/>
          <a:p>
            <a:pPr algn="ctr"/>
            <a:r>
              <a:rPr lang="es-CO" sz="2800" dirty="0">
                <a:latin typeface="Candara" panose="020E0502030303020204" pitchFamily="34" charset="0"/>
              </a:rPr>
              <a:t>La implementación de este plan requiere el </a:t>
            </a:r>
            <a:r>
              <a:rPr lang="es-CO" sz="2800" b="1" dirty="0">
                <a:latin typeface="Candara" panose="020E0502030303020204" pitchFamily="34" charset="0"/>
              </a:rPr>
              <a:t>compromiso del programa </a:t>
            </a:r>
            <a:r>
              <a:rPr lang="es-CO" sz="2800" dirty="0">
                <a:latin typeface="Candara" panose="020E0502030303020204" pitchFamily="34" charset="0"/>
              </a:rPr>
              <a:t>y el respaldo de las dependencias y directivas de la</a:t>
            </a:r>
          </a:p>
          <a:p>
            <a:pPr algn="ctr"/>
            <a:r>
              <a:rPr lang="es-CO" sz="2800" dirty="0">
                <a:latin typeface="Candara" panose="020E0502030303020204" pitchFamily="34" charset="0"/>
              </a:rPr>
              <a:t>Universidad.</a:t>
            </a:r>
          </a:p>
        </p:txBody>
      </p:sp>
    </p:spTree>
    <p:extLst>
      <p:ext uri="{BB962C8B-B14F-4D97-AF65-F5344CB8AC3E}">
        <p14:creationId xmlns:p14="http://schemas.microsoft.com/office/powerpoint/2010/main" val="123744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6606" y="1298267"/>
            <a:ext cx="8400197" cy="3171064"/>
          </a:xfrm>
        </p:spPr>
        <p:txBody>
          <a:bodyPr>
            <a:noAutofit/>
          </a:bodyPr>
          <a:lstStyle/>
          <a:p>
            <a:pPr lvl="0" algn="just">
              <a:buFontTx/>
              <a:buChar char="-"/>
            </a:pPr>
            <a:r>
              <a:rPr lang="es-ES" sz="2000" dirty="0"/>
              <a:t>El Proyecto Educativo Institucional PEI, Acuerdo Superior No. 015 de octubre de 2010, establece la política de Autoevaluación Institucional y Acreditación, e indica la adopción del Modelo del Consejo Nacional de Acreditación (CNA) para la autoevaluación y acreditación de programas e institucional.</a:t>
            </a:r>
          </a:p>
          <a:p>
            <a:pPr marL="0" lvl="0" indent="0" algn="just">
              <a:buNone/>
            </a:pPr>
            <a:endParaRPr lang="es-CO" sz="2000" dirty="0"/>
          </a:p>
          <a:p>
            <a:pPr algn="just">
              <a:buFontTx/>
              <a:buChar char="-"/>
            </a:pPr>
            <a:r>
              <a:rPr lang="es-ES_tradnl" sz="2000" dirty="0"/>
              <a:t>Acuerdo Superior 007 de marzo 27 de 2000, </a:t>
            </a:r>
            <a:r>
              <a:rPr lang="es-CO" sz="2000" dirty="0"/>
              <a:t>El Comité General de Autoevaluación Institucional y Acreditación (artículos 64 y 65), </a:t>
            </a:r>
            <a:r>
              <a:rPr lang="es-ES_tradnl" sz="2000" dirty="0"/>
              <a:t>Los Comités Específicos de Autoevaluación de Programa Académico (artículo 66 y 67).</a:t>
            </a:r>
          </a:p>
        </p:txBody>
      </p:sp>
      <p:sp>
        <p:nvSpPr>
          <p:cNvPr id="4" name="1 Título"/>
          <p:cNvSpPr txBox="1">
            <a:spLocks/>
          </p:cNvSpPr>
          <p:nvPr/>
        </p:nvSpPr>
        <p:spPr>
          <a:xfrm>
            <a:off x="286606" y="482108"/>
            <a:ext cx="5857711" cy="484574"/>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Lineamientos Internos</a:t>
            </a:r>
          </a:p>
        </p:txBody>
      </p:sp>
    </p:spTree>
    <p:extLst>
      <p:ext uri="{BB962C8B-B14F-4D97-AF65-F5344CB8AC3E}">
        <p14:creationId xmlns:p14="http://schemas.microsoft.com/office/powerpoint/2010/main" val="946045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275825" y="354371"/>
            <a:ext cx="9144000" cy="308360"/>
          </a:xfrm>
        </p:spPr>
        <p:txBody>
          <a:bodyPr>
            <a:noAutofit/>
          </a:bodyPr>
          <a:lstStyle/>
          <a:p>
            <a:r>
              <a:rPr lang="es-ES" sz="3200" b="1" dirty="0"/>
              <a:t>Pasos a seguir</a:t>
            </a:r>
          </a:p>
        </p:txBody>
      </p:sp>
      <p:graphicFrame>
        <p:nvGraphicFramePr>
          <p:cNvPr id="2" name="1 Diagrama"/>
          <p:cNvGraphicFramePr/>
          <p:nvPr/>
        </p:nvGraphicFramePr>
        <p:xfrm>
          <a:off x="278095" y="1176705"/>
          <a:ext cx="8520752" cy="3558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4192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p:txBody>
          <a:bodyPr>
            <a:noAutofit/>
          </a:bodyPr>
          <a:lstStyle/>
          <a:p>
            <a:r>
              <a:rPr lang="es-ES" sz="3200" b="1" dirty="0">
                <a:latin typeface="Candara" panose="020E0502030303020204" pitchFamily="34" charset="0"/>
              </a:rPr>
              <a:t>Pasos a seguir</a:t>
            </a:r>
          </a:p>
        </p:txBody>
      </p:sp>
      <p:graphicFrame>
        <p:nvGraphicFramePr>
          <p:cNvPr id="2" name="1 Diagrama"/>
          <p:cNvGraphicFramePr/>
          <p:nvPr/>
        </p:nvGraphicFramePr>
        <p:xfrm>
          <a:off x="162345" y="1188288"/>
          <a:ext cx="8520752" cy="3558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2014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object 162"/>
          <p:cNvSpPr/>
          <p:nvPr/>
        </p:nvSpPr>
        <p:spPr>
          <a:xfrm>
            <a:off x="1650492" y="1597916"/>
            <a:ext cx="6438011" cy="690563"/>
          </a:xfrm>
          <a:custGeom>
            <a:avLst/>
            <a:gdLst/>
            <a:ahLst/>
            <a:cxnLst/>
            <a:rect l="l" t="t" r="r" b="b"/>
            <a:pathLst>
              <a:path w="6438011" h="920750">
                <a:moveTo>
                  <a:pt x="6438011" y="153415"/>
                </a:moveTo>
                <a:lnTo>
                  <a:pt x="6438011" y="767207"/>
                </a:lnTo>
                <a:lnTo>
                  <a:pt x="6437316" y="781916"/>
                </a:lnTo>
                <a:lnTo>
                  <a:pt x="6435274" y="796231"/>
                </a:lnTo>
                <a:lnTo>
                  <a:pt x="6431949" y="810089"/>
                </a:lnTo>
                <a:lnTo>
                  <a:pt x="6427402" y="823427"/>
                </a:lnTo>
                <a:lnTo>
                  <a:pt x="6421698" y="836181"/>
                </a:lnTo>
                <a:lnTo>
                  <a:pt x="6414900" y="848288"/>
                </a:lnTo>
                <a:lnTo>
                  <a:pt x="6407070" y="859686"/>
                </a:lnTo>
                <a:lnTo>
                  <a:pt x="6398271" y="870311"/>
                </a:lnTo>
                <a:lnTo>
                  <a:pt x="6388567" y="880100"/>
                </a:lnTo>
                <a:lnTo>
                  <a:pt x="6378021" y="888989"/>
                </a:lnTo>
                <a:lnTo>
                  <a:pt x="6366697" y="896917"/>
                </a:lnTo>
                <a:lnTo>
                  <a:pt x="6354656" y="903819"/>
                </a:lnTo>
                <a:lnTo>
                  <a:pt x="6341962" y="909633"/>
                </a:lnTo>
                <a:lnTo>
                  <a:pt x="6328679" y="914296"/>
                </a:lnTo>
                <a:lnTo>
                  <a:pt x="6314869" y="917744"/>
                </a:lnTo>
                <a:lnTo>
                  <a:pt x="6300596" y="919914"/>
                </a:lnTo>
                <a:lnTo>
                  <a:pt x="6285922" y="920743"/>
                </a:lnTo>
                <a:lnTo>
                  <a:pt x="6284468" y="920750"/>
                </a:lnTo>
                <a:lnTo>
                  <a:pt x="0" y="920750"/>
                </a:lnTo>
                <a:lnTo>
                  <a:pt x="0" y="0"/>
                </a:lnTo>
                <a:lnTo>
                  <a:pt x="6284468" y="0"/>
                </a:lnTo>
                <a:lnTo>
                  <a:pt x="6299183" y="695"/>
                </a:lnTo>
                <a:lnTo>
                  <a:pt x="6313504" y="2738"/>
                </a:lnTo>
                <a:lnTo>
                  <a:pt x="6327367" y="6065"/>
                </a:lnTo>
                <a:lnTo>
                  <a:pt x="6340709" y="10614"/>
                </a:lnTo>
                <a:lnTo>
                  <a:pt x="6353467" y="16321"/>
                </a:lnTo>
                <a:lnTo>
                  <a:pt x="6365578" y="23123"/>
                </a:lnTo>
                <a:lnTo>
                  <a:pt x="6376979" y="30956"/>
                </a:lnTo>
                <a:lnTo>
                  <a:pt x="6387605" y="39757"/>
                </a:lnTo>
                <a:lnTo>
                  <a:pt x="6397395" y="49462"/>
                </a:lnTo>
                <a:lnTo>
                  <a:pt x="6406285" y="60008"/>
                </a:lnTo>
                <a:lnTo>
                  <a:pt x="6414212" y="71333"/>
                </a:lnTo>
                <a:lnTo>
                  <a:pt x="6421112" y="83372"/>
                </a:lnTo>
                <a:lnTo>
                  <a:pt x="6426923" y="96062"/>
                </a:lnTo>
                <a:lnTo>
                  <a:pt x="6431580" y="109340"/>
                </a:lnTo>
                <a:lnTo>
                  <a:pt x="6435022" y="123142"/>
                </a:lnTo>
                <a:lnTo>
                  <a:pt x="6437185" y="137406"/>
                </a:lnTo>
                <a:lnTo>
                  <a:pt x="6438005" y="152067"/>
                </a:lnTo>
                <a:lnTo>
                  <a:pt x="6438011" y="153415"/>
                </a:lnTo>
                <a:close/>
              </a:path>
            </a:pathLst>
          </a:custGeom>
          <a:ln w="9525">
            <a:solidFill>
              <a:srgbClr val="4F81BC"/>
            </a:solidFill>
          </a:ln>
        </p:spPr>
        <p:txBody>
          <a:bodyPr wrap="square" lIns="0" tIns="0" rIns="0" bIns="0" rtlCol="0">
            <a:noAutofit/>
          </a:bodyPr>
          <a:lstStyle/>
          <a:p>
            <a:endParaRPr/>
          </a:p>
        </p:txBody>
      </p:sp>
      <p:sp>
        <p:nvSpPr>
          <p:cNvPr id="124" name="object 163"/>
          <p:cNvSpPr/>
          <p:nvPr/>
        </p:nvSpPr>
        <p:spPr>
          <a:xfrm>
            <a:off x="596649" y="2479169"/>
            <a:ext cx="1110995" cy="1155573"/>
          </a:xfrm>
          <a:prstGeom prst="rect">
            <a:avLst/>
          </a:prstGeom>
          <a:blipFill>
            <a:blip r:embed="rId2" cstate="print"/>
            <a:stretch>
              <a:fillRect/>
            </a:stretch>
          </a:blipFill>
        </p:spPr>
        <p:txBody>
          <a:bodyPr wrap="square" lIns="0" tIns="0" rIns="0" bIns="0" rtlCol="0">
            <a:noAutofit/>
          </a:bodyPr>
          <a:lstStyle/>
          <a:p>
            <a:endParaRPr/>
          </a:p>
        </p:txBody>
      </p:sp>
      <p:sp>
        <p:nvSpPr>
          <p:cNvPr id="129" name="object 168"/>
          <p:cNvSpPr/>
          <p:nvPr/>
        </p:nvSpPr>
        <p:spPr>
          <a:xfrm>
            <a:off x="596649" y="3394709"/>
            <a:ext cx="1110995" cy="1155573"/>
          </a:xfrm>
          <a:prstGeom prst="rect">
            <a:avLst/>
          </a:prstGeom>
          <a:blipFill>
            <a:blip r:embed="rId3" cstate="print"/>
            <a:stretch>
              <a:fillRect/>
            </a:stretch>
          </a:blipFill>
        </p:spPr>
        <p:txBody>
          <a:bodyPr wrap="square" lIns="0" tIns="0" rIns="0" bIns="0" rtlCol="0">
            <a:noAutofit/>
          </a:bodyPr>
          <a:lstStyle/>
          <a:p>
            <a:endParaRPr/>
          </a:p>
        </p:txBody>
      </p:sp>
      <p:sp>
        <p:nvSpPr>
          <p:cNvPr id="119" name="object 158"/>
          <p:cNvSpPr/>
          <p:nvPr/>
        </p:nvSpPr>
        <p:spPr>
          <a:xfrm>
            <a:off x="596649" y="1563624"/>
            <a:ext cx="1110995" cy="1159002"/>
          </a:xfrm>
          <a:prstGeom prst="rect">
            <a:avLst/>
          </a:prstGeom>
          <a:blipFill>
            <a:blip r:embed="rId4" cstate="print"/>
            <a:stretch>
              <a:fillRect/>
            </a:stretch>
          </a:blipFill>
        </p:spPr>
        <p:txBody>
          <a:bodyPr wrap="square" lIns="0" tIns="0" rIns="0" bIns="0" rtlCol="0">
            <a:noAutofit/>
          </a:bodyPr>
          <a:lstStyle/>
          <a:p>
            <a:endParaRPr/>
          </a:p>
        </p:txBody>
      </p:sp>
      <p:sp>
        <p:nvSpPr>
          <p:cNvPr id="112" name="object 135"/>
          <p:cNvSpPr/>
          <p:nvPr/>
        </p:nvSpPr>
        <p:spPr>
          <a:xfrm>
            <a:off x="1508890" y="2528030"/>
            <a:ext cx="886167" cy="274320"/>
          </a:xfrm>
          <a:custGeom>
            <a:avLst/>
            <a:gdLst/>
            <a:ahLst/>
            <a:cxnLst/>
            <a:rect l="l" t="t" r="r" b="b"/>
            <a:pathLst>
              <a:path w="886167" h="365760">
                <a:moveTo>
                  <a:pt x="0" y="365760"/>
                </a:moveTo>
                <a:lnTo>
                  <a:pt x="886167" y="365760"/>
                </a:lnTo>
                <a:lnTo>
                  <a:pt x="886167" y="0"/>
                </a:lnTo>
                <a:lnTo>
                  <a:pt x="0" y="0"/>
                </a:lnTo>
                <a:lnTo>
                  <a:pt x="0" y="365760"/>
                </a:lnTo>
                <a:close/>
              </a:path>
            </a:pathLst>
          </a:custGeom>
          <a:solidFill>
            <a:srgbClr val="E9ECF4"/>
          </a:solidFill>
        </p:spPr>
        <p:txBody>
          <a:bodyPr wrap="square" lIns="0" tIns="0" rIns="0" bIns="0" rtlCol="0">
            <a:noAutofit/>
          </a:bodyPr>
          <a:lstStyle/>
          <a:p>
            <a:endParaRPr/>
          </a:p>
        </p:txBody>
      </p:sp>
      <p:sp>
        <p:nvSpPr>
          <p:cNvPr id="113" name="object 136"/>
          <p:cNvSpPr/>
          <p:nvPr/>
        </p:nvSpPr>
        <p:spPr>
          <a:xfrm>
            <a:off x="2394969" y="2528030"/>
            <a:ext cx="501383" cy="274320"/>
          </a:xfrm>
          <a:custGeom>
            <a:avLst/>
            <a:gdLst/>
            <a:ahLst/>
            <a:cxnLst/>
            <a:rect l="l" t="t" r="r" b="b"/>
            <a:pathLst>
              <a:path w="501383" h="365760">
                <a:moveTo>
                  <a:pt x="0" y="365760"/>
                </a:moveTo>
                <a:lnTo>
                  <a:pt x="501383" y="365760"/>
                </a:lnTo>
                <a:lnTo>
                  <a:pt x="501383" y="0"/>
                </a:lnTo>
                <a:lnTo>
                  <a:pt x="0" y="0"/>
                </a:lnTo>
                <a:lnTo>
                  <a:pt x="0" y="365760"/>
                </a:lnTo>
                <a:close/>
              </a:path>
            </a:pathLst>
          </a:custGeom>
          <a:solidFill>
            <a:srgbClr val="E9ECF4"/>
          </a:solidFill>
        </p:spPr>
        <p:txBody>
          <a:bodyPr wrap="square" lIns="0" tIns="0" rIns="0" bIns="0" rtlCol="0">
            <a:noAutofit/>
          </a:bodyPr>
          <a:lstStyle/>
          <a:p>
            <a:endParaRPr/>
          </a:p>
        </p:txBody>
      </p:sp>
      <p:sp>
        <p:nvSpPr>
          <p:cNvPr id="114" name="object 137"/>
          <p:cNvSpPr/>
          <p:nvPr/>
        </p:nvSpPr>
        <p:spPr>
          <a:xfrm>
            <a:off x="2896365" y="2528030"/>
            <a:ext cx="462521" cy="274320"/>
          </a:xfrm>
          <a:custGeom>
            <a:avLst/>
            <a:gdLst/>
            <a:ahLst/>
            <a:cxnLst/>
            <a:rect l="l" t="t" r="r" b="b"/>
            <a:pathLst>
              <a:path w="462521" h="365760">
                <a:moveTo>
                  <a:pt x="0" y="365760"/>
                </a:moveTo>
                <a:lnTo>
                  <a:pt x="462521" y="365760"/>
                </a:lnTo>
                <a:lnTo>
                  <a:pt x="462521" y="0"/>
                </a:lnTo>
                <a:lnTo>
                  <a:pt x="0" y="0"/>
                </a:lnTo>
                <a:lnTo>
                  <a:pt x="0" y="365760"/>
                </a:lnTo>
                <a:close/>
              </a:path>
            </a:pathLst>
          </a:custGeom>
          <a:solidFill>
            <a:srgbClr val="E9ECF4"/>
          </a:solidFill>
        </p:spPr>
        <p:txBody>
          <a:bodyPr wrap="square" lIns="0" tIns="0" rIns="0" bIns="0" rtlCol="0">
            <a:noAutofit/>
          </a:bodyPr>
          <a:lstStyle/>
          <a:p>
            <a:endParaRPr/>
          </a:p>
        </p:txBody>
      </p:sp>
      <p:sp>
        <p:nvSpPr>
          <p:cNvPr id="115" name="object 138"/>
          <p:cNvSpPr/>
          <p:nvPr/>
        </p:nvSpPr>
        <p:spPr>
          <a:xfrm>
            <a:off x="3358896" y="2528030"/>
            <a:ext cx="839520" cy="274320"/>
          </a:xfrm>
          <a:custGeom>
            <a:avLst/>
            <a:gdLst/>
            <a:ahLst/>
            <a:cxnLst/>
            <a:rect l="l" t="t" r="r" b="b"/>
            <a:pathLst>
              <a:path w="839520" h="365760">
                <a:moveTo>
                  <a:pt x="0" y="365760"/>
                </a:moveTo>
                <a:lnTo>
                  <a:pt x="839520" y="365760"/>
                </a:lnTo>
                <a:lnTo>
                  <a:pt x="839520" y="0"/>
                </a:lnTo>
                <a:lnTo>
                  <a:pt x="0" y="0"/>
                </a:lnTo>
                <a:lnTo>
                  <a:pt x="0" y="365760"/>
                </a:lnTo>
                <a:close/>
              </a:path>
            </a:pathLst>
          </a:custGeom>
          <a:solidFill>
            <a:srgbClr val="E9ECF4"/>
          </a:solidFill>
        </p:spPr>
        <p:txBody>
          <a:bodyPr wrap="square" lIns="0" tIns="0" rIns="0" bIns="0" rtlCol="0">
            <a:noAutofit/>
          </a:bodyPr>
          <a:lstStyle/>
          <a:p>
            <a:endParaRPr/>
          </a:p>
        </p:txBody>
      </p:sp>
      <p:sp>
        <p:nvSpPr>
          <p:cNvPr id="116" name="object 139"/>
          <p:cNvSpPr/>
          <p:nvPr/>
        </p:nvSpPr>
        <p:spPr>
          <a:xfrm>
            <a:off x="4198493" y="2528030"/>
            <a:ext cx="621868" cy="274320"/>
          </a:xfrm>
          <a:custGeom>
            <a:avLst/>
            <a:gdLst/>
            <a:ahLst/>
            <a:cxnLst/>
            <a:rect l="l" t="t" r="r" b="b"/>
            <a:pathLst>
              <a:path w="621868" h="365760">
                <a:moveTo>
                  <a:pt x="0" y="365760"/>
                </a:moveTo>
                <a:lnTo>
                  <a:pt x="621868" y="365760"/>
                </a:lnTo>
                <a:lnTo>
                  <a:pt x="621868" y="0"/>
                </a:lnTo>
                <a:lnTo>
                  <a:pt x="0" y="0"/>
                </a:lnTo>
                <a:lnTo>
                  <a:pt x="0" y="365760"/>
                </a:lnTo>
                <a:close/>
              </a:path>
            </a:pathLst>
          </a:custGeom>
          <a:solidFill>
            <a:srgbClr val="E9ECF4"/>
          </a:solidFill>
        </p:spPr>
        <p:txBody>
          <a:bodyPr wrap="square" lIns="0" tIns="0" rIns="0" bIns="0" rtlCol="0">
            <a:noAutofit/>
          </a:bodyPr>
          <a:lstStyle/>
          <a:p>
            <a:endParaRPr/>
          </a:p>
        </p:txBody>
      </p:sp>
      <p:sp>
        <p:nvSpPr>
          <p:cNvPr id="117" name="object 140"/>
          <p:cNvSpPr/>
          <p:nvPr/>
        </p:nvSpPr>
        <p:spPr>
          <a:xfrm>
            <a:off x="4820285" y="2528030"/>
            <a:ext cx="994994" cy="274320"/>
          </a:xfrm>
          <a:custGeom>
            <a:avLst/>
            <a:gdLst/>
            <a:ahLst/>
            <a:cxnLst/>
            <a:rect l="l" t="t" r="r" b="b"/>
            <a:pathLst>
              <a:path w="994994" h="365760">
                <a:moveTo>
                  <a:pt x="0" y="365760"/>
                </a:moveTo>
                <a:lnTo>
                  <a:pt x="994994" y="365760"/>
                </a:lnTo>
                <a:lnTo>
                  <a:pt x="994994" y="0"/>
                </a:lnTo>
                <a:lnTo>
                  <a:pt x="0" y="0"/>
                </a:lnTo>
                <a:lnTo>
                  <a:pt x="0" y="365760"/>
                </a:lnTo>
                <a:close/>
              </a:path>
            </a:pathLst>
          </a:custGeom>
          <a:solidFill>
            <a:srgbClr val="E9ECF4"/>
          </a:solidFill>
        </p:spPr>
        <p:txBody>
          <a:bodyPr wrap="square" lIns="0" tIns="0" rIns="0" bIns="0" rtlCol="0">
            <a:noAutofit/>
          </a:bodyPr>
          <a:lstStyle/>
          <a:p>
            <a:endParaRPr/>
          </a:p>
        </p:txBody>
      </p:sp>
      <p:sp>
        <p:nvSpPr>
          <p:cNvPr id="118" name="object 141"/>
          <p:cNvSpPr/>
          <p:nvPr/>
        </p:nvSpPr>
        <p:spPr>
          <a:xfrm>
            <a:off x="5815330" y="2528030"/>
            <a:ext cx="1243736" cy="274320"/>
          </a:xfrm>
          <a:custGeom>
            <a:avLst/>
            <a:gdLst/>
            <a:ahLst/>
            <a:cxnLst/>
            <a:rect l="l" t="t" r="r" b="b"/>
            <a:pathLst>
              <a:path w="1243736" h="365760">
                <a:moveTo>
                  <a:pt x="0" y="365760"/>
                </a:moveTo>
                <a:lnTo>
                  <a:pt x="1243736" y="365760"/>
                </a:lnTo>
                <a:lnTo>
                  <a:pt x="1243736" y="0"/>
                </a:lnTo>
                <a:lnTo>
                  <a:pt x="0" y="0"/>
                </a:lnTo>
                <a:lnTo>
                  <a:pt x="0" y="365760"/>
                </a:lnTo>
                <a:close/>
              </a:path>
            </a:pathLst>
          </a:custGeom>
          <a:solidFill>
            <a:srgbClr val="E9ECF4"/>
          </a:solidFill>
        </p:spPr>
        <p:txBody>
          <a:bodyPr wrap="square" lIns="0" tIns="0" rIns="0" bIns="0" rtlCol="0">
            <a:noAutofit/>
          </a:bodyPr>
          <a:lstStyle/>
          <a:p>
            <a:endParaRPr/>
          </a:p>
        </p:txBody>
      </p:sp>
      <p:sp>
        <p:nvSpPr>
          <p:cNvPr id="120" name="object 159"/>
          <p:cNvSpPr/>
          <p:nvPr/>
        </p:nvSpPr>
        <p:spPr>
          <a:xfrm>
            <a:off x="1605440" y="1560548"/>
            <a:ext cx="6533388" cy="761238"/>
          </a:xfrm>
          <a:prstGeom prst="rect">
            <a:avLst/>
          </a:prstGeom>
          <a:blipFill>
            <a:blip r:embed="rId5" cstate="print"/>
            <a:stretch>
              <a:fillRect/>
            </a:stretch>
          </a:blipFill>
        </p:spPr>
        <p:txBody>
          <a:bodyPr wrap="square" lIns="0" tIns="0" rIns="0" bIns="0" rtlCol="0">
            <a:noAutofit/>
          </a:bodyPr>
          <a:lstStyle/>
          <a:p>
            <a:endParaRPr/>
          </a:p>
        </p:txBody>
      </p:sp>
      <p:sp>
        <p:nvSpPr>
          <p:cNvPr id="122" name="object 161"/>
          <p:cNvSpPr/>
          <p:nvPr/>
        </p:nvSpPr>
        <p:spPr>
          <a:xfrm>
            <a:off x="1653128" y="1595080"/>
            <a:ext cx="6438011" cy="690563"/>
          </a:xfrm>
          <a:custGeom>
            <a:avLst/>
            <a:gdLst/>
            <a:ahLst/>
            <a:cxnLst/>
            <a:rect l="l" t="t" r="r" b="b"/>
            <a:pathLst>
              <a:path w="6438011" h="920750">
                <a:moveTo>
                  <a:pt x="6438011" y="153415"/>
                </a:moveTo>
                <a:lnTo>
                  <a:pt x="6431580" y="109340"/>
                </a:lnTo>
                <a:lnTo>
                  <a:pt x="6414212" y="71333"/>
                </a:lnTo>
                <a:lnTo>
                  <a:pt x="6387605" y="39757"/>
                </a:lnTo>
                <a:lnTo>
                  <a:pt x="6353467" y="16321"/>
                </a:lnTo>
                <a:lnTo>
                  <a:pt x="6313504" y="2738"/>
                </a:lnTo>
                <a:lnTo>
                  <a:pt x="6284468" y="0"/>
                </a:lnTo>
                <a:lnTo>
                  <a:pt x="0" y="0"/>
                </a:lnTo>
                <a:lnTo>
                  <a:pt x="0" y="920750"/>
                </a:lnTo>
                <a:lnTo>
                  <a:pt x="6285922" y="920743"/>
                </a:lnTo>
                <a:lnTo>
                  <a:pt x="6328679" y="914296"/>
                </a:lnTo>
                <a:lnTo>
                  <a:pt x="6366697" y="896917"/>
                </a:lnTo>
                <a:lnTo>
                  <a:pt x="6398271" y="870311"/>
                </a:lnTo>
                <a:lnTo>
                  <a:pt x="6421698" y="836181"/>
                </a:lnTo>
                <a:lnTo>
                  <a:pt x="6435274" y="796231"/>
                </a:lnTo>
                <a:lnTo>
                  <a:pt x="6438011" y="767207"/>
                </a:lnTo>
                <a:lnTo>
                  <a:pt x="6438011" y="153415"/>
                </a:lnTo>
                <a:close/>
              </a:path>
            </a:pathLst>
          </a:custGeom>
          <a:solidFill>
            <a:srgbClr val="FFFFFF"/>
          </a:solidFill>
        </p:spPr>
        <p:txBody>
          <a:bodyPr wrap="square" lIns="0" tIns="0" rIns="0" bIns="0" rtlCol="0" anchor="ctr">
            <a:noAutofit/>
          </a:bodyPr>
          <a:lstStyle/>
          <a:p>
            <a:pPr marL="447675" lvl="1" indent="-271463">
              <a:buFont typeface="Wingdings" panose="05000000000000000000" pitchFamily="2" charset="2"/>
              <a:buChar char="Ø"/>
            </a:pPr>
            <a:r>
              <a:rPr lang="es-CO" sz="1100" b="1" dirty="0">
                <a:latin typeface="Candara" panose="020E0502030303020204" pitchFamily="34" charset="0"/>
              </a:rPr>
              <a:t>Identificar las tareas necesarias y su posible secuencia para cumplir las acciones planeadas</a:t>
            </a:r>
          </a:p>
          <a:p>
            <a:pPr marL="447675" lvl="1" indent="-271463">
              <a:buFont typeface="Wingdings" panose="05000000000000000000" pitchFamily="2" charset="2"/>
              <a:buChar char="Ø"/>
            </a:pPr>
            <a:r>
              <a:rPr lang="es-CO" sz="1100" b="1" dirty="0">
                <a:latin typeface="Candara" panose="020E0502030303020204" pitchFamily="34" charset="0"/>
              </a:rPr>
              <a:t>Determinar quien es el responsable de la puesta en marcha y de la ejecución de las tareas a desarrollar</a:t>
            </a:r>
            <a:endParaRPr sz="1100" b="1" dirty="0">
              <a:latin typeface="Candara" panose="020E0502030303020204" pitchFamily="34" charset="0"/>
            </a:endParaRPr>
          </a:p>
        </p:txBody>
      </p:sp>
      <p:sp>
        <p:nvSpPr>
          <p:cNvPr id="125" name="object 164"/>
          <p:cNvSpPr/>
          <p:nvPr/>
        </p:nvSpPr>
        <p:spPr>
          <a:xfrm>
            <a:off x="1602486" y="2495170"/>
            <a:ext cx="6533388" cy="761238"/>
          </a:xfrm>
          <a:prstGeom prst="rect">
            <a:avLst/>
          </a:prstGeom>
          <a:blipFill>
            <a:blip r:embed="rId6" cstate="print"/>
            <a:stretch>
              <a:fillRect/>
            </a:stretch>
          </a:blipFill>
        </p:spPr>
        <p:txBody>
          <a:bodyPr wrap="square" lIns="0" tIns="0" rIns="0" bIns="0" rtlCol="0">
            <a:noAutofit/>
          </a:bodyPr>
          <a:lstStyle/>
          <a:p>
            <a:endParaRPr/>
          </a:p>
        </p:txBody>
      </p:sp>
      <p:sp>
        <p:nvSpPr>
          <p:cNvPr id="126" name="object 165"/>
          <p:cNvSpPr/>
          <p:nvPr/>
        </p:nvSpPr>
        <p:spPr>
          <a:xfrm>
            <a:off x="1599441" y="2564894"/>
            <a:ext cx="5942075" cy="570357"/>
          </a:xfrm>
          <a:prstGeom prst="rect">
            <a:avLst/>
          </a:prstGeom>
          <a:blipFill>
            <a:blip r:embed="rId7" cstate="print"/>
            <a:stretch>
              <a:fillRect/>
            </a:stretch>
          </a:blipFill>
        </p:spPr>
        <p:txBody>
          <a:bodyPr wrap="square" lIns="0" tIns="0" rIns="0" bIns="0" rtlCol="0">
            <a:noAutofit/>
          </a:bodyPr>
          <a:lstStyle/>
          <a:p>
            <a:endParaRPr/>
          </a:p>
        </p:txBody>
      </p:sp>
      <p:sp>
        <p:nvSpPr>
          <p:cNvPr id="127" name="object 166"/>
          <p:cNvSpPr/>
          <p:nvPr/>
        </p:nvSpPr>
        <p:spPr>
          <a:xfrm>
            <a:off x="1650492" y="2513363"/>
            <a:ext cx="6438011" cy="690563"/>
          </a:xfrm>
          <a:custGeom>
            <a:avLst/>
            <a:gdLst/>
            <a:ahLst/>
            <a:cxnLst/>
            <a:rect l="l" t="t" r="r" b="b"/>
            <a:pathLst>
              <a:path w="6438011" h="920750">
                <a:moveTo>
                  <a:pt x="6438011" y="153415"/>
                </a:moveTo>
                <a:lnTo>
                  <a:pt x="6431580" y="109340"/>
                </a:lnTo>
                <a:lnTo>
                  <a:pt x="6414212" y="71333"/>
                </a:lnTo>
                <a:lnTo>
                  <a:pt x="6387605" y="39757"/>
                </a:lnTo>
                <a:lnTo>
                  <a:pt x="6353467" y="16321"/>
                </a:lnTo>
                <a:lnTo>
                  <a:pt x="6313504" y="2738"/>
                </a:lnTo>
                <a:lnTo>
                  <a:pt x="6284468" y="0"/>
                </a:lnTo>
                <a:lnTo>
                  <a:pt x="0" y="0"/>
                </a:lnTo>
                <a:lnTo>
                  <a:pt x="0" y="920750"/>
                </a:lnTo>
                <a:lnTo>
                  <a:pt x="6285922" y="920743"/>
                </a:lnTo>
                <a:lnTo>
                  <a:pt x="6328679" y="914296"/>
                </a:lnTo>
                <a:lnTo>
                  <a:pt x="6366697" y="896917"/>
                </a:lnTo>
                <a:lnTo>
                  <a:pt x="6398271" y="870311"/>
                </a:lnTo>
                <a:lnTo>
                  <a:pt x="6421698" y="836181"/>
                </a:lnTo>
                <a:lnTo>
                  <a:pt x="6435274" y="796231"/>
                </a:lnTo>
                <a:lnTo>
                  <a:pt x="6438011" y="767207"/>
                </a:lnTo>
                <a:lnTo>
                  <a:pt x="6438011" y="153415"/>
                </a:lnTo>
                <a:close/>
              </a:path>
            </a:pathLst>
          </a:custGeom>
          <a:solidFill>
            <a:srgbClr val="FFFFFF"/>
          </a:solidFill>
        </p:spPr>
        <p:txBody>
          <a:bodyPr wrap="square" lIns="0" tIns="0" rIns="0" bIns="0" rtlCol="0" anchor="ctr">
            <a:noAutofit/>
          </a:bodyPr>
          <a:lstStyle/>
          <a:p>
            <a:pPr marL="447675" lvl="1" indent="-271463">
              <a:buFont typeface="Wingdings" panose="05000000000000000000" pitchFamily="2" charset="2"/>
              <a:buChar char="Ø"/>
            </a:pPr>
            <a:r>
              <a:rPr lang="es-CO" sz="1100" b="1" dirty="0">
                <a:latin typeface="Candara" panose="020E0502030303020204" pitchFamily="34" charset="0"/>
              </a:rPr>
              <a:t>Determinar la fecha de inicio y de culminación de cada acción</a:t>
            </a:r>
          </a:p>
          <a:p>
            <a:pPr marL="447675" lvl="1" indent="-271463">
              <a:buFont typeface="Wingdings" panose="05000000000000000000" pitchFamily="2" charset="2"/>
              <a:buChar char="Ø"/>
            </a:pPr>
            <a:r>
              <a:rPr lang="es-CO" sz="1100" b="1" dirty="0">
                <a:latin typeface="Candara" panose="020E0502030303020204" pitchFamily="34" charset="0"/>
              </a:rPr>
              <a:t>Identificar los recursos humanos y materiales necesarios para ejecutar las tareas</a:t>
            </a:r>
          </a:p>
          <a:p>
            <a:pPr marL="447675" lvl="1" indent="-271463">
              <a:buFont typeface="Wingdings" panose="05000000000000000000" pitchFamily="2" charset="2"/>
              <a:buChar char="Ø"/>
            </a:pPr>
            <a:r>
              <a:rPr lang="es-CO" sz="1100" b="1" dirty="0">
                <a:latin typeface="Candara" panose="020E0502030303020204" pitchFamily="34" charset="0"/>
              </a:rPr>
              <a:t>Evaluar sus costos para acceder a esos recursos</a:t>
            </a:r>
            <a:endParaRPr sz="1100" b="1" dirty="0">
              <a:latin typeface="Candara" panose="020E0502030303020204" pitchFamily="34" charset="0"/>
            </a:endParaRPr>
          </a:p>
        </p:txBody>
      </p:sp>
      <p:sp>
        <p:nvSpPr>
          <p:cNvPr id="128" name="object 167"/>
          <p:cNvSpPr/>
          <p:nvPr/>
        </p:nvSpPr>
        <p:spPr>
          <a:xfrm>
            <a:off x="1650492" y="2513363"/>
            <a:ext cx="6438011" cy="690563"/>
          </a:xfrm>
          <a:custGeom>
            <a:avLst/>
            <a:gdLst/>
            <a:ahLst/>
            <a:cxnLst/>
            <a:rect l="l" t="t" r="r" b="b"/>
            <a:pathLst>
              <a:path w="6438011" h="920750">
                <a:moveTo>
                  <a:pt x="6438011" y="153415"/>
                </a:moveTo>
                <a:lnTo>
                  <a:pt x="6438011" y="767207"/>
                </a:lnTo>
                <a:lnTo>
                  <a:pt x="6437316" y="781916"/>
                </a:lnTo>
                <a:lnTo>
                  <a:pt x="6435274" y="796231"/>
                </a:lnTo>
                <a:lnTo>
                  <a:pt x="6431949" y="810089"/>
                </a:lnTo>
                <a:lnTo>
                  <a:pt x="6427402" y="823427"/>
                </a:lnTo>
                <a:lnTo>
                  <a:pt x="6421698" y="836181"/>
                </a:lnTo>
                <a:lnTo>
                  <a:pt x="6414900" y="848288"/>
                </a:lnTo>
                <a:lnTo>
                  <a:pt x="6407070" y="859686"/>
                </a:lnTo>
                <a:lnTo>
                  <a:pt x="6398271" y="870311"/>
                </a:lnTo>
                <a:lnTo>
                  <a:pt x="6388567" y="880100"/>
                </a:lnTo>
                <a:lnTo>
                  <a:pt x="6378021" y="888989"/>
                </a:lnTo>
                <a:lnTo>
                  <a:pt x="6366697" y="896917"/>
                </a:lnTo>
                <a:lnTo>
                  <a:pt x="6354656" y="903819"/>
                </a:lnTo>
                <a:lnTo>
                  <a:pt x="6341962" y="909633"/>
                </a:lnTo>
                <a:lnTo>
                  <a:pt x="6328679" y="914296"/>
                </a:lnTo>
                <a:lnTo>
                  <a:pt x="6314869" y="917744"/>
                </a:lnTo>
                <a:lnTo>
                  <a:pt x="6300596" y="919914"/>
                </a:lnTo>
                <a:lnTo>
                  <a:pt x="6285922" y="920743"/>
                </a:lnTo>
                <a:lnTo>
                  <a:pt x="6284468" y="920750"/>
                </a:lnTo>
                <a:lnTo>
                  <a:pt x="0" y="920750"/>
                </a:lnTo>
                <a:lnTo>
                  <a:pt x="0" y="0"/>
                </a:lnTo>
                <a:lnTo>
                  <a:pt x="6284468" y="0"/>
                </a:lnTo>
                <a:lnTo>
                  <a:pt x="6299183" y="695"/>
                </a:lnTo>
                <a:lnTo>
                  <a:pt x="6313504" y="2738"/>
                </a:lnTo>
                <a:lnTo>
                  <a:pt x="6327367" y="6065"/>
                </a:lnTo>
                <a:lnTo>
                  <a:pt x="6340709" y="10614"/>
                </a:lnTo>
                <a:lnTo>
                  <a:pt x="6353467" y="16321"/>
                </a:lnTo>
                <a:lnTo>
                  <a:pt x="6365578" y="23123"/>
                </a:lnTo>
                <a:lnTo>
                  <a:pt x="6376979" y="30956"/>
                </a:lnTo>
                <a:lnTo>
                  <a:pt x="6387605" y="39757"/>
                </a:lnTo>
                <a:lnTo>
                  <a:pt x="6397395" y="49462"/>
                </a:lnTo>
                <a:lnTo>
                  <a:pt x="6406285" y="60008"/>
                </a:lnTo>
                <a:lnTo>
                  <a:pt x="6414212" y="71333"/>
                </a:lnTo>
                <a:lnTo>
                  <a:pt x="6421112" y="83372"/>
                </a:lnTo>
                <a:lnTo>
                  <a:pt x="6426923" y="96062"/>
                </a:lnTo>
                <a:lnTo>
                  <a:pt x="6431580" y="109340"/>
                </a:lnTo>
                <a:lnTo>
                  <a:pt x="6435022" y="123142"/>
                </a:lnTo>
                <a:lnTo>
                  <a:pt x="6437185" y="137406"/>
                </a:lnTo>
                <a:lnTo>
                  <a:pt x="6438005" y="152067"/>
                </a:lnTo>
                <a:lnTo>
                  <a:pt x="6438011" y="153415"/>
                </a:lnTo>
                <a:close/>
              </a:path>
            </a:pathLst>
          </a:custGeom>
          <a:ln w="9525">
            <a:solidFill>
              <a:srgbClr val="4F81BC"/>
            </a:solidFill>
          </a:ln>
        </p:spPr>
        <p:txBody>
          <a:bodyPr wrap="square" lIns="0" tIns="0" rIns="0" bIns="0" rtlCol="0">
            <a:noAutofit/>
          </a:bodyPr>
          <a:lstStyle/>
          <a:p>
            <a:endParaRPr/>
          </a:p>
        </p:txBody>
      </p:sp>
      <p:sp>
        <p:nvSpPr>
          <p:cNvPr id="130" name="object 169"/>
          <p:cNvSpPr/>
          <p:nvPr/>
        </p:nvSpPr>
        <p:spPr>
          <a:xfrm>
            <a:off x="1602486" y="3409571"/>
            <a:ext cx="6533388" cy="762381"/>
          </a:xfrm>
          <a:prstGeom prst="rect">
            <a:avLst/>
          </a:prstGeom>
          <a:blipFill>
            <a:blip r:embed="rId8" cstate="print"/>
            <a:stretch>
              <a:fillRect/>
            </a:stretch>
          </a:blipFill>
        </p:spPr>
        <p:txBody>
          <a:bodyPr wrap="square" lIns="0" tIns="0" rIns="0" bIns="0" rtlCol="0">
            <a:noAutofit/>
          </a:bodyPr>
          <a:lstStyle/>
          <a:p>
            <a:endParaRPr/>
          </a:p>
        </p:txBody>
      </p:sp>
      <p:sp>
        <p:nvSpPr>
          <p:cNvPr id="131" name="object 171"/>
          <p:cNvSpPr/>
          <p:nvPr/>
        </p:nvSpPr>
        <p:spPr>
          <a:xfrm>
            <a:off x="1650492" y="3428145"/>
            <a:ext cx="6438011" cy="690581"/>
          </a:xfrm>
          <a:custGeom>
            <a:avLst/>
            <a:gdLst/>
            <a:ahLst/>
            <a:cxnLst/>
            <a:rect l="l" t="t" r="r" b="b"/>
            <a:pathLst>
              <a:path w="6438011" h="920775">
                <a:moveTo>
                  <a:pt x="6438011" y="153543"/>
                </a:moveTo>
                <a:lnTo>
                  <a:pt x="6431557" y="109331"/>
                </a:lnTo>
                <a:lnTo>
                  <a:pt x="6414178" y="71313"/>
                </a:lnTo>
                <a:lnTo>
                  <a:pt x="6387572" y="39739"/>
                </a:lnTo>
                <a:lnTo>
                  <a:pt x="6353442" y="16312"/>
                </a:lnTo>
                <a:lnTo>
                  <a:pt x="6313492" y="2736"/>
                </a:lnTo>
                <a:lnTo>
                  <a:pt x="6284468" y="0"/>
                </a:lnTo>
                <a:lnTo>
                  <a:pt x="0" y="0"/>
                </a:lnTo>
                <a:lnTo>
                  <a:pt x="0" y="920775"/>
                </a:lnTo>
                <a:lnTo>
                  <a:pt x="6285849" y="920769"/>
                </a:lnTo>
                <a:lnTo>
                  <a:pt x="6328624" y="914338"/>
                </a:lnTo>
                <a:lnTo>
                  <a:pt x="6366659" y="896970"/>
                </a:lnTo>
                <a:lnTo>
                  <a:pt x="6398250" y="870373"/>
                </a:lnTo>
                <a:lnTo>
                  <a:pt x="6421689" y="836255"/>
                </a:lnTo>
                <a:lnTo>
                  <a:pt x="6435273" y="796326"/>
                </a:lnTo>
                <a:lnTo>
                  <a:pt x="6438011" y="767321"/>
                </a:lnTo>
                <a:lnTo>
                  <a:pt x="6438011" y="153543"/>
                </a:lnTo>
                <a:close/>
              </a:path>
            </a:pathLst>
          </a:custGeom>
          <a:solidFill>
            <a:srgbClr val="FFFFFF"/>
          </a:solidFill>
        </p:spPr>
        <p:txBody>
          <a:bodyPr wrap="square" lIns="0" tIns="0" rIns="0" bIns="0" rtlCol="0" anchor="ctr">
            <a:noAutofit/>
          </a:bodyPr>
          <a:lstStyle/>
          <a:p>
            <a:pPr marL="447675" indent="-271463">
              <a:lnSpc>
                <a:spcPts val="1420"/>
              </a:lnSpc>
              <a:spcBef>
                <a:spcPts val="71"/>
              </a:spcBef>
              <a:buFont typeface="Wingdings" panose="05000000000000000000" pitchFamily="2" charset="2"/>
              <a:buChar char="Ø"/>
            </a:pPr>
            <a:r>
              <a:rPr lang="es-CO" sz="1100" b="1" dirty="0">
                <a:latin typeface="Candara" panose="020E0502030303020204" pitchFamily="34" charset="0"/>
              </a:rPr>
              <a:t>Identificar los indicadores de seguimiento (productos tangibles de las tareas que muestran cómo una acción es implementada y cómo se avanza en la superación de una debilidad)</a:t>
            </a:r>
          </a:p>
          <a:p>
            <a:pPr marL="447675" indent="-271463">
              <a:lnSpc>
                <a:spcPts val="1420"/>
              </a:lnSpc>
              <a:spcBef>
                <a:spcPts val="71"/>
              </a:spcBef>
              <a:buFont typeface="Wingdings" panose="05000000000000000000" pitchFamily="2" charset="2"/>
              <a:buChar char="Ø"/>
            </a:pPr>
            <a:r>
              <a:rPr lang="es-CO" sz="1100" b="1" dirty="0">
                <a:latin typeface="Candara" panose="020E0502030303020204" pitchFamily="34" charset="0"/>
              </a:rPr>
              <a:t>Determinar los responsables de realizar el control y seguimiento de la ejecución</a:t>
            </a:r>
          </a:p>
        </p:txBody>
      </p:sp>
      <p:sp>
        <p:nvSpPr>
          <p:cNvPr id="132" name="object 172"/>
          <p:cNvSpPr/>
          <p:nvPr/>
        </p:nvSpPr>
        <p:spPr>
          <a:xfrm>
            <a:off x="1650492" y="3428145"/>
            <a:ext cx="6438011" cy="690581"/>
          </a:xfrm>
          <a:custGeom>
            <a:avLst/>
            <a:gdLst/>
            <a:ahLst/>
            <a:cxnLst/>
            <a:rect l="l" t="t" r="r" b="b"/>
            <a:pathLst>
              <a:path w="6438011" h="920775">
                <a:moveTo>
                  <a:pt x="6438011" y="153543"/>
                </a:moveTo>
                <a:lnTo>
                  <a:pt x="6438011" y="767321"/>
                </a:lnTo>
                <a:lnTo>
                  <a:pt x="6437316" y="782020"/>
                </a:lnTo>
                <a:lnTo>
                  <a:pt x="6435273" y="796326"/>
                </a:lnTo>
                <a:lnTo>
                  <a:pt x="6431945" y="810176"/>
                </a:lnTo>
                <a:lnTo>
                  <a:pt x="6427396" y="823507"/>
                </a:lnTo>
                <a:lnTo>
                  <a:pt x="6421689" y="836255"/>
                </a:lnTo>
                <a:lnTo>
                  <a:pt x="6414887" y="848358"/>
                </a:lnTo>
                <a:lnTo>
                  <a:pt x="6407053" y="859752"/>
                </a:lnTo>
                <a:lnTo>
                  <a:pt x="6398250" y="870373"/>
                </a:lnTo>
                <a:lnTo>
                  <a:pt x="6388541" y="880159"/>
                </a:lnTo>
                <a:lnTo>
                  <a:pt x="6377990" y="889046"/>
                </a:lnTo>
                <a:lnTo>
                  <a:pt x="6366659" y="896970"/>
                </a:lnTo>
                <a:lnTo>
                  <a:pt x="6354613" y="903869"/>
                </a:lnTo>
                <a:lnTo>
                  <a:pt x="6341913" y="909680"/>
                </a:lnTo>
                <a:lnTo>
                  <a:pt x="6328624" y="914338"/>
                </a:lnTo>
                <a:lnTo>
                  <a:pt x="6314808" y="917781"/>
                </a:lnTo>
                <a:lnTo>
                  <a:pt x="6300529" y="919946"/>
                </a:lnTo>
                <a:lnTo>
                  <a:pt x="6285849" y="920769"/>
                </a:lnTo>
                <a:lnTo>
                  <a:pt x="6284468" y="920775"/>
                </a:lnTo>
                <a:lnTo>
                  <a:pt x="0" y="920775"/>
                </a:lnTo>
                <a:lnTo>
                  <a:pt x="0" y="0"/>
                </a:lnTo>
                <a:lnTo>
                  <a:pt x="6284468" y="0"/>
                </a:lnTo>
                <a:lnTo>
                  <a:pt x="6299177" y="694"/>
                </a:lnTo>
                <a:lnTo>
                  <a:pt x="6313492" y="2736"/>
                </a:lnTo>
                <a:lnTo>
                  <a:pt x="6327350" y="6061"/>
                </a:lnTo>
                <a:lnTo>
                  <a:pt x="6340688" y="10608"/>
                </a:lnTo>
                <a:lnTo>
                  <a:pt x="6353442" y="16312"/>
                </a:lnTo>
                <a:lnTo>
                  <a:pt x="6365549" y="23110"/>
                </a:lnTo>
                <a:lnTo>
                  <a:pt x="6376947" y="30940"/>
                </a:lnTo>
                <a:lnTo>
                  <a:pt x="6387572" y="39739"/>
                </a:lnTo>
                <a:lnTo>
                  <a:pt x="6397361" y="49443"/>
                </a:lnTo>
                <a:lnTo>
                  <a:pt x="6406250" y="59989"/>
                </a:lnTo>
                <a:lnTo>
                  <a:pt x="6414178" y="71313"/>
                </a:lnTo>
                <a:lnTo>
                  <a:pt x="6421080" y="83354"/>
                </a:lnTo>
                <a:lnTo>
                  <a:pt x="6426894" y="96048"/>
                </a:lnTo>
                <a:lnTo>
                  <a:pt x="6431557" y="109331"/>
                </a:lnTo>
                <a:lnTo>
                  <a:pt x="6435005" y="123141"/>
                </a:lnTo>
                <a:lnTo>
                  <a:pt x="6437175" y="137414"/>
                </a:lnTo>
                <a:lnTo>
                  <a:pt x="6438004" y="152088"/>
                </a:lnTo>
                <a:lnTo>
                  <a:pt x="6438011" y="153543"/>
                </a:lnTo>
                <a:close/>
              </a:path>
            </a:pathLst>
          </a:custGeom>
          <a:ln w="9525">
            <a:solidFill>
              <a:srgbClr val="4F81BC"/>
            </a:solidFill>
          </a:ln>
        </p:spPr>
        <p:txBody>
          <a:bodyPr wrap="square" lIns="0" tIns="0" rIns="0" bIns="0" rtlCol="0">
            <a:noAutofit/>
          </a:bodyPr>
          <a:lstStyle/>
          <a:p>
            <a:endParaRPr/>
          </a:p>
        </p:txBody>
      </p:sp>
      <p:sp>
        <p:nvSpPr>
          <p:cNvPr id="140" name="object 34"/>
          <p:cNvSpPr txBox="1"/>
          <p:nvPr/>
        </p:nvSpPr>
        <p:spPr>
          <a:xfrm>
            <a:off x="964693" y="1705071"/>
            <a:ext cx="544195" cy="274320"/>
          </a:xfrm>
          <a:prstGeom prst="rect">
            <a:avLst/>
          </a:prstGeom>
        </p:spPr>
        <p:txBody>
          <a:bodyPr wrap="square" lIns="0" tIns="0" rIns="0" bIns="0" rtlCol="0">
            <a:noAutofit/>
          </a:bodyPr>
          <a:lstStyle/>
          <a:p>
            <a:pPr marL="25400">
              <a:lnSpc>
                <a:spcPts val="1000"/>
              </a:lnSpc>
            </a:pPr>
            <a:endParaRPr sz="1000"/>
          </a:p>
        </p:txBody>
      </p:sp>
      <p:sp>
        <p:nvSpPr>
          <p:cNvPr id="147" name="object 26"/>
          <p:cNvSpPr txBox="1"/>
          <p:nvPr/>
        </p:nvSpPr>
        <p:spPr>
          <a:xfrm>
            <a:off x="964693" y="1979393"/>
            <a:ext cx="544195" cy="274319"/>
          </a:xfrm>
          <a:prstGeom prst="rect">
            <a:avLst/>
          </a:prstGeom>
        </p:spPr>
        <p:txBody>
          <a:bodyPr wrap="square" lIns="0" tIns="0" rIns="0" bIns="0" rtlCol="0">
            <a:noAutofit/>
          </a:bodyPr>
          <a:lstStyle/>
          <a:p>
            <a:pPr marL="25400">
              <a:lnSpc>
                <a:spcPts val="1000"/>
              </a:lnSpc>
            </a:pPr>
            <a:endParaRPr sz="1000"/>
          </a:p>
        </p:txBody>
      </p:sp>
      <p:sp>
        <p:nvSpPr>
          <p:cNvPr id="154" name="object 17"/>
          <p:cNvSpPr txBox="1"/>
          <p:nvPr/>
        </p:nvSpPr>
        <p:spPr>
          <a:xfrm>
            <a:off x="964693" y="2253712"/>
            <a:ext cx="427380" cy="225457"/>
          </a:xfrm>
          <a:prstGeom prst="rect">
            <a:avLst/>
          </a:prstGeom>
        </p:spPr>
        <p:txBody>
          <a:bodyPr wrap="square" lIns="0" tIns="0" rIns="0" bIns="0" rtlCol="0">
            <a:noAutofit/>
          </a:bodyPr>
          <a:lstStyle/>
          <a:p>
            <a:pPr marL="25400">
              <a:lnSpc>
                <a:spcPts val="1000"/>
              </a:lnSpc>
            </a:pPr>
            <a:endParaRPr sz="1000"/>
          </a:p>
        </p:txBody>
      </p:sp>
      <p:sp>
        <p:nvSpPr>
          <p:cNvPr id="155" name="object 16"/>
          <p:cNvSpPr txBox="1"/>
          <p:nvPr/>
        </p:nvSpPr>
        <p:spPr>
          <a:xfrm>
            <a:off x="1508887" y="2253711"/>
            <a:ext cx="886078" cy="274320"/>
          </a:xfrm>
          <a:prstGeom prst="rect">
            <a:avLst/>
          </a:prstGeom>
        </p:spPr>
        <p:txBody>
          <a:bodyPr wrap="square" lIns="0" tIns="0" rIns="0" bIns="0" rtlCol="0">
            <a:noAutofit/>
          </a:bodyPr>
          <a:lstStyle/>
          <a:p>
            <a:pPr marL="25400">
              <a:lnSpc>
                <a:spcPts val="1000"/>
              </a:lnSpc>
            </a:pPr>
            <a:endParaRPr sz="1000"/>
          </a:p>
        </p:txBody>
      </p:sp>
      <p:sp>
        <p:nvSpPr>
          <p:cNvPr id="156" name="object 15"/>
          <p:cNvSpPr txBox="1"/>
          <p:nvPr/>
        </p:nvSpPr>
        <p:spPr>
          <a:xfrm>
            <a:off x="2394966" y="2253711"/>
            <a:ext cx="963930" cy="274320"/>
          </a:xfrm>
          <a:prstGeom prst="rect">
            <a:avLst/>
          </a:prstGeom>
        </p:spPr>
        <p:txBody>
          <a:bodyPr wrap="square" lIns="0" tIns="0" rIns="0" bIns="0" rtlCol="0">
            <a:noAutofit/>
          </a:bodyPr>
          <a:lstStyle/>
          <a:p>
            <a:pPr marL="25400">
              <a:lnSpc>
                <a:spcPts val="1000"/>
              </a:lnSpc>
            </a:pPr>
            <a:endParaRPr sz="1000"/>
          </a:p>
        </p:txBody>
      </p:sp>
      <p:sp>
        <p:nvSpPr>
          <p:cNvPr id="157" name="object 14"/>
          <p:cNvSpPr txBox="1"/>
          <p:nvPr/>
        </p:nvSpPr>
        <p:spPr>
          <a:xfrm>
            <a:off x="3358896" y="2253711"/>
            <a:ext cx="839596" cy="274320"/>
          </a:xfrm>
          <a:prstGeom prst="rect">
            <a:avLst/>
          </a:prstGeom>
        </p:spPr>
        <p:txBody>
          <a:bodyPr wrap="square" lIns="0" tIns="0" rIns="0" bIns="0" rtlCol="0">
            <a:noAutofit/>
          </a:bodyPr>
          <a:lstStyle/>
          <a:p>
            <a:pPr marL="25400">
              <a:lnSpc>
                <a:spcPts val="1000"/>
              </a:lnSpc>
            </a:pPr>
            <a:endParaRPr sz="1000"/>
          </a:p>
        </p:txBody>
      </p:sp>
      <p:sp>
        <p:nvSpPr>
          <p:cNvPr id="158" name="object 13"/>
          <p:cNvSpPr txBox="1"/>
          <p:nvPr/>
        </p:nvSpPr>
        <p:spPr>
          <a:xfrm>
            <a:off x="4198493" y="2253711"/>
            <a:ext cx="621792" cy="274320"/>
          </a:xfrm>
          <a:prstGeom prst="rect">
            <a:avLst/>
          </a:prstGeom>
        </p:spPr>
        <p:txBody>
          <a:bodyPr wrap="square" lIns="0" tIns="0" rIns="0" bIns="0" rtlCol="0">
            <a:noAutofit/>
          </a:bodyPr>
          <a:lstStyle/>
          <a:p>
            <a:pPr marL="25400">
              <a:lnSpc>
                <a:spcPts val="1000"/>
              </a:lnSpc>
            </a:pPr>
            <a:endParaRPr sz="1000"/>
          </a:p>
        </p:txBody>
      </p:sp>
      <p:sp>
        <p:nvSpPr>
          <p:cNvPr id="159" name="object 12"/>
          <p:cNvSpPr txBox="1"/>
          <p:nvPr/>
        </p:nvSpPr>
        <p:spPr>
          <a:xfrm>
            <a:off x="4820285" y="2253711"/>
            <a:ext cx="995044" cy="274320"/>
          </a:xfrm>
          <a:prstGeom prst="rect">
            <a:avLst/>
          </a:prstGeom>
        </p:spPr>
        <p:txBody>
          <a:bodyPr wrap="square" lIns="0" tIns="0" rIns="0" bIns="0" rtlCol="0">
            <a:noAutofit/>
          </a:bodyPr>
          <a:lstStyle/>
          <a:p>
            <a:pPr marL="25400">
              <a:lnSpc>
                <a:spcPts val="1000"/>
              </a:lnSpc>
            </a:pPr>
            <a:endParaRPr sz="1000"/>
          </a:p>
        </p:txBody>
      </p:sp>
      <p:sp>
        <p:nvSpPr>
          <p:cNvPr id="160" name="object 11"/>
          <p:cNvSpPr txBox="1"/>
          <p:nvPr/>
        </p:nvSpPr>
        <p:spPr>
          <a:xfrm>
            <a:off x="5815331" y="2253711"/>
            <a:ext cx="1243711" cy="274320"/>
          </a:xfrm>
          <a:prstGeom prst="rect">
            <a:avLst/>
          </a:prstGeom>
        </p:spPr>
        <p:txBody>
          <a:bodyPr wrap="square" lIns="0" tIns="0" rIns="0" bIns="0" rtlCol="0">
            <a:noAutofit/>
          </a:bodyPr>
          <a:lstStyle/>
          <a:p>
            <a:pPr marL="25400">
              <a:lnSpc>
                <a:spcPts val="1000"/>
              </a:lnSpc>
            </a:pPr>
            <a:endParaRPr sz="1000"/>
          </a:p>
        </p:txBody>
      </p:sp>
      <p:sp>
        <p:nvSpPr>
          <p:cNvPr id="161" name="object 9"/>
          <p:cNvSpPr txBox="1"/>
          <p:nvPr/>
        </p:nvSpPr>
        <p:spPr>
          <a:xfrm>
            <a:off x="964693" y="2528032"/>
            <a:ext cx="544195" cy="274319"/>
          </a:xfrm>
          <a:prstGeom prst="rect">
            <a:avLst/>
          </a:prstGeom>
        </p:spPr>
        <p:txBody>
          <a:bodyPr wrap="square" lIns="0" tIns="0" rIns="0" bIns="0" rtlCol="0">
            <a:noAutofit/>
          </a:bodyPr>
          <a:lstStyle/>
          <a:p>
            <a:pPr marL="25400">
              <a:lnSpc>
                <a:spcPts val="1000"/>
              </a:lnSpc>
            </a:pPr>
            <a:endParaRPr sz="1000"/>
          </a:p>
        </p:txBody>
      </p:sp>
      <p:sp>
        <p:nvSpPr>
          <p:cNvPr id="166" name="object 4"/>
          <p:cNvSpPr txBox="1"/>
          <p:nvPr/>
        </p:nvSpPr>
        <p:spPr>
          <a:xfrm>
            <a:off x="4820285" y="2528032"/>
            <a:ext cx="995044" cy="274319"/>
          </a:xfrm>
          <a:prstGeom prst="rect">
            <a:avLst/>
          </a:prstGeom>
        </p:spPr>
        <p:txBody>
          <a:bodyPr wrap="square" lIns="0" tIns="0" rIns="0" bIns="0" rtlCol="0">
            <a:noAutofit/>
          </a:bodyPr>
          <a:lstStyle/>
          <a:p>
            <a:pPr marL="25400">
              <a:lnSpc>
                <a:spcPts val="1000"/>
              </a:lnSpc>
            </a:pPr>
            <a:endParaRPr sz="1000"/>
          </a:p>
        </p:txBody>
      </p:sp>
      <p:sp>
        <p:nvSpPr>
          <p:cNvPr id="167" name="object 3"/>
          <p:cNvSpPr txBox="1"/>
          <p:nvPr/>
        </p:nvSpPr>
        <p:spPr>
          <a:xfrm>
            <a:off x="5815331" y="2528032"/>
            <a:ext cx="1243711" cy="274319"/>
          </a:xfrm>
          <a:prstGeom prst="rect">
            <a:avLst/>
          </a:prstGeom>
        </p:spPr>
        <p:txBody>
          <a:bodyPr wrap="square" lIns="0" tIns="0" rIns="0" bIns="0" rtlCol="0">
            <a:noAutofit/>
          </a:bodyPr>
          <a:lstStyle/>
          <a:p>
            <a:pPr marL="25400">
              <a:lnSpc>
                <a:spcPts val="1000"/>
              </a:lnSpc>
            </a:pPr>
            <a:endParaRPr sz="1000"/>
          </a:p>
        </p:txBody>
      </p:sp>
      <p:sp>
        <p:nvSpPr>
          <p:cNvPr id="85" name="1 Título"/>
          <p:cNvSpPr>
            <a:spLocks noGrp="1"/>
          </p:cNvSpPr>
          <p:nvPr>
            <p:ph type="title"/>
          </p:nvPr>
        </p:nvSpPr>
        <p:spPr>
          <a:xfrm>
            <a:off x="310550" y="389096"/>
            <a:ext cx="9144000" cy="308360"/>
          </a:xfrm>
        </p:spPr>
        <p:txBody>
          <a:bodyPr>
            <a:noAutofit/>
          </a:bodyPr>
          <a:lstStyle/>
          <a:p>
            <a:r>
              <a:rPr lang="es-CO" sz="3200" b="1" dirty="0"/>
              <a:t>Planes de mejoramiento</a:t>
            </a:r>
          </a:p>
        </p:txBody>
      </p:sp>
    </p:spTree>
    <p:extLst>
      <p:ext uri="{BB962C8B-B14F-4D97-AF65-F5344CB8AC3E}">
        <p14:creationId xmlns:p14="http://schemas.microsoft.com/office/powerpoint/2010/main" val="324826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p:txBody>
          <a:bodyPr>
            <a:noAutofit/>
          </a:bodyPr>
          <a:lstStyle/>
          <a:p>
            <a:pPr algn="ctr" eaLnBrk="1" hangingPunct="1"/>
            <a:r>
              <a:rPr lang="es-ES" altLang="es-CO" b="1" dirty="0">
                <a:latin typeface="Candara" panose="020E0502030303020204" pitchFamily="34" charset="0"/>
                <a:cs typeface="Calisto MT" panose="02040603050505030304" pitchFamily="18" charset="0"/>
              </a:rPr>
              <a:t>Acción de Mejora es…</a:t>
            </a:r>
          </a:p>
        </p:txBody>
      </p:sp>
      <p:pic>
        <p:nvPicPr>
          <p:cNvPr id="921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4782"/>
          <a:stretch/>
        </p:blipFill>
        <p:spPr bwMode="auto">
          <a:xfrm>
            <a:off x="1171790" y="977425"/>
            <a:ext cx="6992314" cy="3563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0" name="4 Rectángulo"/>
          <p:cNvSpPr>
            <a:spLocks noChangeArrowheads="1"/>
          </p:cNvSpPr>
          <p:nvPr/>
        </p:nvSpPr>
        <p:spPr bwMode="auto">
          <a:xfrm>
            <a:off x="1854189" y="1400841"/>
            <a:ext cx="3076737"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s-CO" altLang="es-CO" sz="1600" b="1" dirty="0">
                <a:solidFill>
                  <a:schemeClr val="bg1"/>
                </a:solidFill>
                <a:latin typeface="Candara" panose="020E0502030303020204" pitchFamily="34" charset="0"/>
              </a:rPr>
              <a:t>Acción realizada con el fin de aumentar la capacidad para cumplir  los requisitos y </a:t>
            </a:r>
            <a:r>
              <a:rPr lang="es-CO" altLang="es-CO" sz="1800" b="1" dirty="0">
                <a:solidFill>
                  <a:schemeClr val="bg1"/>
                </a:solidFill>
                <a:latin typeface="Candara" panose="020E0502030303020204" pitchFamily="34" charset="0"/>
              </a:rPr>
              <a:t>OPTIMIZAR</a:t>
            </a:r>
            <a:r>
              <a:rPr lang="es-CO" altLang="es-CO" sz="1600" b="1" dirty="0">
                <a:solidFill>
                  <a:schemeClr val="bg1"/>
                </a:solidFill>
                <a:latin typeface="Candara" panose="020E0502030303020204" pitchFamily="34" charset="0"/>
              </a:rPr>
              <a:t> el desempeño.</a:t>
            </a:r>
          </a:p>
        </p:txBody>
      </p:sp>
    </p:spTree>
    <p:extLst>
      <p:ext uri="{BB962C8B-B14F-4D97-AF65-F5344CB8AC3E}">
        <p14:creationId xmlns:p14="http://schemas.microsoft.com/office/powerpoint/2010/main" val="96197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529839" y="192321"/>
            <a:ext cx="8658486" cy="308360"/>
          </a:xfrm>
        </p:spPr>
        <p:txBody>
          <a:bodyPr>
            <a:normAutofit fontScale="90000"/>
          </a:bodyPr>
          <a:lstStyle/>
          <a:p>
            <a:r>
              <a:rPr lang="es-CO" altLang="es-CO" sz="2400" b="1" dirty="0">
                <a:latin typeface="Candara" panose="020E0502030303020204" pitchFamily="34" charset="0"/>
                <a:cs typeface="Calisto MT" panose="02040603050505030304" pitchFamily="18" charset="0"/>
                <a:hlinkClick r:id="rId2" action="ppaction://hlinkfile"/>
              </a:rPr>
              <a:t>Formato Plan de Mejoramiento</a:t>
            </a:r>
            <a:endParaRPr lang="es-CO" altLang="es-CO" sz="2400" dirty="0">
              <a:latin typeface="Candara" panose="020E0502030303020204" pitchFamily="34" charset="0"/>
              <a:cs typeface="Calisto MT" panose="02040603050505030304" pitchFamily="18" charset="0"/>
            </a:endParaRPr>
          </a:p>
        </p:txBody>
      </p:sp>
      <p:sp>
        <p:nvSpPr>
          <p:cNvPr id="5" name="Rectángulo redondeado 4"/>
          <p:cNvSpPr/>
          <p:nvPr/>
        </p:nvSpPr>
        <p:spPr>
          <a:xfrm>
            <a:off x="1218412" y="1826827"/>
            <a:ext cx="7115360" cy="1298337"/>
          </a:xfrm>
          <a:prstGeom prst="round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r>
              <a:rPr lang="es-CO" sz="2400" dirty="0">
                <a:effectLst>
                  <a:outerShdw blurRad="38100" dist="38100" dir="2700000" algn="tl">
                    <a:srgbClr val="000000">
                      <a:alpha val="43137"/>
                    </a:srgbClr>
                  </a:outerShdw>
                </a:effectLst>
                <a:latin typeface="Candara" panose="020E0502030303020204" pitchFamily="34" charset="0"/>
              </a:rPr>
              <a:t>Hay acciones que requieren inversiones en dinero y otras solamente necesitan horas de trabajo y otros recursos disponibles </a:t>
            </a:r>
          </a:p>
        </p:txBody>
      </p:sp>
    </p:spTree>
    <p:extLst>
      <p:ext uri="{BB962C8B-B14F-4D97-AF65-F5344CB8AC3E}">
        <p14:creationId xmlns:p14="http://schemas.microsoft.com/office/powerpoint/2010/main" val="1681501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8662" y="1628041"/>
            <a:ext cx="7751957" cy="1519527"/>
          </a:xfrm>
        </p:spPr>
        <p:txBody>
          <a:bodyPr>
            <a:normAutofit/>
          </a:bodyPr>
          <a:lstStyle/>
          <a:p>
            <a:pPr algn="ctr"/>
            <a:r>
              <a:rPr lang="es-CO" sz="4400" b="1" dirty="0"/>
              <a:t>7. Redacción del informe</a:t>
            </a:r>
          </a:p>
        </p:txBody>
      </p:sp>
    </p:spTree>
    <p:extLst>
      <p:ext uri="{BB962C8B-B14F-4D97-AF65-F5344CB8AC3E}">
        <p14:creationId xmlns:p14="http://schemas.microsoft.com/office/powerpoint/2010/main" val="42258199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Redacción del informe</a:t>
            </a:r>
          </a:p>
        </p:txBody>
      </p:sp>
      <p:sp>
        <p:nvSpPr>
          <p:cNvPr id="3" name="2 Marcador de contenido"/>
          <p:cNvSpPr>
            <a:spLocks noGrp="1"/>
          </p:cNvSpPr>
          <p:nvPr>
            <p:ph idx="1"/>
          </p:nvPr>
        </p:nvSpPr>
        <p:spPr>
          <a:xfrm>
            <a:off x="217950" y="679544"/>
            <a:ext cx="8671409" cy="4313481"/>
          </a:xfrm>
        </p:spPr>
        <p:txBody>
          <a:bodyPr>
            <a:noAutofit/>
          </a:bodyPr>
          <a:lstStyle/>
          <a:p>
            <a:pPr marL="0" indent="0" algn="just">
              <a:buNone/>
            </a:pPr>
            <a:r>
              <a:rPr lang="es-CO" dirty="0"/>
              <a:t>Debe contener como mínimo tres capítulos:</a:t>
            </a:r>
          </a:p>
          <a:p>
            <a:pPr marL="0" indent="0" algn="just">
              <a:buNone/>
            </a:pPr>
            <a:endParaRPr lang="es-CO" sz="1000" dirty="0"/>
          </a:p>
          <a:p>
            <a:pPr marL="0" lvl="0" indent="0" algn="just">
              <a:buNone/>
            </a:pPr>
            <a:r>
              <a:rPr lang="es-ES" b="1" dirty="0"/>
              <a:t>1. METODOLOGÍA</a:t>
            </a:r>
            <a:endParaRPr lang="es-CO" dirty="0"/>
          </a:p>
          <a:p>
            <a:pPr marL="0" lvl="0" indent="0" algn="just">
              <a:buNone/>
            </a:pPr>
            <a:r>
              <a:rPr lang="es-ES" b="1" dirty="0"/>
              <a:t>Objetivos de la autoevaluación.</a:t>
            </a:r>
            <a:endParaRPr lang="es-CO" b="1" dirty="0"/>
          </a:p>
          <a:p>
            <a:pPr marL="0" indent="0" algn="just">
              <a:buNone/>
            </a:pPr>
            <a:r>
              <a:rPr lang="es-ES" dirty="0"/>
              <a:t>Expresa los objetivos propuestos por el programa o la institución al iniciar el proceso de autoevaluación.</a:t>
            </a:r>
            <a:endParaRPr lang="es-CO" dirty="0"/>
          </a:p>
          <a:p>
            <a:pPr marL="0" indent="0" algn="just">
              <a:buNone/>
            </a:pPr>
            <a:r>
              <a:rPr lang="es-ES" b="1" dirty="0"/>
              <a:t>Descripción de la metodología.</a:t>
            </a:r>
            <a:endParaRPr lang="es-CO" b="1" dirty="0"/>
          </a:p>
          <a:p>
            <a:pPr marL="0" indent="0" algn="just">
              <a:buNone/>
            </a:pPr>
            <a:r>
              <a:rPr lang="es-ES" dirty="0"/>
              <a:t>Describe las etapas del proceso de autoevaluación, sin detallar las etapas de ponderación y valoración que se especifican más adelante.</a:t>
            </a:r>
            <a:endParaRPr lang="es-CO" dirty="0"/>
          </a:p>
          <a:p>
            <a:pPr marL="0" lvl="0" indent="0" algn="just">
              <a:buNone/>
            </a:pPr>
            <a:r>
              <a:rPr lang="es-ES" b="1" dirty="0"/>
              <a:t>Instrumentos y fuentes de información.</a:t>
            </a:r>
            <a:endParaRPr lang="es-CO" b="1" dirty="0"/>
          </a:p>
          <a:p>
            <a:pPr marL="0" indent="0" algn="just">
              <a:buNone/>
            </a:pPr>
            <a:r>
              <a:rPr lang="es-ES_tradnl" dirty="0"/>
              <a:t>Explica los instrumentos utilizados para la recolección de los datos, como encuesta, entrevista, grupos focales u otro. También se describen las fuentes documentales y no documentales.</a:t>
            </a:r>
            <a:endParaRPr lang="es-CO" dirty="0"/>
          </a:p>
        </p:txBody>
      </p:sp>
    </p:spTree>
    <p:extLst>
      <p:ext uri="{BB962C8B-B14F-4D97-AF65-F5344CB8AC3E}">
        <p14:creationId xmlns:p14="http://schemas.microsoft.com/office/powerpoint/2010/main" val="3626373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Redacción del informe</a:t>
            </a:r>
          </a:p>
        </p:txBody>
      </p:sp>
      <p:sp>
        <p:nvSpPr>
          <p:cNvPr id="3" name="2 Marcador de contenido"/>
          <p:cNvSpPr>
            <a:spLocks noGrp="1"/>
          </p:cNvSpPr>
          <p:nvPr>
            <p:ph idx="1"/>
          </p:nvPr>
        </p:nvSpPr>
        <p:spPr>
          <a:xfrm>
            <a:off x="271490" y="853154"/>
            <a:ext cx="8620237" cy="3869310"/>
          </a:xfrm>
        </p:spPr>
        <p:txBody>
          <a:bodyPr>
            <a:noAutofit/>
          </a:bodyPr>
          <a:lstStyle/>
          <a:p>
            <a:pPr marL="0" lvl="0" indent="0">
              <a:buNone/>
            </a:pPr>
            <a:r>
              <a:rPr lang="es-ES" b="1" dirty="0"/>
              <a:t>Métodos de ponderación y gradación.</a:t>
            </a:r>
            <a:endParaRPr lang="es-CO" b="1" dirty="0"/>
          </a:p>
          <a:p>
            <a:pPr marL="0" indent="0">
              <a:buNone/>
            </a:pPr>
            <a:r>
              <a:rPr lang="es-ES" dirty="0"/>
              <a:t>Especifica las etapas de ponderación y valoración utilizadas para la autoevaluación. Para la escala de gradación describir que se adoptó la propuesta del CNA.</a:t>
            </a:r>
            <a:endParaRPr lang="es-CO" dirty="0"/>
          </a:p>
          <a:p>
            <a:pPr marL="0" lvl="0" indent="0">
              <a:buNone/>
            </a:pPr>
            <a:r>
              <a:rPr lang="es-ES" b="1" dirty="0"/>
              <a:t>Ponderación de factores y características.</a:t>
            </a:r>
            <a:endParaRPr lang="es-CO" b="1" dirty="0"/>
          </a:p>
          <a:p>
            <a:pPr marL="0" indent="0">
              <a:buNone/>
            </a:pPr>
            <a:r>
              <a:rPr lang="es-ES" dirty="0"/>
              <a:t>Relaciona cada uno de los factores y características con su porcentaje asignado y la justificación respectiva.</a:t>
            </a:r>
          </a:p>
          <a:p>
            <a:pPr marL="0" indent="0">
              <a:buNone/>
            </a:pPr>
            <a:endParaRPr lang="es-ES" dirty="0"/>
          </a:p>
          <a:p>
            <a:pPr marL="0" indent="0">
              <a:buNone/>
            </a:pPr>
            <a:r>
              <a:rPr lang="es-ES" b="1" dirty="0"/>
              <a:t>2. AUTOEVALUACIÓN Y VALORACIÓN</a:t>
            </a:r>
          </a:p>
          <a:p>
            <a:pPr marL="0" indent="0" algn="just">
              <a:buNone/>
            </a:pPr>
            <a:r>
              <a:rPr lang="es-ES" dirty="0"/>
              <a:t>Deberá contener por cada factor el análisis realizado a cada una de sus características, sus fortalezas, aspectos de mejora y valoración, y al final de cada factor, el juicio del mismo con su valoración. </a:t>
            </a:r>
            <a:r>
              <a:rPr lang="es-CO" dirty="0"/>
              <a:t>En la última sección del capítulo se debe redactar la el juicio de calidad global del programa justificado con los valores de los factores. </a:t>
            </a:r>
          </a:p>
        </p:txBody>
      </p:sp>
    </p:spTree>
    <p:extLst>
      <p:ext uri="{BB962C8B-B14F-4D97-AF65-F5344CB8AC3E}">
        <p14:creationId xmlns:p14="http://schemas.microsoft.com/office/powerpoint/2010/main" val="27669289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Redacción del informe</a:t>
            </a:r>
          </a:p>
        </p:txBody>
      </p:sp>
      <p:sp>
        <p:nvSpPr>
          <p:cNvPr id="3" name="2 Marcador de contenido"/>
          <p:cNvSpPr>
            <a:spLocks noGrp="1"/>
          </p:cNvSpPr>
          <p:nvPr>
            <p:ph idx="1"/>
          </p:nvPr>
        </p:nvSpPr>
        <p:spPr>
          <a:xfrm>
            <a:off x="225190" y="1547650"/>
            <a:ext cx="8620237" cy="1584512"/>
          </a:xfrm>
        </p:spPr>
        <p:txBody>
          <a:bodyPr>
            <a:noAutofit/>
          </a:bodyPr>
          <a:lstStyle/>
          <a:p>
            <a:pPr marL="0" indent="0">
              <a:buNone/>
            </a:pPr>
            <a:r>
              <a:rPr lang="es-ES" sz="2400" b="1" dirty="0"/>
              <a:t>3. PLAN DE MEJORAMIENTO</a:t>
            </a:r>
          </a:p>
          <a:p>
            <a:pPr marL="0" indent="0" algn="just">
              <a:buNone/>
            </a:pPr>
            <a:r>
              <a:rPr lang="es-ES" sz="2400" dirty="0"/>
              <a:t>El capítulo contiene el plan de mejoramiento construido por el programa, indicando un responsable de su cumplimiento total. </a:t>
            </a:r>
            <a:endParaRPr lang="es-CO" sz="2400" dirty="0"/>
          </a:p>
        </p:txBody>
      </p:sp>
    </p:spTree>
    <p:extLst>
      <p:ext uri="{BB962C8B-B14F-4D97-AF65-F5344CB8AC3E}">
        <p14:creationId xmlns:p14="http://schemas.microsoft.com/office/powerpoint/2010/main" val="27460845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Redacción del informe</a:t>
            </a:r>
          </a:p>
        </p:txBody>
      </p:sp>
      <p:sp>
        <p:nvSpPr>
          <p:cNvPr id="3" name="2 Marcador de contenido"/>
          <p:cNvSpPr>
            <a:spLocks noGrp="1"/>
          </p:cNvSpPr>
          <p:nvPr>
            <p:ph idx="1"/>
          </p:nvPr>
        </p:nvSpPr>
        <p:spPr>
          <a:xfrm>
            <a:off x="248340" y="1015214"/>
            <a:ext cx="8620237" cy="3595850"/>
          </a:xfrm>
        </p:spPr>
        <p:txBody>
          <a:bodyPr>
            <a:noAutofit/>
          </a:bodyPr>
          <a:lstStyle/>
          <a:p>
            <a:pPr marL="0" indent="0">
              <a:buNone/>
            </a:pPr>
            <a:r>
              <a:rPr lang="es-ES" sz="2800" b="1" dirty="0"/>
              <a:t>Sugerencias para la redacción:</a:t>
            </a:r>
          </a:p>
          <a:p>
            <a:pPr marL="0" indent="0">
              <a:buNone/>
            </a:pPr>
            <a:endParaRPr lang="es-ES" sz="2800" b="1" dirty="0"/>
          </a:p>
          <a:p>
            <a:pPr algn="just"/>
            <a:r>
              <a:rPr lang="es-CO" sz="2800" dirty="0"/>
              <a:t>El documento se redactará en forma impersonal.  </a:t>
            </a:r>
          </a:p>
          <a:p>
            <a:pPr lvl="1" algn="just">
              <a:buFont typeface="Wingdings" pitchFamily="2" charset="2"/>
              <a:buChar char="ü"/>
            </a:pPr>
            <a:r>
              <a:rPr lang="es-CO" sz="2400" dirty="0"/>
              <a:t>Evitar frases como “estamos trabajando”, “nuestro laboratorio”.  </a:t>
            </a:r>
          </a:p>
          <a:p>
            <a:pPr lvl="1" algn="just">
              <a:buFont typeface="Wingdings" pitchFamily="2" charset="2"/>
              <a:buChar char="ü"/>
            </a:pPr>
            <a:r>
              <a:rPr lang="es-CO" sz="2400" dirty="0"/>
              <a:t>Ejemplo: El programa de xxx de la Universidad del Atlántico es un programa de amplia tradición en el departamento del Atlántico.</a:t>
            </a:r>
          </a:p>
          <a:p>
            <a:pPr algn="just">
              <a:buFont typeface="Wingdings" pitchFamily="2" charset="2"/>
              <a:buChar char="ü"/>
            </a:pPr>
            <a:endParaRPr lang="es-CO" sz="2800" dirty="0"/>
          </a:p>
          <a:p>
            <a:pPr marL="0" indent="0" algn="just">
              <a:buNone/>
            </a:pPr>
            <a:endParaRPr lang="es-CO" sz="2800" dirty="0"/>
          </a:p>
        </p:txBody>
      </p:sp>
    </p:spTree>
    <p:extLst>
      <p:ext uri="{BB962C8B-B14F-4D97-AF65-F5344CB8AC3E}">
        <p14:creationId xmlns:p14="http://schemas.microsoft.com/office/powerpoint/2010/main" val="64328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6606" y="1438969"/>
            <a:ext cx="8400197" cy="1744071"/>
          </a:xfrm>
        </p:spPr>
        <p:txBody>
          <a:bodyPr>
            <a:normAutofit/>
          </a:bodyPr>
          <a:lstStyle/>
          <a:p>
            <a:pPr algn="just">
              <a:buFontTx/>
              <a:buChar char="-"/>
            </a:pPr>
            <a:r>
              <a:rPr lang="es-ES_tradnl" sz="2000" dirty="0"/>
              <a:t>Resolución Rectoral 841 de octubre 5 de 2007, Resoluciones Rectorales No. 001858 del 05 de noviembre de 2013, No. 000894 del 05 de mayo de 2014 y la No. 001962 del 04 de noviembre de 2014 - Comité General de Autoevaluación Institucional y Acreditación.</a:t>
            </a:r>
          </a:p>
          <a:p>
            <a:pPr marL="0" indent="0" algn="just">
              <a:buNone/>
            </a:pPr>
            <a:endParaRPr lang="es-ES_tradnl" sz="2000" dirty="0"/>
          </a:p>
        </p:txBody>
      </p:sp>
      <p:sp>
        <p:nvSpPr>
          <p:cNvPr id="4" name="1 Título"/>
          <p:cNvSpPr txBox="1">
            <a:spLocks/>
          </p:cNvSpPr>
          <p:nvPr/>
        </p:nvSpPr>
        <p:spPr>
          <a:xfrm>
            <a:off x="286606" y="482108"/>
            <a:ext cx="5857711" cy="484574"/>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CO" sz="3000" dirty="0"/>
              <a:t>Lineamientos Internos</a:t>
            </a:r>
          </a:p>
        </p:txBody>
      </p:sp>
    </p:spTree>
    <p:extLst>
      <p:ext uri="{BB962C8B-B14F-4D97-AF65-F5344CB8AC3E}">
        <p14:creationId xmlns:p14="http://schemas.microsoft.com/office/powerpoint/2010/main" val="16071565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Redacción del informe</a:t>
            </a:r>
          </a:p>
        </p:txBody>
      </p:sp>
      <p:sp>
        <p:nvSpPr>
          <p:cNvPr id="3" name="2 Marcador de contenido"/>
          <p:cNvSpPr>
            <a:spLocks noGrp="1"/>
          </p:cNvSpPr>
          <p:nvPr>
            <p:ph idx="1"/>
          </p:nvPr>
        </p:nvSpPr>
        <p:spPr>
          <a:xfrm>
            <a:off x="225190" y="911049"/>
            <a:ext cx="8620237" cy="3417888"/>
          </a:xfrm>
        </p:spPr>
        <p:txBody>
          <a:bodyPr>
            <a:noAutofit/>
          </a:bodyPr>
          <a:lstStyle/>
          <a:p>
            <a:pPr marL="0" indent="0">
              <a:buNone/>
            </a:pPr>
            <a:r>
              <a:rPr lang="es-ES" sz="2000" b="1" dirty="0"/>
              <a:t>Sugerencias para la redacción:</a:t>
            </a:r>
          </a:p>
          <a:p>
            <a:pPr marL="0" indent="0">
              <a:buNone/>
            </a:pPr>
            <a:endParaRPr lang="es-ES" sz="2000" b="1" dirty="0"/>
          </a:p>
          <a:p>
            <a:pPr algn="just"/>
            <a:r>
              <a:rPr lang="es-CO" sz="2000" dirty="0"/>
              <a:t>La redacción se realizará fluidamente por característica describiendo cada uno de los aspectos a evaluar que la conforman.</a:t>
            </a:r>
          </a:p>
          <a:p>
            <a:pPr lvl="1" algn="just">
              <a:buFont typeface="Wingdings" pitchFamily="2" charset="2"/>
              <a:buChar char="ü"/>
            </a:pPr>
            <a:r>
              <a:rPr lang="es-CO" sz="2000" dirty="0"/>
              <a:t>No se debe transcribir cada aspecto a evaluar. </a:t>
            </a:r>
          </a:p>
          <a:p>
            <a:pPr lvl="1" algn="just">
              <a:buFont typeface="Wingdings" pitchFamily="2" charset="2"/>
              <a:buChar char="ü"/>
            </a:pPr>
            <a:r>
              <a:rPr lang="es-CO" sz="2000" dirty="0"/>
              <a:t>Se debe soportar la descripción en las evidencias documentales, estadísticas y de opinión. </a:t>
            </a:r>
          </a:p>
          <a:p>
            <a:pPr lvl="1" algn="just">
              <a:buFont typeface="Wingdings" pitchFamily="2" charset="2"/>
              <a:buChar char="ü"/>
            </a:pPr>
            <a:r>
              <a:rPr lang="es-CO" sz="2000" dirty="0"/>
              <a:t>Se deben incluir los avances obtenidos del plan de mejoramiento del proceso anterior. (en caso de renovación o recomendaciones del CNA)</a:t>
            </a:r>
          </a:p>
          <a:p>
            <a:pPr algn="just">
              <a:buFont typeface="Wingdings" pitchFamily="2" charset="2"/>
              <a:buChar char="ü"/>
            </a:pPr>
            <a:endParaRPr lang="es-CO" sz="2000" dirty="0"/>
          </a:p>
          <a:p>
            <a:pPr marL="0" indent="0" algn="just">
              <a:buNone/>
            </a:pPr>
            <a:endParaRPr lang="es-CO" sz="2000" dirty="0"/>
          </a:p>
        </p:txBody>
      </p:sp>
    </p:spTree>
    <p:extLst>
      <p:ext uri="{BB962C8B-B14F-4D97-AF65-F5344CB8AC3E}">
        <p14:creationId xmlns:p14="http://schemas.microsoft.com/office/powerpoint/2010/main" val="24714010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Ejemplo de redacción</a:t>
            </a:r>
          </a:p>
        </p:txBody>
      </p:sp>
      <p:sp>
        <p:nvSpPr>
          <p:cNvPr id="5" name="4 CuadroTexto"/>
          <p:cNvSpPr txBox="1"/>
          <p:nvPr/>
        </p:nvSpPr>
        <p:spPr>
          <a:xfrm>
            <a:off x="136451" y="950485"/>
            <a:ext cx="8886397" cy="830997"/>
          </a:xfrm>
          <a:prstGeom prst="rect">
            <a:avLst/>
          </a:prstGeom>
          <a:solidFill>
            <a:schemeClr val="bg2"/>
          </a:solidFill>
        </p:spPr>
        <p:txBody>
          <a:bodyPr wrap="square" rtlCol="0">
            <a:spAutoFit/>
          </a:bodyPr>
          <a:lstStyle/>
          <a:p>
            <a:pPr algn="ctr"/>
            <a:r>
              <a:rPr lang="es-CO" sz="1600" b="1" dirty="0">
                <a:latin typeface="Candara" panose="020E0502030303020204" pitchFamily="34" charset="0"/>
              </a:rPr>
              <a:t>ASPECTO A EVALUAR</a:t>
            </a:r>
          </a:p>
          <a:p>
            <a:pPr algn="just">
              <a:buAutoNum type="alphaLcParenR"/>
            </a:pPr>
            <a:r>
              <a:rPr lang="es-CO" sz="1600" dirty="0">
                <a:latin typeface="Candara" panose="020E0502030303020204" pitchFamily="34" charset="0"/>
              </a:rPr>
              <a:t> Existencia y aplicación de políticas institucionales en materia de referentes académicos externos, nacionales e internacionales para la revisión y actualización del plan de estudio.</a:t>
            </a:r>
            <a:endParaRPr lang="es-MX" sz="1600" dirty="0">
              <a:latin typeface="Candara" panose="020E0502030303020204" pitchFamily="34" charset="0"/>
            </a:endParaRPr>
          </a:p>
        </p:txBody>
      </p:sp>
      <p:sp>
        <p:nvSpPr>
          <p:cNvPr id="7" name="2 Marcador de contenido"/>
          <p:cNvSpPr>
            <a:spLocks noGrp="1"/>
          </p:cNvSpPr>
          <p:nvPr>
            <p:ph idx="1"/>
          </p:nvPr>
        </p:nvSpPr>
        <p:spPr>
          <a:xfrm>
            <a:off x="109181" y="1838804"/>
            <a:ext cx="8913667" cy="3149885"/>
          </a:xfrm>
        </p:spPr>
        <p:txBody>
          <a:bodyPr anchor="t">
            <a:noAutofit/>
          </a:bodyPr>
          <a:lstStyle/>
          <a:p>
            <a:pPr marL="0" indent="0" algn="just">
              <a:lnSpc>
                <a:spcPct val="120000"/>
              </a:lnSpc>
              <a:buNone/>
            </a:pPr>
            <a:r>
              <a:rPr lang="es-CO" sz="2000" i="1" dirty="0"/>
              <a:t>La Universidad del Atlántico en su Proyecto Educativo Institucional de 2010 señala en el desarrollo de su misión la “Formación integral”, la cual establece que los programas académicos deben transformarse gradualmente, superando los tradicionales planes de estudio diseñados sobre asignaturas aisladas, para pasar a unos que posibiliten la flexibilización e internacionalización de los currículos, la movilidad internacional y la formación integral.  </a:t>
            </a:r>
            <a:r>
              <a:rPr lang="es-CO" sz="2000" b="1" i="1" dirty="0">
                <a:solidFill>
                  <a:schemeClr val="tx2">
                    <a:lumMod val="60000"/>
                    <a:lumOff val="40000"/>
                  </a:schemeClr>
                </a:solidFill>
              </a:rPr>
              <a:t>En el programa xxx al momento de renovar el registro calificado en el año xx se realizó un análisis de la oferta existente a nivel nacional e internacional ...</a:t>
            </a:r>
            <a:endParaRPr lang="es-MX" sz="2000" b="1" i="1" dirty="0">
              <a:solidFill>
                <a:schemeClr val="tx2">
                  <a:lumMod val="60000"/>
                  <a:lumOff val="40000"/>
                </a:schemeClr>
              </a:solidFill>
            </a:endParaRPr>
          </a:p>
        </p:txBody>
      </p:sp>
    </p:spTree>
    <p:extLst>
      <p:ext uri="{BB962C8B-B14F-4D97-AF65-F5344CB8AC3E}">
        <p14:creationId xmlns:p14="http://schemas.microsoft.com/office/powerpoint/2010/main" val="155457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800" decel="100000"/>
                                        <p:tgtEl>
                                          <p:spTgt spid="7">
                                            <p:txEl>
                                              <p:pRg st="0" end="0"/>
                                            </p:txEl>
                                          </p:spTgt>
                                        </p:tgtEl>
                                      </p:cBhvr>
                                    </p:animEffect>
                                    <p:anim calcmode="lin" valueType="num">
                                      <p:cBhvr>
                                        <p:cTn id="8" dur="800" decel="100000" fill="hold"/>
                                        <p:tgtEl>
                                          <p:spTgt spid="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latin typeface="Candara" panose="020E0502030303020204" pitchFamily="34" charset="0"/>
              </a:rPr>
              <a:t>Ejemplo de redacción</a:t>
            </a:r>
          </a:p>
        </p:txBody>
      </p:sp>
      <p:sp>
        <p:nvSpPr>
          <p:cNvPr id="6" name="5 CuadroTexto"/>
          <p:cNvSpPr txBox="1"/>
          <p:nvPr/>
        </p:nvSpPr>
        <p:spPr>
          <a:xfrm>
            <a:off x="134328" y="841583"/>
            <a:ext cx="8900488" cy="646331"/>
          </a:xfrm>
          <a:prstGeom prst="rect">
            <a:avLst/>
          </a:prstGeom>
          <a:solidFill>
            <a:schemeClr val="bg2"/>
          </a:solidFill>
        </p:spPr>
        <p:txBody>
          <a:bodyPr wrap="square" rtlCol="0">
            <a:spAutoFit/>
          </a:bodyPr>
          <a:lstStyle/>
          <a:p>
            <a:pPr algn="ctr"/>
            <a:r>
              <a:rPr lang="es-CO" b="1" dirty="0">
                <a:latin typeface="Candara" panose="020E0502030303020204" pitchFamily="34" charset="0"/>
              </a:rPr>
              <a:t>ASPECTOS A EVALUAR</a:t>
            </a:r>
          </a:p>
          <a:p>
            <a:pPr>
              <a:buFontTx/>
              <a:buAutoNum type="alphaLcParenR"/>
            </a:pPr>
            <a:r>
              <a:rPr lang="es-CO" dirty="0">
                <a:latin typeface="Candara" panose="020E0502030303020204" pitchFamily="34" charset="0"/>
              </a:rPr>
              <a:t> </a:t>
            </a:r>
            <a:r>
              <a:rPr lang="es-MX" dirty="0">
                <a:latin typeface="Candara" panose="020E0502030303020204" pitchFamily="34" charset="0"/>
              </a:rPr>
              <a:t>Convenios activos de intercambio con universidades nacionales y extranjeras</a:t>
            </a:r>
            <a:r>
              <a:rPr lang="es-CO" dirty="0">
                <a:latin typeface="Candara" panose="020E0502030303020204" pitchFamily="34" charset="0"/>
              </a:rPr>
              <a:t>.</a:t>
            </a:r>
            <a:endParaRPr lang="es-MX" dirty="0">
              <a:latin typeface="Candara" panose="020E0502030303020204" pitchFamily="34" charset="0"/>
            </a:endParaRPr>
          </a:p>
        </p:txBody>
      </p:sp>
      <p:graphicFrame>
        <p:nvGraphicFramePr>
          <p:cNvPr id="8" name="6 Marcador de contenido"/>
          <p:cNvGraphicFramePr>
            <a:graphicFrameLocks noGrp="1"/>
          </p:cNvGraphicFramePr>
          <p:nvPr>
            <p:ph sz="half" idx="1"/>
          </p:nvPr>
        </p:nvGraphicFramePr>
        <p:xfrm>
          <a:off x="820260" y="1631759"/>
          <a:ext cx="3017332" cy="2316407"/>
        </p:xfrm>
        <a:graphic>
          <a:graphicData uri="http://schemas.openxmlformats.org/drawingml/2006/table">
            <a:tbl>
              <a:tblPr/>
              <a:tblGrid>
                <a:gridCol w="1339813">
                  <a:extLst>
                    <a:ext uri="{9D8B030D-6E8A-4147-A177-3AD203B41FA5}">
                      <a16:colId xmlns:a16="http://schemas.microsoft.com/office/drawing/2014/main" val="20000"/>
                    </a:ext>
                  </a:extLst>
                </a:gridCol>
                <a:gridCol w="1677519">
                  <a:extLst>
                    <a:ext uri="{9D8B030D-6E8A-4147-A177-3AD203B41FA5}">
                      <a16:colId xmlns:a16="http://schemas.microsoft.com/office/drawing/2014/main" val="20001"/>
                    </a:ext>
                  </a:extLst>
                </a:gridCol>
              </a:tblGrid>
              <a:tr h="386067">
                <a:tc>
                  <a:txBody>
                    <a:bodyPr/>
                    <a:lstStyle/>
                    <a:p>
                      <a:pPr algn="ctr" fontAlgn="b"/>
                      <a:r>
                        <a:rPr lang="es-MX" sz="1200" b="1" i="0" u="none" strike="noStrike" dirty="0">
                          <a:solidFill>
                            <a:srgbClr val="000000"/>
                          </a:solidFill>
                          <a:latin typeface="Candara" panose="020E0502030303020204" pitchFamily="34" charset="0"/>
                        </a:rPr>
                        <a:t>Año de firma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s-MX" sz="1200" b="1" i="0" u="none" strike="noStrike" dirty="0">
                          <a:solidFill>
                            <a:srgbClr val="000000"/>
                          </a:solidFill>
                          <a:latin typeface="Candara" panose="020E0502030303020204" pitchFamily="34" charset="0"/>
                        </a:rPr>
                        <a:t>No. de convenios internacionales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93034">
                <a:tc>
                  <a:txBody>
                    <a:bodyPr/>
                    <a:lstStyle/>
                    <a:p>
                      <a:pPr algn="ctr" fontAlgn="b"/>
                      <a:r>
                        <a:rPr lang="es-MX" sz="1200" b="0" i="0" u="none" strike="noStrike" dirty="0">
                          <a:solidFill>
                            <a:srgbClr val="000000"/>
                          </a:solidFill>
                          <a:latin typeface="Candara" panose="020E0502030303020204" pitchFamily="34" charset="0"/>
                        </a:rPr>
                        <a:t>1996</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3034">
                <a:tc>
                  <a:txBody>
                    <a:bodyPr/>
                    <a:lstStyle/>
                    <a:p>
                      <a:pPr algn="ctr" fontAlgn="b"/>
                      <a:r>
                        <a:rPr lang="es-MX" sz="1200" b="0" i="0" u="none" strike="noStrike" dirty="0">
                          <a:solidFill>
                            <a:srgbClr val="000000"/>
                          </a:solidFill>
                          <a:latin typeface="Candara" panose="020E0502030303020204" pitchFamily="34" charset="0"/>
                        </a:rPr>
                        <a:t>2001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3034">
                <a:tc>
                  <a:txBody>
                    <a:bodyPr/>
                    <a:lstStyle/>
                    <a:p>
                      <a:pPr algn="ctr" fontAlgn="b"/>
                      <a:r>
                        <a:rPr lang="es-MX" sz="1200" b="0" i="0" u="none" strike="noStrike" dirty="0">
                          <a:solidFill>
                            <a:srgbClr val="000000"/>
                          </a:solidFill>
                          <a:latin typeface="Candara" panose="020E0502030303020204" pitchFamily="34" charset="0"/>
                        </a:rPr>
                        <a:t>2004</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3034">
                <a:tc>
                  <a:txBody>
                    <a:bodyPr/>
                    <a:lstStyle/>
                    <a:p>
                      <a:pPr algn="ctr" fontAlgn="b"/>
                      <a:r>
                        <a:rPr lang="es-MX" sz="1200" b="0" i="0" u="none" strike="noStrike" dirty="0">
                          <a:solidFill>
                            <a:srgbClr val="000000"/>
                          </a:solidFill>
                          <a:latin typeface="Candara" panose="020E0502030303020204" pitchFamily="34" charset="0"/>
                        </a:rPr>
                        <a:t>2008</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3034">
                <a:tc>
                  <a:txBody>
                    <a:bodyPr/>
                    <a:lstStyle/>
                    <a:p>
                      <a:pPr algn="ctr" fontAlgn="b"/>
                      <a:r>
                        <a:rPr lang="es-MX" sz="1200" b="0" i="0" u="none" strike="noStrike" dirty="0">
                          <a:solidFill>
                            <a:srgbClr val="000000"/>
                          </a:solidFill>
                          <a:latin typeface="Candara" panose="020E0502030303020204" pitchFamily="34" charset="0"/>
                        </a:rPr>
                        <a:t>2009</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2</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3034">
                <a:tc>
                  <a:txBody>
                    <a:bodyPr/>
                    <a:lstStyle/>
                    <a:p>
                      <a:pPr algn="ctr" fontAlgn="b"/>
                      <a:r>
                        <a:rPr lang="es-MX" sz="1200" b="0" i="0" u="none" strike="noStrike" dirty="0">
                          <a:solidFill>
                            <a:srgbClr val="000000"/>
                          </a:solidFill>
                          <a:latin typeface="Candara" panose="020E0502030303020204" pitchFamily="34" charset="0"/>
                        </a:rPr>
                        <a:t>2010</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3</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3034">
                <a:tc>
                  <a:txBody>
                    <a:bodyPr/>
                    <a:lstStyle/>
                    <a:p>
                      <a:pPr algn="ctr" fontAlgn="b"/>
                      <a:r>
                        <a:rPr lang="es-MX" sz="1200" b="0" i="0" u="none" strike="noStrike" dirty="0">
                          <a:solidFill>
                            <a:srgbClr val="000000"/>
                          </a:solidFill>
                          <a:latin typeface="Candara" panose="020E0502030303020204" pitchFamily="34" charset="0"/>
                        </a:rPr>
                        <a:t>2011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5</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3034">
                <a:tc>
                  <a:txBody>
                    <a:bodyPr/>
                    <a:lstStyle/>
                    <a:p>
                      <a:pPr algn="ctr" fontAlgn="b"/>
                      <a:r>
                        <a:rPr lang="es-MX" sz="1200" b="0" i="0" u="none" strike="noStrike" dirty="0">
                          <a:solidFill>
                            <a:srgbClr val="000000"/>
                          </a:solidFill>
                          <a:latin typeface="Candara" panose="020E0502030303020204" pitchFamily="34" charset="0"/>
                        </a:rPr>
                        <a:t>2012</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1</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3034">
                <a:tc>
                  <a:txBody>
                    <a:bodyPr/>
                    <a:lstStyle/>
                    <a:p>
                      <a:pPr algn="ctr" fontAlgn="b"/>
                      <a:r>
                        <a:rPr lang="es-MX" sz="1200" b="0" i="0" u="none" strike="noStrike" dirty="0">
                          <a:solidFill>
                            <a:srgbClr val="000000"/>
                          </a:solidFill>
                          <a:latin typeface="Candara" panose="020E0502030303020204" pitchFamily="34" charset="0"/>
                        </a:rPr>
                        <a:t>2013</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ndara" panose="020E0502030303020204" pitchFamily="34" charset="0"/>
                        </a:rPr>
                        <a:t>2</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3034">
                <a:tc>
                  <a:txBody>
                    <a:bodyPr/>
                    <a:lstStyle/>
                    <a:p>
                      <a:pPr algn="ctr" fontAlgn="b"/>
                      <a:r>
                        <a:rPr lang="es-MX" sz="1200" b="1" i="0" u="none" strike="noStrike" dirty="0">
                          <a:solidFill>
                            <a:srgbClr val="000000"/>
                          </a:solidFill>
                          <a:latin typeface="Candara" panose="020E0502030303020204" pitchFamily="34" charset="0"/>
                        </a:rPr>
                        <a:t>Total</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s-MX" sz="1200" b="1" i="0" u="none" strike="noStrike" dirty="0">
                          <a:solidFill>
                            <a:srgbClr val="000000"/>
                          </a:solidFill>
                          <a:latin typeface="Candara" panose="020E0502030303020204" pitchFamily="34" charset="0"/>
                        </a:rPr>
                        <a:t>17</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10"/>
                  </a:ext>
                </a:extLst>
              </a:tr>
            </a:tbl>
          </a:graphicData>
        </a:graphic>
      </p:graphicFrame>
      <p:sp>
        <p:nvSpPr>
          <p:cNvPr id="9" name="5 Marcador de contenido"/>
          <p:cNvSpPr txBox="1">
            <a:spLocks/>
          </p:cNvSpPr>
          <p:nvPr/>
        </p:nvSpPr>
        <p:spPr>
          <a:xfrm>
            <a:off x="4113623" y="1518308"/>
            <a:ext cx="4573177" cy="3625192"/>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algn="just">
              <a:buFont typeface="Arial"/>
              <a:buNone/>
            </a:pPr>
            <a:r>
              <a:rPr lang="es-CO" sz="1800" dirty="0">
                <a:latin typeface="Candara" panose="020E0502030303020204" pitchFamily="34" charset="0"/>
              </a:rPr>
              <a:t>Con el apoyo de la Oficina de Relaciones Internacionales e Interinstitucionales – ORII, se ha logrado aumentar el número de convenios activos de intercambio con universidades extranjeras, pasando de 6 convenios en 2009 a 17 convenios activos de cooperación internacional a 2014 para el programa de xxx. Estos convenios permiten la realización de movilidad en doble vía de docentes y estudiantes, la cooperación académica y la realización de proyectos de investigación o proyección. </a:t>
            </a:r>
            <a:endParaRPr lang="es-MX" sz="1800" dirty="0">
              <a:latin typeface="Candara" panose="020E0502030303020204" pitchFamily="34" charset="0"/>
            </a:endParaRPr>
          </a:p>
        </p:txBody>
      </p:sp>
      <p:sp>
        <p:nvSpPr>
          <p:cNvPr id="10" name="9 CuadroTexto"/>
          <p:cNvSpPr txBox="1"/>
          <p:nvPr/>
        </p:nvSpPr>
        <p:spPr>
          <a:xfrm>
            <a:off x="602104" y="4108472"/>
            <a:ext cx="3499944" cy="738664"/>
          </a:xfrm>
          <a:prstGeom prst="rect">
            <a:avLst/>
          </a:prstGeom>
          <a:noFill/>
        </p:spPr>
        <p:txBody>
          <a:bodyPr wrap="square" rtlCol="0">
            <a:spAutoFit/>
          </a:bodyPr>
          <a:lstStyle/>
          <a:p>
            <a:pPr algn="ctr"/>
            <a:r>
              <a:rPr lang="es-CO" sz="1400" dirty="0">
                <a:latin typeface="Candara" panose="020E0502030303020204" pitchFamily="34" charset="0"/>
              </a:rPr>
              <a:t>Fuente: Oficina de Relaciones Internacionales e Interinstitucionales. Diciembre 2014. </a:t>
            </a:r>
            <a:endParaRPr lang="es-MX" sz="1400" dirty="0">
              <a:latin typeface="Candara" panose="020E0502030303020204" pitchFamily="34" charset="0"/>
            </a:endParaRPr>
          </a:p>
        </p:txBody>
      </p:sp>
    </p:spTree>
    <p:extLst>
      <p:ext uri="{BB962C8B-B14F-4D97-AF65-F5344CB8AC3E}">
        <p14:creationId xmlns:p14="http://schemas.microsoft.com/office/powerpoint/2010/main" val="3728474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latin typeface="Candara" panose="020E0502030303020204" pitchFamily="34" charset="0"/>
              </a:rPr>
              <a:t>Ejemplo de redacción</a:t>
            </a:r>
          </a:p>
        </p:txBody>
      </p:sp>
      <p:sp>
        <p:nvSpPr>
          <p:cNvPr id="5" name="Rectangle 1"/>
          <p:cNvSpPr>
            <a:spLocks noChangeArrowheads="1"/>
          </p:cNvSpPr>
          <p:nvPr/>
        </p:nvSpPr>
        <p:spPr bwMode="auto">
          <a:xfrm>
            <a:off x="270617" y="936083"/>
            <a:ext cx="8626529" cy="584775"/>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O" sz="1600" b="1" i="0" u="none" strike="noStrike" cap="none" normalizeH="0" baseline="0" dirty="0">
                <a:ln>
                  <a:noFill/>
                </a:ln>
                <a:solidFill>
                  <a:schemeClr val="tx1"/>
                </a:solidFill>
                <a:effectLst/>
                <a:latin typeface="Candara" panose="020E0502030303020204" pitchFamily="34" charset="0"/>
                <a:ea typeface="Times New Roman" pitchFamily="18" charset="0"/>
              </a:rPr>
              <a:t>Cuadro 1. Valoración Característica 27</a:t>
            </a:r>
            <a:r>
              <a:rPr lang="es-ES" altLang="es-CO" sz="1600" b="1" dirty="0">
                <a:latin typeface="Candara" panose="020E0502030303020204" pitchFamily="34" charset="0"/>
                <a:ea typeface="Times New Roman" pitchFamily="18" charset="0"/>
              </a:rPr>
              <a:t>. </a:t>
            </a:r>
            <a:r>
              <a:rPr kumimoji="0" lang="es-ES" altLang="es-CO" sz="1600" b="1" i="0" u="none" strike="noStrike" cap="none" normalizeH="0" baseline="0" dirty="0">
                <a:ln>
                  <a:noFill/>
                </a:ln>
                <a:solidFill>
                  <a:schemeClr val="tx1"/>
                </a:solidFill>
                <a:effectLst/>
                <a:latin typeface="Candara" panose="020E0502030303020204" pitchFamily="34" charset="0"/>
                <a:ea typeface="Times New Roman" pitchFamily="18" charset="0"/>
              </a:rPr>
              <a:t> Inserción del programa en contextos académicos nacionales e internacionales</a:t>
            </a:r>
            <a:endParaRPr kumimoji="0" lang="es-CO" altLang="es-CO" sz="1200" b="0" i="0" u="none" strike="noStrike" cap="none" normalizeH="0" baseline="0" dirty="0">
              <a:ln>
                <a:noFill/>
              </a:ln>
              <a:solidFill>
                <a:schemeClr val="tx1"/>
              </a:solidFill>
              <a:effectLst/>
              <a:latin typeface="Candara" panose="020E0502030303020204" pitchFamily="34" charset="0"/>
            </a:endParaRPr>
          </a:p>
        </p:txBody>
      </p:sp>
      <p:graphicFrame>
        <p:nvGraphicFramePr>
          <p:cNvPr id="7" name="6 Marcador de contenido"/>
          <p:cNvGraphicFramePr>
            <a:graphicFrameLocks noGrp="1"/>
          </p:cNvGraphicFramePr>
          <p:nvPr>
            <p:ph idx="1"/>
          </p:nvPr>
        </p:nvGraphicFramePr>
        <p:xfrm>
          <a:off x="824616" y="1598894"/>
          <a:ext cx="7617537" cy="3154680"/>
        </p:xfrm>
        <a:graphic>
          <a:graphicData uri="http://schemas.openxmlformats.org/drawingml/2006/table">
            <a:tbl>
              <a:tblPr>
                <a:tableStyleId>{5C22544A-7EE6-4342-B048-85BDC9FD1C3A}</a:tableStyleId>
              </a:tblPr>
              <a:tblGrid>
                <a:gridCol w="1645391">
                  <a:extLst>
                    <a:ext uri="{9D8B030D-6E8A-4147-A177-3AD203B41FA5}">
                      <a16:colId xmlns:a16="http://schemas.microsoft.com/office/drawing/2014/main" val="20000"/>
                    </a:ext>
                  </a:extLst>
                </a:gridCol>
                <a:gridCol w="1312896">
                  <a:extLst>
                    <a:ext uri="{9D8B030D-6E8A-4147-A177-3AD203B41FA5}">
                      <a16:colId xmlns:a16="http://schemas.microsoft.com/office/drawing/2014/main" val="20001"/>
                    </a:ext>
                  </a:extLst>
                </a:gridCol>
                <a:gridCol w="2121002">
                  <a:extLst>
                    <a:ext uri="{9D8B030D-6E8A-4147-A177-3AD203B41FA5}">
                      <a16:colId xmlns:a16="http://schemas.microsoft.com/office/drawing/2014/main" val="20002"/>
                    </a:ext>
                  </a:extLst>
                </a:gridCol>
                <a:gridCol w="2538248">
                  <a:extLst>
                    <a:ext uri="{9D8B030D-6E8A-4147-A177-3AD203B41FA5}">
                      <a16:colId xmlns:a16="http://schemas.microsoft.com/office/drawing/2014/main" val="20003"/>
                    </a:ext>
                  </a:extLst>
                </a:gridCol>
              </a:tblGrid>
              <a:tr h="420624">
                <a:tc>
                  <a:txBody>
                    <a:bodyPr/>
                    <a:lstStyle/>
                    <a:p>
                      <a:pPr algn="ctr">
                        <a:lnSpc>
                          <a:spcPct val="115000"/>
                        </a:lnSpc>
                        <a:spcAft>
                          <a:spcPts val="0"/>
                        </a:spcAft>
                      </a:pPr>
                      <a:r>
                        <a:rPr lang="es-ES_tradnl" sz="1200" dirty="0">
                          <a:effectLst/>
                          <a:latin typeface="Candara" panose="020E0502030303020204" pitchFamily="34" charset="0"/>
                        </a:rPr>
                        <a:t>Calificación de la característica</a:t>
                      </a:r>
                      <a:endParaRPr lang="es-CO" sz="1200" dirty="0">
                        <a:effectLst/>
                        <a:latin typeface="Candara" panose="020E0502030303020204" pitchFamily="34" charset="0"/>
                        <a:ea typeface="Calibri"/>
                        <a:cs typeface="Times New Roman"/>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dirty="0">
                          <a:effectLst/>
                          <a:latin typeface="Candara" panose="020E0502030303020204" pitchFamily="34" charset="0"/>
                        </a:rPr>
                        <a:t>Ponderación</a:t>
                      </a:r>
                      <a:endParaRPr lang="es-CO" sz="1200" dirty="0">
                        <a:effectLst/>
                        <a:latin typeface="Candara" panose="020E0502030303020204" pitchFamily="34" charset="0"/>
                        <a:ea typeface="Calibri"/>
                        <a:cs typeface="Times New Roman"/>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dirty="0">
                          <a:effectLst/>
                          <a:latin typeface="Candara" panose="020E0502030303020204" pitchFamily="34" charset="0"/>
                        </a:rPr>
                        <a:t>Porcentaje</a:t>
                      </a:r>
                      <a:endParaRPr lang="es-CO" sz="1200" dirty="0">
                        <a:effectLst/>
                        <a:latin typeface="Candara" panose="020E0502030303020204" pitchFamily="34" charset="0"/>
                      </a:endParaRPr>
                    </a:p>
                    <a:p>
                      <a:pPr algn="ctr">
                        <a:lnSpc>
                          <a:spcPct val="115000"/>
                        </a:lnSpc>
                        <a:spcAft>
                          <a:spcPts val="0"/>
                        </a:spcAft>
                      </a:pPr>
                      <a:r>
                        <a:rPr lang="es-ES_tradnl" sz="1200" dirty="0">
                          <a:effectLst/>
                          <a:latin typeface="Candara" panose="020E0502030303020204" pitchFamily="34" charset="0"/>
                        </a:rPr>
                        <a:t>de cumplimiento</a:t>
                      </a:r>
                      <a:endParaRPr lang="es-CO" sz="1200" dirty="0">
                        <a:effectLst/>
                        <a:latin typeface="Candara" panose="020E0502030303020204" pitchFamily="34" charset="0"/>
                        <a:ea typeface="Calibri"/>
                        <a:cs typeface="Times New Roman"/>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dirty="0">
                          <a:effectLst/>
                          <a:latin typeface="Candara" panose="020E0502030303020204" pitchFamily="34" charset="0"/>
                        </a:rPr>
                        <a:t>Grado de cumplimiento</a:t>
                      </a:r>
                      <a:endParaRPr lang="es-CO" sz="1200" dirty="0">
                        <a:effectLst/>
                        <a:latin typeface="Candara" panose="020E0502030303020204" pitchFamily="34" charset="0"/>
                        <a:ea typeface="Calibri"/>
                        <a:cs typeface="Times New Roman"/>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0"/>
                  </a:ext>
                </a:extLst>
              </a:tr>
              <a:tr h="420624">
                <a:tc>
                  <a:txBody>
                    <a:bodyPr/>
                    <a:lstStyle/>
                    <a:p>
                      <a:pPr algn="ctr">
                        <a:lnSpc>
                          <a:spcPct val="115000"/>
                        </a:lnSpc>
                        <a:spcAft>
                          <a:spcPts val="0"/>
                        </a:spcAft>
                      </a:pPr>
                      <a:r>
                        <a:rPr lang="es-ES_tradnl" sz="1200" dirty="0">
                          <a:effectLst/>
                          <a:latin typeface="Candara" panose="020E0502030303020204" pitchFamily="34" charset="0"/>
                        </a:rPr>
                        <a:t> </a:t>
                      </a:r>
                    </a:p>
                    <a:p>
                      <a:pPr algn="ctr">
                        <a:lnSpc>
                          <a:spcPct val="115000"/>
                        </a:lnSpc>
                        <a:spcAft>
                          <a:spcPts val="0"/>
                        </a:spcAft>
                      </a:pPr>
                      <a:r>
                        <a:rPr lang="es-ES_tradnl" sz="1200" dirty="0">
                          <a:effectLst/>
                          <a:latin typeface="Candara" panose="020E0502030303020204" pitchFamily="34" charset="0"/>
                        </a:rPr>
                        <a:t> </a:t>
                      </a:r>
                      <a:endParaRPr lang="es-CO" sz="1200" dirty="0">
                        <a:effectLst/>
                        <a:latin typeface="Candara" panose="020E0502030303020204" pitchFamily="34" charset="0"/>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dirty="0">
                          <a:effectLst/>
                          <a:latin typeface="Candara" panose="020E0502030303020204" pitchFamily="34" charset="0"/>
                        </a:rPr>
                        <a:t> </a:t>
                      </a:r>
                      <a:endParaRPr lang="es-CO" sz="1200" dirty="0">
                        <a:effectLst/>
                        <a:latin typeface="Candara" panose="020E0502030303020204" pitchFamily="34" charset="0"/>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dirty="0">
                          <a:effectLst/>
                          <a:latin typeface="Candara" panose="020E0502030303020204" pitchFamily="34" charset="0"/>
                        </a:rPr>
                        <a:t> </a:t>
                      </a:r>
                      <a:endParaRPr lang="es-CO" sz="1200" dirty="0">
                        <a:effectLst/>
                        <a:latin typeface="Candara" panose="020E0502030303020204" pitchFamily="34" charset="0"/>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algn="ctr">
                        <a:lnSpc>
                          <a:spcPct val="115000"/>
                        </a:lnSpc>
                        <a:spcAft>
                          <a:spcPts val="0"/>
                        </a:spcAft>
                      </a:pPr>
                      <a:r>
                        <a:rPr lang="es-ES_tradnl" sz="1200">
                          <a:effectLst/>
                          <a:latin typeface="Candara" panose="020E0502030303020204" pitchFamily="34" charset="0"/>
                        </a:rPr>
                        <a:t> </a:t>
                      </a:r>
                      <a:endParaRPr lang="es-CO" sz="1200">
                        <a:effectLst/>
                        <a:latin typeface="Candara" panose="020E0502030303020204" pitchFamily="34" charset="0"/>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0001"/>
                  </a:ext>
                </a:extLst>
              </a:tr>
              <a:tr h="2313432">
                <a:tc gridSpan="4">
                  <a:txBody>
                    <a:bodyPr/>
                    <a:lstStyle/>
                    <a:p>
                      <a:pPr algn="just">
                        <a:lnSpc>
                          <a:spcPct val="115000"/>
                        </a:lnSpc>
                        <a:spcAft>
                          <a:spcPts val="0"/>
                        </a:spcAft>
                      </a:pPr>
                      <a:r>
                        <a:rPr lang="es-ES_tradnl" sz="1200" b="1" dirty="0">
                          <a:effectLst/>
                          <a:latin typeface="Candara" panose="020E0502030303020204" pitchFamily="34" charset="0"/>
                        </a:rPr>
                        <a:t>Fortalezas</a:t>
                      </a:r>
                      <a:r>
                        <a:rPr lang="es-ES_tradnl" sz="1200" dirty="0">
                          <a:effectLst/>
                          <a:latin typeface="Candara" panose="020E0502030303020204" pitchFamily="34" charset="0"/>
                        </a:rPr>
                        <a:t>:</a:t>
                      </a:r>
                      <a:endParaRPr lang="es-CO" sz="1200" dirty="0">
                        <a:effectLst/>
                        <a:latin typeface="Candara" panose="020E0502030303020204" pitchFamily="34" charset="0"/>
                      </a:endParaRPr>
                    </a:p>
                    <a:p>
                      <a:pPr marL="342900" lvl="0" indent="-342900" algn="just">
                        <a:lnSpc>
                          <a:spcPct val="115000"/>
                        </a:lnSpc>
                        <a:spcAft>
                          <a:spcPts val="0"/>
                        </a:spcAft>
                        <a:buFont typeface="Symbol"/>
                        <a:buChar char=""/>
                      </a:pPr>
                      <a:r>
                        <a:rPr lang="es-ES_tradnl" sz="1200" dirty="0">
                          <a:effectLst/>
                          <a:latin typeface="Candara" panose="020E0502030303020204" pitchFamily="34" charset="0"/>
                        </a:rPr>
                        <a:t>Existen proyectos de investigación de docentes como resultado de la cooperación académica del programa. </a:t>
                      </a:r>
                      <a:endParaRPr lang="es-CO" sz="1200" dirty="0">
                        <a:effectLst/>
                        <a:latin typeface="Candara" panose="020E0502030303020204" pitchFamily="34" charset="0"/>
                      </a:endParaRPr>
                    </a:p>
                    <a:p>
                      <a:pPr marL="342900" lvl="0" indent="-342900" algn="just">
                        <a:lnSpc>
                          <a:spcPct val="115000"/>
                        </a:lnSpc>
                        <a:spcAft>
                          <a:spcPts val="0"/>
                        </a:spcAft>
                        <a:buFont typeface="Symbol"/>
                        <a:buChar char=""/>
                      </a:pPr>
                      <a:r>
                        <a:rPr lang="es-ES_tradnl" sz="1200" dirty="0">
                          <a:effectLst/>
                          <a:latin typeface="Candara" panose="020E0502030303020204" pitchFamily="34" charset="0"/>
                        </a:rPr>
                        <a:t>Los estudiantes de los semilleros  de investigación participan activamente en  redes de conocimiento para realizar eventos internacionales. </a:t>
                      </a:r>
                      <a:endParaRPr lang="es-CO" sz="1200" dirty="0">
                        <a:effectLst/>
                        <a:latin typeface="Candara" panose="020E0502030303020204" pitchFamily="34" charset="0"/>
                      </a:endParaRPr>
                    </a:p>
                    <a:p>
                      <a:pPr marL="342900" lvl="0" indent="-342900" algn="just">
                        <a:lnSpc>
                          <a:spcPct val="115000"/>
                        </a:lnSpc>
                        <a:spcAft>
                          <a:spcPts val="0"/>
                        </a:spcAft>
                        <a:buFont typeface="Symbol"/>
                        <a:buChar char=""/>
                      </a:pPr>
                      <a:r>
                        <a:rPr lang="es-ES_tradnl" sz="1200" dirty="0">
                          <a:effectLst/>
                          <a:latin typeface="Candara" panose="020E0502030303020204" pitchFamily="34" charset="0"/>
                        </a:rPr>
                        <a:t>Se ha realizado convenio para la doble titulación del programa. </a:t>
                      </a:r>
                      <a:endParaRPr lang="es-CO" sz="1200" dirty="0">
                        <a:effectLst/>
                        <a:latin typeface="Candara" panose="020E0502030303020204" pitchFamily="34" charset="0"/>
                      </a:endParaRPr>
                    </a:p>
                    <a:p>
                      <a:pPr algn="just">
                        <a:lnSpc>
                          <a:spcPct val="115000"/>
                        </a:lnSpc>
                        <a:spcAft>
                          <a:spcPts val="0"/>
                        </a:spcAft>
                      </a:pPr>
                      <a:r>
                        <a:rPr lang="es-ES_tradnl" sz="1200" dirty="0">
                          <a:effectLst/>
                          <a:latin typeface="Candara" panose="020E0502030303020204" pitchFamily="34" charset="0"/>
                        </a:rPr>
                        <a:t> </a:t>
                      </a:r>
                      <a:r>
                        <a:rPr lang="es-ES_tradnl" sz="1200" b="1" dirty="0">
                          <a:effectLst/>
                          <a:latin typeface="Candara" panose="020E0502030303020204" pitchFamily="34" charset="0"/>
                        </a:rPr>
                        <a:t>Aspectos a mejorar: </a:t>
                      </a:r>
                      <a:endParaRPr lang="es-CO" sz="1200" b="1" dirty="0">
                        <a:effectLst/>
                        <a:latin typeface="Candara" panose="020E0502030303020204" pitchFamily="34" charset="0"/>
                      </a:endParaRPr>
                    </a:p>
                    <a:p>
                      <a:pPr marL="342900" lvl="0" indent="-342900" algn="just">
                        <a:lnSpc>
                          <a:spcPct val="115000"/>
                        </a:lnSpc>
                        <a:spcAft>
                          <a:spcPts val="0"/>
                        </a:spcAft>
                        <a:buFont typeface="Symbol"/>
                        <a:buChar char=""/>
                      </a:pPr>
                      <a:r>
                        <a:rPr lang="es-ES" sz="1200" dirty="0">
                          <a:effectLst/>
                          <a:latin typeface="Candara" panose="020E0502030303020204" pitchFamily="34" charset="0"/>
                        </a:rPr>
                        <a:t>No hay mecanismos efectivos de retroalimentación, actualización y consolidación de información sobre Convenios, Intercambios, movilidad y demás, entre el Programa de Física, la Facultad de Ciencias Básicas y la ORII.</a:t>
                      </a:r>
                      <a:endParaRPr lang="es-ES_tradnl" sz="1200" dirty="0">
                        <a:effectLst/>
                        <a:latin typeface="Candara" panose="020E0502030303020204" pitchFamily="34" charset="0"/>
                      </a:endParaRPr>
                    </a:p>
                    <a:p>
                      <a:pPr marL="342900" lvl="0" indent="-342900" algn="just">
                        <a:lnSpc>
                          <a:spcPct val="115000"/>
                        </a:lnSpc>
                        <a:spcAft>
                          <a:spcPts val="0"/>
                        </a:spcAft>
                        <a:buFont typeface="Symbol"/>
                        <a:buChar char=""/>
                      </a:pPr>
                      <a:r>
                        <a:rPr lang="es-ES_tradnl" sz="1200" dirty="0">
                          <a:effectLst/>
                          <a:latin typeface="Candara" panose="020E0502030303020204" pitchFamily="34" charset="0"/>
                        </a:rPr>
                        <a:t>Los análisis de comparación realizados con otros programas de la misma naturaleza no involucran aspectos académicos o curriculares. </a:t>
                      </a:r>
                      <a:endParaRPr lang="es-CO" sz="1200" dirty="0">
                        <a:effectLst/>
                        <a:latin typeface="Candara" panose="020E0502030303020204" pitchFamily="34" charset="0"/>
                        <a:ea typeface="Calibri"/>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852928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05512" y="1732216"/>
            <a:ext cx="7751957" cy="1519527"/>
          </a:xfrm>
        </p:spPr>
        <p:txBody>
          <a:bodyPr>
            <a:normAutofit fontScale="90000"/>
          </a:bodyPr>
          <a:lstStyle/>
          <a:p>
            <a:pPr algn="ctr"/>
            <a:r>
              <a:rPr lang="es-CO" sz="4400" b="1" dirty="0"/>
              <a:t>8. Socialización</a:t>
            </a:r>
            <a:br>
              <a:rPr lang="es-CO" sz="4400" b="1" dirty="0"/>
            </a:br>
            <a:r>
              <a:rPr lang="es-CO" sz="4400" b="1" dirty="0"/>
              <a:t>9. Seguimiento y monitoreo al plan de mejoramiento</a:t>
            </a:r>
          </a:p>
        </p:txBody>
      </p:sp>
    </p:spTree>
    <p:extLst>
      <p:ext uri="{BB962C8B-B14F-4D97-AF65-F5344CB8AC3E}">
        <p14:creationId xmlns:p14="http://schemas.microsoft.com/office/powerpoint/2010/main" val="33694611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18" y="118589"/>
            <a:ext cx="6213561" cy="751841"/>
          </a:xfrm>
        </p:spPr>
        <p:txBody>
          <a:bodyPr>
            <a:normAutofit/>
          </a:bodyPr>
          <a:lstStyle/>
          <a:p>
            <a:r>
              <a:rPr lang="es-CO" dirty="0"/>
              <a:t>Actividades a desarrollar en estas etapas</a:t>
            </a:r>
          </a:p>
        </p:txBody>
      </p:sp>
      <p:sp>
        <p:nvSpPr>
          <p:cNvPr id="3" name="2 Marcador de contenido"/>
          <p:cNvSpPr>
            <a:spLocks noGrp="1"/>
          </p:cNvSpPr>
          <p:nvPr>
            <p:ph idx="1"/>
          </p:nvPr>
        </p:nvSpPr>
        <p:spPr>
          <a:xfrm>
            <a:off x="434050" y="1165675"/>
            <a:ext cx="8229600" cy="3324601"/>
          </a:xfrm>
        </p:spPr>
        <p:txBody>
          <a:bodyPr>
            <a:normAutofit/>
          </a:bodyPr>
          <a:lstStyle/>
          <a:p>
            <a:pPr marL="514350" indent="-514350" algn="just">
              <a:buAutoNum type="arabicPeriod"/>
            </a:pPr>
            <a:r>
              <a:rPr lang="es-CO" sz="2400" dirty="0"/>
              <a:t>Socializar a todos los actores del proceso los resultados obtenidos en el proceso de autoevaluación.</a:t>
            </a:r>
          </a:p>
          <a:p>
            <a:pPr marL="514350" indent="-514350" algn="just">
              <a:buAutoNum type="arabicPeriod"/>
            </a:pPr>
            <a:r>
              <a:rPr lang="es-CO" sz="2400" dirty="0"/>
              <a:t>Realizar las actividades en los tiempos establecidos en el plan de mejoramiento.</a:t>
            </a:r>
          </a:p>
          <a:p>
            <a:pPr marL="514350" indent="-514350" algn="just">
              <a:buAutoNum type="arabicPeriod"/>
            </a:pPr>
            <a:r>
              <a:rPr lang="es-CO" sz="2400" dirty="0"/>
              <a:t>Hacer seguimiento al cumplimiento del plan de mejora, recordando que éste será la base fundamental para el desarrollo del siguiente proceso de autoevaluación.</a:t>
            </a:r>
          </a:p>
        </p:txBody>
      </p:sp>
    </p:spTree>
    <p:extLst>
      <p:ext uri="{BB962C8B-B14F-4D97-AF65-F5344CB8AC3E}">
        <p14:creationId xmlns:p14="http://schemas.microsoft.com/office/powerpoint/2010/main" val="3095130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460" y="965764"/>
            <a:ext cx="8715159" cy="3808120"/>
          </a:xfrm>
        </p:spPr>
        <p:txBody>
          <a:bodyPr>
            <a:noAutofit/>
          </a:bodyPr>
          <a:lstStyle/>
          <a:p>
            <a:pPr algn="just"/>
            <a:r>
              <a:rPr lang="es-ES_tradnl" dirty="0"/>
              <a:t>Los </a:t>
            </a:r>
            <a:r>
              <a:rPr lang="es-ES_tradnl" b="1" dirty="0"/>
              <a:t>estudiantes</a:t>
            </a:r>
            <a:r>
              <a:rPr lang="es-ES_tradnl" dirty="0"/>
              <a:t> son personas naturales que están </a:t>
            </a:r>
            <a:r>
              <a:rPr lang="es-ES_tradnl" dirty="0">
                <a:solidFill>
                  <a:srgbClr val="FF0000"/>
                </a:solidFill>
              </a:rPr>
              <a:t>oficialmente admitidos,</a:t>
            </a:r>
            <a:r>
              <a:rPr lang="es-ES_tradnl" dirty="0"/>
              <a:t> que acreditan su condición de bachiller o normalista superior y que se encuentran matriculados académicamente, reciben formación de acuerdo a su plan de estudios, actividades curriculares de programas, actividades extracurriculares, actividades de extensión, actividades recreativas, deportivas, culturales y del uso de su tiempo de ocio para su desarrollo profesional. </a:t>
            </a:r>
          </a:p>
          <a:p>
            <a:pPr marL="0" indent="0" algn="just">
              <a:buNone/>
            </a:pPr>
            <a:endParaRPr lang="es-ES_tradnl" dirty="0"/>
          </a:p>
          <a:p>
            <a:pPr algn="just"/>
            <a:r>
              <a:rPr lang="es-ES_tradnl" dirty="0"/>
              <a:t>Los </a:t>
            </a:r>
            <a:r>
              <a:rPr lang="es-ES_tradnl" b="1" dirty="0"/>
              <a:t>docentes</a:t>
            </a:r>
            <a:r>
              <a:rPr lang="es-ES_tradnl" dirty="0"/>
              <a:t> son personas naturales </a:t>
            </a:r>
            <a:r>
              <a:rPr lang="es-ES_tradnl" dirty="0">
                <a:solidFill>
                  <a:srgbClr val="FF0000"/>
                </a:solidFill>
              </a:rPr>
              <a:t>vinculadas laboralmente o ad honorem </a:t>
            </a:r>
            <a:r>
              <a:rPr lang="es-ES_tradnl" dirty="0"/>
              <a:t>para desarrollar labores académicas de educación superior. Para el proceso de autoevaluación del programa se entenderá como docentes aquellos que tienen asignación académica más los que se encuentren realizando investigación, extensión o proyección social.  </a:t>
            </a:r>
            <a:endParaRPr lang="es-CO" dirty="0"/>
          </a:p>
        </p:txBody>
      </p:sp>
      <p:sp>
        <p:nvSpPr>
          <p:cNvPr id="4" name="1 Título"/>
          <p:cNvSpPr txBox="1">
            <a:spLocks/>
          </p:cNvSpPr>
          <p:nvPr/>
        </p:nvSpPr>
        <p:spPr>
          <a:xfrm>
            <a:off x="286606" y="339608"/>
            <a:ext cx="7206724" cy="484574"/>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ES" sz="3000" dirty="0"/>
              <a:t>Actores del proceso de Autoevaluación</a:t>
            </a:r>
            <a:endParaRPr lang="es-CO" sz="3000" dirty="0"/>
          </a:p>
        </p:txBody>
      </p:sp>
    </p:spTree>
    <p:extLst>
      <p:ext uri="{BB962C8B-B14F-4D97-AF65-F5344CB8AC3E}">
        <p14:creationId xmlns:p14="http://schemas.microsoft.com/office/powerpoint/2010/main" val="18583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078483"/>
            <a:ext cx="8814943" cy="3951844"/>
          </a:xfrm>
        </p:spPr>
        <p:txBody>
          <a:bodyPr>
            <a:noAutofit/>
          </a:bodyPr>
          <a:lstStyle/>
          <a:p>
            <a:pPr algn="just"/>
            <a:r>
              <a:rPr lang="es-ES_tradnl" dirty="0"/>
              <a:t>Los </a:t>
            </a:r>
            <a:r>
              <a:rPr lang="es-ES_tradnl" b="1" dirty="0"/>
              <a:t>egresados</a:t>
            </a:r>
            <a:r>
              <a:rPr lang="es-ES_tradnl" dirty="0"/>
              <a:t> son personas naturales que han </a:t>
            </a:r>
            <a:r>
              <a:rPr lang="es-ES_tradnl" dirty="0">
                <a:solidFill>
                  <a:srgbClr val="FF0000"/>
                </a:solidFill>
              </a:rPr>
              <a:t>culminado el proceso de formación y obtenido su título profesional</a:t>
            </a:r>
            <a:r>
              <a:rPr lang="es-ES_tradnl" dirty="0"/>
              <a:t> en alguno de los programas académicos de la institución.  </a:t>
            </a:r>
            <a:endParaRPr lang="es-CO" dirty="0"/>
          </a:p>
          <a:p>
            <a:pPr algn="just"/>
            <a:r>
              <a:rPr lang="es-ES_tradnl" dirty="0"/>
              <a:t>Los </a:t>
            </a:r>
            <a:r>
              <a:rPr lang="es-ES_tradnl" b="1" dirty="0"/>
              <a:t>directivos</a:t>
            </a:r>
            <a:r>
              <a:rPr lang="es-ES_tradnl" dirty="0"/>
              <a:t> son personas naturales que llevan a cabo su actividad en </a:t>
            </a:r>
            <a:r>
              <a:rPr lang="es-ES_tradnl" dirty="0">
                <a:solidFill>
                  <a:srgbClr val="FF0000"/>
                </a:solidFill>
              </a:rPr>
              <a:t>cargos o funciones definidos por la  estructura organizacional del programa</a:t>
            </a:r>
            <a:r>
              <a:rPr lang="es-ES_tradnl" dirty="0"/>
              <a:t>, para tal efecto se incluirá: el decano, el Consejo de Facultad, el coordinador del programa y los coordinadores misionales. </a:t>
            </a:r>
            <a:endParaRPr lang="es-CO" dirty="0"/>
          </a:p>
          <a:p>
            <a:pPr algn="just"/>
            <a:r>
              <a:rPr lang="es-ES_tradnl" dirty="0"/>
              <a:t>Los </a:t>
            </a:r>
            <a:r>
              <a:rPr lang="es-ES_tradnl" b="1" dirty="0"/>
              <a:t>administrativos</a:t>
            </a:r>
            <a:r>
              <a:rPr lang="es-ES_tradnl" dirty="0"/>
              <a:t> son personas naturales que se encuentran vinculadas a las </a:t>
            </a:r>
            <a:r>
              <a:rPr lang="es-ES_tradnl" dirty="0">
                <a:solidFill>
                  <a:srgbClr val="FF0000"/>
                </a:solidFill>
              </a:rPr>
              <a:t>áreas administrativas o académicas </a:t>
            </a:r>
            <a:r>
              <a:rPr lang="es-ES_tradnl" dirty="0"/>
              <a:t>del programa o de la institución. </a:t>
            </a:r>
            <a:endParaRPr lang="es-CO" dirty="0"/>
          </a:p>
          <a:p>
            <a:pPr algn="just"/>
            <a:r>
              <a:rPr lang="es-ES_tradnl" dirty="0"/>
              <a:t>Los </a:t>
            </a:r>
            <a:r>
              <a:rPr lang="es-ES_tradnl" b="1" dirty="0"/>
              <a:t>empleadores</a:t>
            </a:r>
            <a:r>
              <a:rPr lang="es-ES_tradnl" dirty="0"/>
              <a:t> son personas naturales o jurídicas que hacen parte de los diferentes </a:t>
            </a:r>
            <a:r>
              <a:rPr lang="es-ES_tradnl" dirty="0">
                <a:solidFill>
                  <a:srgbClr val="FF0000"/>
                </a:solidFill>
              </a:rPr>
              <a:t>sectores económicos</a:t>
            </a:r>
            <a:r>
              <a:rPr lang="es-ES_tradnl" dirty="0"/>
              <a:t>, privados o públicos, que vinculan dentro de sus actividades a los egresados de los diferentes programas de la Institución.</a:t>
            </a:r>
            <a:endParaRPr lang="es-CO" dirty="0"/>
          </a:p>
          <a:p>
            <a:pPr marL="0" indent="0" algn="just">
              <a:buNone/>
            </a:pPr>
            <a:endParaRPr lang="es-CO" dirty="0"/>
          </a:p>
          <a:p>
            <a:pPr algn="just"/>
            <a:endParaRPr lang="es-CO" sz="1600" dirty="0"/>
          </a:p>
        </p:txBody>
      </p:sp>
      <p:sp>
        <p:nvSpPr>
          <p:cNvPr id="4" name="1 Título"/>
          <p:cNvSpPr txBox="1">
            <a:spLocks/>
          </p:cNvSpPr>
          <p:nvPr/>
        </p:nvSpPr>
        <p:spPr>
          <a:xfrm>
            <a:off x="286606" y="339608"/>
            <a:ext cx="7206724" cy="484574"/>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ES" sz="3000" dirty="0"/>
              <a:t>Actores del proceso de Autoevaluación</a:t>
            </a:r>
            <a:endParaRPr lang="es-CO" sz="3000" dirty="0"/>
          </a:p>
        </p:txBody>
      </p:sp>
    </p:spTree>
    <p:extLst>
      <p:ext uri="{BB962C8B-B14F-4D97-AF65-F5344CB8AC3E}">
        <p14:creationId xmlns:p14="http://schemas.microsoft.com/office/powerpoint/2010/main" val="118612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3337884755"/>
              </p:ext>
            </p:extLst>
          </p:nvPr>
        </p:nvGraphicFramePr>
        <p:xfrm>
          <a:off x="427545" y="1456510"/>
          <a:ext cx="8158480" cy="3277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225630" y="339607"/>
            <a:ext cx="7303325" cy="836049"/>
          </a:xfrm>
          <a:prstGeom prst="rect">
            <a:avLst/>
          </a:prstGeom>
          <a:noFill/>
        </p:spPr>
        <p:txBody>
          <a:bodyPr vert="horz" lIns="91440" tIns="45720" rIns="91440" bIns="45720" rtlCol="0" anchor="ctr">
            <a:noAutofit/>
          </a:bodyPr>
          <a:lstStyle>
            <a:lvl1pPr algn="l" defTabSz="457200" rtl="0" eaLnBrk="1" latinLnBrk="0" hangingPunct="1">
              <a:spcBef>
                <a:spcPct val="0"/>
              </a:spcBef>
              <a:buNone/>
              <a:defRPr sz="2400" b="1" i="1" kern="1200">
                <a:solidFill>
                  <a:srgbClr val="000090"/>
                </a:solidFill>
                <a:effectLst>
                  <a:outerShdw blurRad="50800" dist="38100" dir="8100000" algn="tr" rotWithShape="0">
                    <a:prstClr val="black">
                      <a:alpha val="40000"/>
                    </a:prstClr>
                  </a:outerShdw>
                </a:effectLst>
                <a:latin typeface="Candara"/>
                <a:ea typeface="+mj-ea"/>
                <a:cs typeface="Candara"/>
              </a:defRPr>
            </a:lvl1pPr>
          </a:lstStyle>
          <a:p>
            <a:r>
              <a:rPr lang="es-ES" sz="3000" dirty="0"/>
              <a:t>Estructura orgánica del proceso de autoevaluación</a:t>
            </a:r>
            <a:endParaRPr lang="es-CO" sz="3000" dirty="0"/>
          </a:p>
        </p:txBody>
      </p:sp>
    </p:spTree>
    <p:extLst>
      <p:ext uri="{BB962C8B-B14F-4D97-AF65-F5344CB8AC3E}">
        <p14:creationId xmlns:p14="http://schemas.microsoft.com/office/powerpoint/2010/main" val="218691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2368" y="256589"/>
            <a:ext cx="6767191" cy="717437"/>
          </a:xfrm>
        </p:spPr>
        <p:txBody>
          <a:bodyPr>
            <a:noAutofit/>
          </a:bodyPr>
          <a:lstStyle/>
          <a:p>
            <a:r>
              <a:rPr lang="es-CO" sz="3000" dirty="0">
                <a:latin typeface="Candara" panose="020E0502030303020204" pitchFamily="34" charset="0"/>
              </a:rPr>
              <a:t>Procesos y etapas de Autoevaluación</a:t>
            </a:r>
          </a:p>
        </p:txBody>
      </p:sp>
      <p:graphicFrame>
        <p:nvGraphicFramePr>
          <p:cNvPr id="5" name="4 Diagrama"/>
          <p:cNvGraphicFramePr/>
          <p:nvPr>
            <p:extLst>
              <p:ext uri="{D42A27DB-BD31-4B8C-83A1-F6EECF244321}">
                <p14:modId xmlns:p14="http://schemas.microsoft.com/office/powerpoint/2010/main" val="3045725706"/>
              </p:ext>
            </p:extLst>
          </p:nvPr>
        </p:nvGraphicFramePr>
        <p:xfrm>
          <a:off x="1515594" y="974026"/>
          <a:ext cx="6522303" cy="3898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Rectángulo"/>
          <p:cNvSpPr/>
          <p:nvPr/>
        </p:nvSpPr>
        <p:spPr>
          <a:xfrm>
            <a:off x="7328848" y="1625790"/>
            <a:ext cx="1528549" cy="48108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200" b="1" dirty="0">
                <a:solidFill>
                  <a:schemeClr val="tx1"/>
                </a:solidFill>
                <a:latin typeface="Candara" panose="020E0502030303020204" pitchFamily="34" charset="0"/>
              </a:rPr>
              <a:t>Verificación de condiciones iniciales</a:t>
            </a:r>
          </a:p>
        </p:txBody>
      </p:sp>
      <p:sp>
        <p:nvSpPr>
          <p:cNvPr id="6" name="5 Rectángulo"/>
          <p:cNvSpPr/>
          <p:nvPr/>
        </p:nvSpPr>
        <p:spPr>
          <a:xfrm>
            <a:off x="272959" y="2425970"/>
            <a:ext cx="1528549" cy="59794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200" b="1" dirty="0">
                <a:solidFill>
                  <a:schemeClr val="tx1"/>
                </a:solidFill>
                <a:latin typeface="Candara" panose="020E0502030303020204" pitchFamily="34" charset="0"/>
              </a:rPr>
              <a:t>Radicación del informe en SACES-CNA y visita del CNA</a:t>
            </a:r>
          </a:p>
        </p:txBody>
      </p:sp>
      <p:sp>
        <p:nvSpPr>
          <p:cNvPr id="7" name="6 Rectángulo"/>
          <p:cNvSpPr/>
          <p:nvPr/>
        </p:nvSpPr>
        <p:spPr>
          <a:xfrm>
            <a:off x="272956" y="3322178"/>
            <a:ext cx="1528549" cy="577469"/>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200" b="1" dirty="0">
                <a:solidFill>
                  <a:schemeClr val="tx1"/>
                </a:solidFill>
                <a:latin typeface="Candara" panose="020E0502030303020204" pitchFamily="34" charset="0"/>
              </a:rPr>
              <a:t>Revisión de pares colaborativos y ajustes</a:t>
            </a:r>
          </a:p>
        </p:txBody>
      </p:sp>
      <p:sp>
        <p:nvSpPr>
          <p:cNvPr id="8" name="7 Rectángulo"/>
          <p:cNvSpPr/>
          <p:nvPr/>
        </p:nvSpPr>
        <p:spPr>
          <a:xfrm>
            <a:off x="272959" y="1618856"/>
            <a:ext cx="1528549" cy="48108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200" b="1" dirty="0">
                <a:solidFill>
                  <a:schemeClr val="tx1"/>
                </a:solidFill>
                <a:latin typeface="Candara" panose="020E0502030303020204" pitchFamily="34" charset="0"/>
              </a:rPr>
              <a:t>Comentarios del Rector</a:t>
            </a:r>
          </a:p>
        </p:txBody>
      </p:sp>
      <p:sp>
        <p:nvSpPr>
          <p:cNvPr id="9" name="8 Rectángulo"/>
          <p:cNvSpPr/>
          <p:nvPr/>
        </p:nvSpPr>
        <p:spPr>
          <a:xfrm>
            <a:off x="272959" y="4186451"/>
            <a:ext cx="1528549" cy="48108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200" b="1" dirty="0">
                <a:solidFill>
                  <a:schemeClr val="tx1"/>
                </a:solidFill>
                <a:latin typeface="Candara" panose="020E0502030303020204" pitchFamily="34" charset="0"/>
              </a:rPr>
              <a:t>Aprobación para la radicación</a:t>
            </a:r>
          </a:p>
        </p:txBody>
      </p:sp>
      <p:cxnSp>
        <p:nvCxnSpPr>
          <p:cNvPr id="10" name="9 Conector recto de flecha"/>
          <p:cNvCxnSpPr/>
          <p:nvPr/>
        </p:nvCxnSpPr>
        <p:spPr>
          <a:xfrm flipV="1">
            <a:off x="1037230" y="3923397"/>
            <a:ext cx="1" cy="2473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11 Conector recto de flecha"/>
          <p:cNvCxnSpPr>
            <a:stCxn id="7" idx="0"/>
            <a:endCxn id="6" idx="2"/>
          </p:cNvCxnSpPr>
          <p:nvPr/>
        </p:nvCxnSpPr>
        <p:spPr>
          <a:xfrm flipV="1">
            <a:off x="1037231" y="3023914"/>
            <a:ext cx="3" cy="2982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13 Conector recto de flecha"/>
          <p:cNvCxnSpPr>
            <a:stCxn id="6" idx="0"/>
            <a:endCxn id="8" idx="2"/>
          </p:cNvCxnSpPr>
          <p:nvPr/>
        </p:nvCxnSpPr>
        <p:spPr>
          <a:xfrm flipV="1">
            <a:off x="1037234" y="2099940"/>
            <a:ext cx="0" cy="3260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15 Rectángulo"/>
          <p:cNvSpPr/>
          <p:nvPr/>
        </p:nvSpPr>
        <p:spPr>
          <a:xfrm>
            <a:off x="7328848" y="4186451"/>
            <a:ext cx="1684523" cy="37531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CO" sz="1000" b="1" dirty="0">
                <a:solidFill>
                  <a:schemeClr val="tx1"/>
                </a:solidFill>
                <a:latin typeface="Candara" panose="020E0502030303020204" pitchFamily="34" charset="0"/>
              </a:rPr>
              <a:t>Etapas que aplican para acreditación de programas</a:t>
            </a:r>
          </a:p>
        </p:txBody>
      </p:sp>
    </p:spTree>
    <p:extLst>
      <p:ext uri="{BB962C8B-B14F-4D97-AF65-F5344CB8AC3E}">
        <p14:creationId xmlns:p14="http://schemas.microsoft.com/office/powerpoint/2010/main" val="33788575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3568</Words>
  <Application>Microsoft Office PowerPoint</Application>
  <PresentationFormat>Presentación en pantalla (16:9)</PresentationFormat>
  <Paragraphs>426</Paragraphs>
  <Slides>55</Slides>
  <Notes>6</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55</vt:i4>
      </vt:variant>
    </vt:vector>
  </HeadingPairs>
  <TitlesOfParts>
    <vt:vector size="66" baseType="lpstr">
      <vt:lpstr>Arial</vt:lpstr>
      <vt:lpstr>Calibri</vt:lpstr>
      <vt:lpstr>Calisto MT</vt:lpstr>
      <vt:lpstr>Cambria Math</vt:lpstr>
      <vt:lpstr>Candara</vt:lpstr>
      <vt:lpstr>Helvetica Light</vt:lpstr>
      <vt:lpstr>Montserrat Light</vt:lpstr>
      <vt:lpstr>Symbol</vt:lpstr>
      <vt:lpstr>Times New Roman</vt:lpstr>
      <vt:lpstr>Wingdings</vt:lpstr>
      <vt:lpstr>Tema de Office</vt:lpstr>
      <vt:lpstr>Presentación de PowerPoint</vt:lpstr>
      <vt:lpstr>Lineamientos Externos</vt:lpstr>
      <vt:lpstr>Presentación de PowerPoint</vt:lpstr>
      <vt:lpstr>Presentación de PowerPoint</vt:lpstr>
      <vt:lpstr>Presentación de PowerPoint</vt:lpstr>
      <vt:lpstr>Presentación de PowerPoint</vt:lpstr>
      <vt:lpstr>Presentación de PowerPoint</vt:lpstr>
      <vt:lpstr>Presentación de PowerPoint</vt:lpstr>
      <vt:lpstr>Procesos y etapas de Autoevaluación</vt:lpstr>
      <vt:lpstr>1. Planeación y Capacitación</vt:lpstr>
      <vt:lpstr>Planeación y Capacitación</vt:lpstr>
      <vt:lpstr>2. Ponderación</vt:lpstr>
      <vt:lpstr>Ponderación</vt:lpstr>
      <vt:lpstr>Presentación de PowerPoint</vt:lpstr>
      <vt:lpstr>Presentación de PowerPoint</vt:lpstr>
      <vt:lpstr>Presentación de PowerPoint</vt:lpstr>
      <vt:lpstr>Presentación de PowerPoint</vt:lpstr>
      <vt:lpstr>3. Recolección de la información</vt:lpstr>
      <vt:lpstr>Presentación de PowerPoint</vt:lpstr>
      <vt:lpstr>Recolección de la Información</vt:lpstr>
      <vt:lpstr>Bitácora</vt:lpstr>
      <vt:lpstr>Presentación de PowerPoint</vt:lpstr>
      <vt:lpstr>Recolección de la información</vt:lpstr>
      <vt:lpstr>Presentación de PowerPoint</vt:lpstr>
      <vt:lpstr>Presentación de PowerPoint</vt:lpstr>
      <vt:lpstr>Presentación de PowerPoint</vt:lpstr>
      <vt:lpstr>Presentación de PowerPoint</vt:lpstr>
      <vt:lpstr>4. Consulta y análisis de la información</vt:lpstr>
      <vt:lpstr>Consulta y análisis de la información.</vt:lpstr>
      <vt:lpstr>Consulta y análisis de la información.</vt:lpstr>
      <vt:lpstr>5. Valoración</vt:lpstr>
      <vt:lpstr>Valoración</vt:lpstr>
      <vt:lpstr>Valoración</vt:lpstr>
      <vt:lpstr>Valoración</vt:lpstr>
      <vt:lpstr>Valoración</vt:lpstr>
      <vt:lpstr>Valoración</vt:lpstr>
      <vt:lpstr>6. Construcción del plan de mejoramiento</vt:lpstr>
      <vt:lpstr>Plan de mejoramiento</vt:lpstr>
      <vt:lpstr>Plan de mejoramiento</vt:lpstr>
      <vt:lpstr>Pasos a seguir</vt:lpstr>
      <vt:lpstr>Pasos a seguir</vt:lpstr>
      <vt:lpstr>Planes de mejoramiento</vt:lpstr>
      <vt:lpstr>Acción de Mejora es…</vt:lpstr>
      <vt:lpstr>Formato Plan de Mejoramiento</vt:lpstr>
      <vt:lpstr>7. Redacción del informe</vt:lpstr>
      <vt:lpstr>Redacción del informe</vt:lpstr>
      <vt:lpstr>Redacción del informe</vt:lpstr>
      <vt:lpstr>Redacción del informe</vt:lpstr>
      <vt:lpstr>Redacción del informe</vt:lpstr>
      <vt:lpstr>Redacción del informe</vt:lpstr>
      <vt:lpstr>Ejemplo de redacción</vt:lpstr>
      <vt:lpstr>Ejemplo de redacción</vt:lpstr>
      <vt:lpstr>Ejemplo de redacción</vt:lpstr>
      <vt:lpstr>8. Socialización 9. Seguimiento y monitoreo al plan de mejoramiento</vt:lpstr>
      <vt:lpstr>Actividades a desarrollar en estas etapas</vt:lpstr>
    </vt:vector>
  </TitlesOfParts>
  <Company>UA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Kely Suescun</dc:creator>
  <cp:lastModifiedBy>Yamileth Betancourt</cp:lastModifiedBy>
  <cp:revision>60</cp:revision>
  <dcterms:created xsi:type="dcterms:W3CDTF">2015-08-10T20:10:45Z</dcterms:created>
  <dcterms:modified xsi:type="dcterms:W3CDTF">2020-05-13T01:27:15Z</dcterms:modified>
</cp:coreProperties>
</file>