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5"/>
  </p:notesMasterIdLst>
  <p:handoutMasterIdLst>
    <p:handoutMasterId r:id="rId26"/>
  </p:handoutMasterIdLst>
  <p:sldIdLst>
    <p:sldId id="626" r:id="rId2"/>
    <p:sldId id="649" r:id="rId3"/>
    <p:sldId id="651" r:id="rId4"/>
    <p:sldId id="652" r:id="rId5"/>
    <p:sldId id="653" r:id="rId6"/>
    <p:sldId id="654" r:id="rId7"/>
    <p:sldId id="655" r:id="rId8"/>
    <p:sldId id="657" r:id="rId9"/>
    <p:sldId id="658" r:id="rId10"/>
    <p:sldId id="659" r:id="rId11"/>
    <p:sldId id="660" r:id="rId12"/>
    <p:sldId id="670" r:id="rId13"/>
    <p:sldId id="671" r:id="rId14"/>
    <p:sldId id="661" r:id="rId15"/>
    <p:sldId id="662" r:id="rId16"/>
    <p:sldId id="663" r:id="rId17"/>
    <p:sldId id="664" r:id="rId18"/>
    <p:sldId id="665" r:id="rId19"/>
    <p:sldId id="666" r:id="rId20"/>
    <p:sldId id="667" r:id="rId21"/>
    <p:sldId id="668" r:id="rId22"/>
    <p:sldId id="669" r:id="rId23"/>
    <p:sldId id="580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1pPr>
    <a:lvl2pPr marL="0" marR="0" indent="2286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2pPr>
    <a:lvl3pPr marL="0" marR="0" indent="4572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3pPr>
    <a:lvl4pPr marL="0" marR="0" indent="6858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4pPr>
    <a:lvl5pPr marL="0" marR="0" indent="9144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5pPr>
    <a:lvl6pPr marL="0" marR="0" indent="11430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6pPr>
    <a:lvl7pPr marL="0" marR="0" indent="13716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7pPr>
    <a:lvl8pPr marL="0" marR="0" indent="16002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8pPr>
    <a:lvl9pPr marL="0" marR="0" indent="18288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EA1"/>
    <a:srgbClr val="0F3DA5"/>
    <a:srgbClr val="1E3B7D"/>
    <a:srgbClr val="081F50"/>
    <a:srgbClr val="FC6B00"/>
    <a:srgbClr val="D07137"/>
    <a:srgbClr val="092561"/>
    <a:srgbClr val="2C4477"/>
    <a:srgbClr val="F26F21"/>
    <a:srgbClr val="E691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5F0D90-BD82-4996-AB92-AD7498308437}" v="18" dt="2022-03-02T14:42:14.16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27" autoAdjust="0"/>
    <p:restoredTop sz="92909" autoAdjust="0"/>
  </p:normalViewPr>
  <p:slideViewPr>
    <p:cSldViewPr snapToGrid="0" snapToObjects="1" showGuides="1">
      <p:cViewPr varScale="1">
        <p:scale>
          <a:sx n="36" d="100"/>
          <a:sy n="36" d="100"/>
        </p:scale>
        <p:origin x="-906" y="-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199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s M. Jiménez Fuentes" userId="66e8504b1bafaaa3" providerId="LiveId" clId="{CC5F0D90-BD82-4996-AB92-AD7498308437}"/>
    <pc:docChg chg="undo custSel modSld modMainMaster">
      <pc:chgData name="Andrés M. Jiménez Fuentes" userId="66e8504b1bafaaa3" providerId="LiveId" clId="{CC5F0D90-BD82-4996-AB92-AD7498308437}" dt="2022-03-02T14:42:38.105" v="72" actId="1076"/>
      <pc:docMkLst>
        <pc:docMk/>
      </pc:docMkLst>
      <pc:sldChg chg="modSp mod">
        <pc:chgData name="Andrés M. Jiménez Fuentes" userId="66e8504b1bafaaa3" providerId="LiveId" clId="{CC5F0D90-BD82-4996-AB92-AD7498308437}" dt="2022-03-02T14:26:51.429" v="7" actId="20578"/>
        <pc:sldMkLst>
          <pc:docMk/>
          <pc:sldMk cId="1657472973" sldId="626"/>
        </pc:sldMkLst>
        <pc:spChg chg="mod">
          <ac:chgData name="Andrés M. Jiménez Fuentes" userId="66e8504b1bafaaa3" providerId="LiveId" clId="{CC5F0D90-BD82-4996-AB92-AD7498308437}" dt="2022-03-02T14:26:51.429" v="7" actId="20578"/>
          <ac:spMkLst>
            <pc:docMk/>
            <pc:sldMk cId="1657472973" sldId="626"/>
            <ac:spMk id="12" creationId="{00000000-0000-0000-0000-000000000000}"/>
          </ac:spMkLst>
        </pc:spChg>
      </pc:sldChg>
      <pc:sldMasterChg chg="modSldLayout">
        <pc:chgData name="Andrés M. Jiménez Fuentes" userId="66e8504b1bafaaa3" providerId="LiveId" clId="{CC5F0D90-BD82-4996-AB92-AD7498308437}" dt="2022-03-02T14:42:38.105" v="72" actId="1076"/>
        <pc:sldMasterMkLst>
          <pc:docMk/>
          <pc:sldMasterMk cId="369473144" sldId="2147483700"/>
        </pc:sldMasterMkLst>
        <pc:sldLayoutChg chg="addSp delSp modSp mod">
          <pc:chgData name="Andrés M. Jiménez Fuentes" userId="66e8504b1bafaaa3" providerId="LiveId" clId="{CC5F0D90-BD82-4996-AB92-AD7498308437}" dt="2022-03-02T14:42:38.105" v="72" actId="1076"/>
          <pc:sldLayoutMkLst>
            <pc:docMk/>
            <pc:sldMasterMk cId="369473144" sldId="2147483700"/>
            <pc:sldLayoutMk cId="1569340593" sldId="2147483703"/>
          </pc:sldLayoutMkLst>
          <pc:spChg chg="mod">
            <ac:chgData name="Andrés M. Jiménez Fuentes" userId="66e8504b1bafaaa3" providerId="LiveId" clId="{CC5F0D90-BD82-4996-AB92-AD7498308437}" dt="2022-03-02T14:39:14.840" v="53" actId="207"/>
            <ac:spMkLst>
              <pc:docMk/>
              <pc:sldMasterMk cId="369473144" sldId="2147483700"/>
              <pc:sldLayoutMk cId="1569340593" sldId="2147483703"/>
              <ac:spMk id="2" creationId="{00000000-0000-0000-0000-000000000000}"/>
            </ac:spMkLst>
          </pc:spChg>
          <pc:picChg chg="add mod">
            <ac:chgData name="Andrés M. Jiménez Fuentes" userId="66e8504b1bafaaa3" providerId="LiveId" clId="{CC5F0D90-BD82-4996-AB92-AD7498308437}" dt="2022-03-02T14:42:38.105" v="72" actId="1076"/>
            <ac:picMkLst>
              <pc:docMk/>
              <pc:sldMasterMk cId="369473144" sldId="2147483700"/>
              <pc:sldLayoutMk cId="1569340593" sldId="2147483703"/>
              <ac:picMk id="5" creationId="{9DEB18EB-F665-4B41-95C0-716CC0FF138E}"/>
            </ac:picMkLst>
          </pc:picChg>
          <pc:picChg chg="add del mod">
            <ac:chgData name="Andrés M. Jiménez Fuentes" userId="66e8504b1bafaaa3" providerId="LiveId" clId="{CC5F0D90-BD82-4996-AB92-AD7498308437}" dt="2022-03-02T14:37:15.204" v="40" actId="1076"/>
            <ac:picMkLst>
              <pc:docMk/>
              <pc:sldMasterMk cId="369473144" sldId="2147483700"/>
              <pc:sldLayoutMk cId="1569340593" sldId="2147483703"/>
              <ac:picMk id="17" creationId="{A1F574E3-8C4E-4729-BCB7-FAE63B12C20B}"/>
            </ac:picMkLst>
          </pc:picChg>
          <pc:picChg chg="add del mod">
            <ac:chgData name="Andrés M. Jiménez Fuentes" userId="66e8504b1bafaaa3" providerId="LiveId" clId="{CC5F0D90-BD82-4996-AB92-AD7498308437}" dt="2022-03-02T14:37:10.071" v="39" actId="478"/>
            <ac:picMkLst>
              <pc:docMk/>
              <pc:sldMasterMk cId="369473144" sldId="2147483700"/>
              <pc:sldLayoutMk cId="1569340593" sldId="2147483703"/>
              <ac:picMk id="18" creationId="{BF21827F-2C3F-47A8-A700-D48EFB7EE737}"/>
            </ac:picMkLst>
          </pc:picChg>
          <pc:picChg chg="add del mod">
            <ac:chgData name="Andrés M. Jiménez Fuentes" userId="66e8504b1bafaaa3" providerId="LiveId" clId="{CC5F0D90-BD82-4996-AB92-AD7498308437}" dt="2022-03-02T14:37:07" v="36"/>
            <ac:picMkLst>
              <pc:docMk/>
              <pc:sldMasterMk cId="369473144" sldId="2147483700"/>
              <pc:sldLayoutMk cId="1569340593" sldId="2147483703"/>
              <ac:picMk id="19" creationId="{F62A2C47-6733-4318-882A-811EF755E84F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49.249" v="63"/>
          <pc:sldLayoutMkLst>
            <pc:docMk/>
            <pc:sldMasterMk cId="369473144" sldId="2147483700"/>
            <pc:sldLayoutMk cId="2889423579" sldId="2147483705"/>
          </pc:sldLayoutMkLst>
          <pc:picChg chg="add mod">
            <ac:chgData name="Andrés M. Jiménez Fuentes" userId="66e8504b1bafaaa3" providerId="LiveId" clId="{CC5F0D90-BD82-4996-AB92-AD7498308437}" dt="2022-03-02T14:41:49.249" v="63"/>
            <ac:picMkLst>
              <pc:docMk/>
              <pc:sldMasterMk cId="369473144" sldId="2147483700"/>
              <pc:sldLayoutMk cId="2889423579" sldId="2147483705"/>
              <ac:picMk id="16" creationId="{86892A5F-24D3-4335-8329-8B08850B3796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51.450" v="64"/>
          <pc:sldLayoutMkLst>
            <pc:docMk/>
            <pc:sldMasterMk cId="369473144" sldId="2147483700"/>
            <pc:sldLayoutMk cId="895807791" sldId="2147483706"/>
          </pc:sldLayoutMkLst>
          <pc:picChg chg="add mod">
            <ac:chgData name="Andrés M. Jiménez Fuentes" userId="66e8504b1bafaaa3" providerId="LiveId" clId="{CC5F0D90-BD82-4996-AB92-AD7498308437}" dt="2022-03-02T14:41:51.450" v="64"/>
            <ac:picMkLst>
              <pc:docMk/>
              <pc:sldMasterMk cId="369473144" sldId="2147483700"/>
              <pc:sldLayoutMk cId="895807791" sldId="2147483706"/>
              <ac:picMk id="10" creationId="{4D627B34-C54A-41CB-A658-69D365D6E970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53.441" v="65"/>
          <pc:sldLayoutMkLst>
            <pc:docMk/>
            <pc:sldMasterMk cId="369473144" sldId="2147483700"/>
            <pc:sldLayoutMk cId="2422983454" sldId="2147483707"/>
          </pc:sldLayoutMkLst>
          <pc:picChg chg="add mod">
            <ac:chgData name="Andrés M. Jiménez Fuentes" userId="66e8504b1bafaaa3" providerId="LiveId" clId="{CC5F0D90-BD82-4996-AB92-AD7498308437}" dt="2022-03-02T14:41:53.441" v="65"/>
            <ac:picMkLst>
              <pc:docMk/>
              <pc:sldMasterMk cId="369473144" sldId="2147483700"/>
              <pc:sldLayoutMk cId="2422983454" sldId="2147483707"/>
              <ac:picMk id="9" creationId="{E7C7D55F-FB35-41B6-A537-76D748BB8B93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55.169" v="66"/>
          <pc:sldLayoutMkLst>
            <pc:docMk/>
            <pc:sldMasterMk cId="369473144" sldId="2147483700"/>
            <pc:sldLayoutMk cId="2904872997" sldId="2147483708"/>
          </pc:sldLayoutMkLst>
          <pc:picChg chg="add mod">
            <ac:chgData name="Andrés M. Jiménez Fuentes" userId="66e8504b1bafaaa3" providerId="LiveId" clId="{CC5F0D90-BD82-4996-AB92-AD7498308437}" dt="2022-03-02T14:41:55.169" v="66"/>
            <ac:picMkLst>
              <pc:docMk/>
              <pc:sldMasterMk cId="369473144" sldId="2147483700"/>
              <pc:sldLayoutMk cId="2904872997" sldId="2147483708"/>
              <ac:picMk id="5" creationId="{F826000C-9F5A-4ADE-891A-FFCB2D7FBB99}"/>
            </ac:picMkLst>
          </pc:picChg>
        </pc:sldLayoutChg>
        <pc:sldLayoutChg chg="addSp delSp modSp mod">
          <pc:chgData name="Andrés M. Jiménez Fuentes" userId="66e8504b1bafaaa3" providerId="LiveId" clId="{CC5F0D90-BD82-4996-AB92-AD7498308437}" dt="2022-03-02T14:41:34.512" v="60" actId="14100"/>
          <pc:sldLayoutMkLst>
            <pc:docMk/>
            <pc:sldMasterMk cId="369473144" sldId="2147483700"/>
            <pc:sldLayoutMk cId="2933711514" sldId="2147483715"/>
          </pc:sldLayoutMkLst>
          <pc:picChg chg="add mod">
            <ac:chgData name="Andrés M. Jiménez Fuentes" userId="66e8504b1bafaaa3" providerId="LiveId" clId="{CC5F0D90-BD82-4996-AB92-AD7498308437}" dt="2022-03-02T14:41:34.512" v="60" actId="14100"/>
            <ac:picMkLst>
              <pc:docMk/>
              <pc:sldMasterMk cId="369473144" sldId="2147483700"/>
              <pc:sldLayoutMk cId="2933711514" sldId="2147483715"/>
              <ac:picMk id="3" creationId="{07A17D27-D591-4845-848D-E97A27DF98CA}"/>
            </ac:picMkLst>
          </pc:picChg>
          <pc:picChg chg="add del mod">
            <ac:chgData name="Andrés M. Jiménez Fuentes" userId="66e8504b1bafaaa3" providerId="LiveId" clId="{CC5F0D90-BD82-4996-AB92-AD7498308437}" dt="2022-03-02T14:37:06.562" v="34"/>
            <ac:picMkLst>
              <pc:docMk/>
              <pc:sldMasterMk cId="369473144" sldId="2147483700"/>
              <pc:sldLayoutMk cId="2933711514" sldId="2147483715"/>
              <ac:picMk id="6" creationId="{EB5E51E6-9011-4148-97AD-19684F908516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57.352" v="67"/>
          <pc:sldLayoutMkLst>
            <pc:docMk/>
            <pc:sldMasterMk cId="369473144" sldId="2147483700"/>
            <pc:sldLayoutMk cId="2624186844" sldId="2147483753"/>
          </pc:sldLayoutMkLst>
          <pc:picChg chg="add mod">
            <ac:chgData name="Andrés M. Jiménez Fuentes" userId="66e8504b1bafaaa3" providerId="LiveId" clId="{CC5F0D90-BD82-4996-AB92-AD7498308437}" dt="2022-03-02T14:41:57.352" v="67"/>
            <ac:picMkLst>
              <pc:docMk/>
              <pc:sldMasterMk cId="369473144" sldId="2147483700"/>
              <pc:sldLayoutMk cId="2624186844" sldId="2147483753"/>
              <ac:picMk id="10" creationId="{4C8B0F93-29DD-4605-A345-ABCA01482E1F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2:14.166" v="69"/>
          <pc:sldLayoutMkLst>
            <pc:docMk/>
            <pc:sldMasterMk cId="369473144" sldId="2147483700"/>
            <pc:sldLayoutMk cId="165217498" sldId="2147483754"/>
          </pc:sldLayoutMkLst>
          <pc:picChg chg="add mod">
            <ac:chgData name="Andrés M. Jiménez Fuentes" userId="66e8504b1bafaaa3" providerId="LiveId" clId="{CC5F0D90-BD82-4996-AB92-AD7498308437}" dt="2022-03-02T14:42:14.166" v="69"/>
            <ac:picMkLst>
              <pc:docMk/>
              <pc:sldMasterMk cId="369473144" sldId="2147483700"/>
              <pc:sldLayoutMk cId="165217498" sldId="2147483754"/>
              <ac:picMk id="4" creationId="{877AFFD1-345E-428C-A317-9851D6AC27B4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2:11.544" v="68"/>
          <pc:sldLayoutMkLst>
            <pc:docMk/>
            <pc:sldMasterMk cId="369473144" sldId="2147483700"/>
            <pc:sldLayoutMk cId="3433575144" sldId="2147483755"/>
          </pc:sldLayoutMkLst>
          <pc:picChg chg="add mod">
            <ac:chgData name="Andrés M. Jiménez Fuentes" userId="66e8504b1bafaaa3" providerId="LiveId" clId="{CC5F0D90-BD82-4996-AB92-AD7498308437}" dt="2022-03-02T14:42:11.544" v="68"/>
            <ac:picMkLst>
              <pc:docMk/>
              <pc:sldMasterMk cId="369473144" sldId="2147483700"/>
              <pc:sldLayoutMk cId="3433575144" sldId="2147483755"/>
              <ac:picMk id="6" creationId="{EADDE193-1A1D-4EAB-8265-8813624331FC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44.008" v="61"/>
          <pc:sldLayoutMkLst>
            <pc:docMk/>
            <pc:sldMasterMk cId="369473144" sldId="2147483700"/>
            <pc:sldLayoutMk cId="1706455893" sldId="2147483756"/>
          </pc:sldLayoutMkLst>
          <pc:picChg chg="add mod">
            <ac:chgData name="Andrés M. Jiménez Fuentes" userId="66e8504b1bafaaa3" providerId="LiveId" clId="{CC5F0D90-BD82-4996-AB92-AD7498308437}" dt="2022-03-02T14:41:44.008" v="61"/>
            <ac:picMkLst>
              <pc:docMk/>
              <pc:sldMasterMk cId="369473144" sldId="2147483700"/>
              <pc:sldLayoutMk cId="1706455893" sldId="2147483756"/>
              <ac:picMk id="5" creationId="{DED200F5-59EF-417A-9A69-ABB994A2D92A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46.039" v="62"/>
          <pc:sldLayoutMkLst>
            <pc:docMk/>
            <pc:sldMasterMk cId="369473144" sldId="2147483700"/>
            <pc:sldLayoutMk cId="2458923861" sldId="2147483757"/>
          </pc:sldLayoutMkLst>
          <pc:picChg chg="add mod">
            <ac:chgData name="Andrés M. Jiménez Fuentes" userId="66e8504b1bafaaa3" providerId="LiveId" clId="{CC5F0D90-BD82-4996-AB92-AD7498308437}" dt="2022-03-02T14:41:46.039" v="62"/>
            <ac:picMkLst>
              <pc:docMk/>
              <pc:sldMasterMk cId="369473144" sldId="2147483700"/>
              <pc:sldLayoutMk cId="2458923861" sldId="2147483757"/>
              <ac:picMk id="6" creationId="{D79F195D-D8ED-4066-8FCA-A2CFF2F0BF39}"/>
            </ac:picMkLst>
          </pc:pic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59CEE-C3B7-43F6-BAD7-6BAD3658ADF7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77C68-7D69-46F3-9F26-63FA77175F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11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7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55127" y="2919413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610599" y="2919413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66071" y="2919413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521544" y="2919413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55127" y="6791759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610599" y="6791759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566071" y="6791759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521544" y="6791759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Rectángulo 1"/>
          <p:cNvSpPr/>
          <p:nvPr userDrawn="1"/>
        </p:nvSpPr>
        <p:spPr>
          <a:xfrm>
            <a:off x="0" y="0"/>
            <a:ext cx="24384000" cy="10548257"/>
          </a:xfrm>
          <a:prstGeom prst="rect">
            <a:avLst/>
          </a:prstGeom>
          <a:solidFill>
            <a:srgbClr val="081F50">
              <a:alpha val="69000"/>
            </a:srgbClr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7C0EEC59-B9C8-A748-B8DA-3A5F8BADEA9B}"/>
              </a:ext>
            </a:extLst>
          </p:cNvPr>
          <p:cNvSpPr/>
          <p:nvPr userDrawn="1"/>
        </p:nvSpPr>
        <p:spPr>
          <a:xfrm>
            <a:off x="0" y="9797144"/>
            <a:ext cx="24377650" cy="391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xmlns="" id="{117E2E58-BD37-A645-B039-89C909E33877}"/>
              </a:ext>
            </a:extLst>
          </p:cNvPr>
          <p:cNvSpPr/>
          <p:nvPr userDrawn="1"/>
        </p:nvSpPr>
        <p:spPr>
          <a:xfrm>
            <a:off x="-9" y="9725144"/>
            <a:ext cx="24377650" cy="108000"/>
          </a:xfrm>
          <a:prstGeom prst="rect">
            <a:avLst/>
          </a:prstGeom>
          <a:solidFill>
            <a:srgbClr val="FC6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6608" y="11346936"/>
            <a:ext cx="2604992" cy="1860064"/>
          </a:xfrm>
          <a:prstGeom prst="rect">
            <a:avLst/>
          </a:prstGeom>
        </p:spPr>
      </p:pic>
      <p:pic>
        <p:nvPicPr>
          <p:cNvPr id="17" name="Imagen 16" descr="Texto&#10;&#10;Descripción generada automáticamente">
            <a:extLst>
              <a:ext uri="{FF2B5EF4-FFF2-40B4-BE49-F238E27FC236}">
                <a16:creationId xmlns:a16="http://schemas.microsoft.com/office/drawing/2014/main" xmlns="" id="{A1F574E3-8C4E-4729-BCB7-FAE63B12C2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45" y="10674804"/>
            <a:ext cx="8692658" cy="2350173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xmlns="" id="{9DEB18EB-F665-4B41-95C0-716CC0FF13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12" y="1904656"/>
            <a:ext cx="3297658" cy="54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4059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 userDrawn="1"/>
        </p:nvSpPr>
        <p:spPr>
          <a:xfrm>
            <a:off x="11508378" y="0"/>
            <a:ext cx="12845143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48457" y="5713227"/>
            <a:ext cx="9797143" cy="192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xmlns="" id="{DF107248-73E6-41D7-A2B4-E586E7C00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CC556A9-946C-4CBE-A551-4A3C2337D9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xmlns="" id="{EADDE193-1A1D-4EAB-8265-881362433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7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inal PROHIBIDO MODIFIC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524" y="11037984"/>
            <a:ext cx="3010684" cy="2149744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xmlns="" id="{877AFFD1-345E-428C-A317-9851D6AC27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7498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zul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3"/>
          <p:cNvSpPr/>
          <p:nvPr userDrawn="1"/>
        </p:nvSpPr>
        <p:spPr>
          <a:xfrm>
            <a:off x="100" y="-5801"/>
            <a:ext cx="24383900" cy="13721801"/>
          </a:xfrm>
          <a:prstGeom prst="rect">
            <a:avLst/>
          </a:prstGeom>
          <a:solidFill>
            <a:srgbClr val="D07137">
              <a:alpha val="9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868A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xmlns="" id="{979F31CE-8DE0-457E-8389-5F5E175F4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33" y="5579362"/>
            <a:ext cx="11425934" cy="3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1702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zul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3"/>
          <p:cNvSpPr/>
          <p:nvPr userDrawn="1"/>
        </p:nvSpPr>
        <p:spPr>
          <a:xfrm>
            <a:off x="100" y="-5801"/>
            <a:ext cx="24383900" cy="13721801"/>
          </a:xfrm>
          <a:prstGeom prst="rect">
            <a:avLst/>
          </a:prstGeom>
          <a:solidFill>
            <a:srgbClr val="081F50">
              <a:alpha val="9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868A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xmlns="" id="{979F31CE-8DE0-457E-8389-5F5E175F4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33" y="5579362"/>
            <a:ext cx="11425934" cy="3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251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 con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54829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xmlns="" id="{929B3C33-824B-481C-86E0-03DA0FA22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6A642A2-98BE-41CC-BB85-15665630E5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xmlns="" id="{DED200F5-59EF-417A-9A69-ABB994A2D9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5589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 títulos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81F5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Texto&#10;&#10;Descripción generada automáticamente con confianza media">
            <a:extLst>
              <a:ext uri="{FF2B5EF4-FFF2-40B4-BE49-F238E27FC236}">
                <a16:creationId xmlns:a16="http://schemas.microsoft.com/office/drawing/2014/main" xmlns="" id="{909DC7A1-9F27-4B12-89F8-DCF7784962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7" y="11825596"/>
            <a:ext cx="4201865" cy="11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4351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 intert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"/>
          <p:cNvSpPr txBox="1">
            <a:spLocks/>
          </p:cNvSpPr>
          <p:nvPr userDrawn="1"/>
        </p:nvSpPr>
        <p:spPr>
          <a:xfrm>
            <a:off x="23036465" y="762695"/>
            <a:ext cx="607907" cy="252890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0" normalizeH="0" baseline="50000">
                <a:ln>
                  <a:noFill/>
                </a:ln>
                <a:solidFill>
                  <a:srgbClr val="F4F5F7"/>
                </a:solidFill>
                <a:effectLst/>
                <a:uFillTx/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  <a:lvl2pPr marL="0" marR="0" indent="2286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2400" b="0" i="0" u="none" strike="noStrike" kern="0" cap="all" spc="0" normalizeH="0" baseline="5000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sym typeface="Montserrat-Regular"/>
              </a:rPr>
              <a:pPr marL="0" marR="0" lvl="0" indent="0" algn="ctr" defTabSz="825500" rtl="0" eaLnBrk="1" fontAlgn="auto" latinLnBrk="0" hangingPunct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400" b="0" i="0" u="none" strike="noStrike" kern="0" cap="all" spc="0" normalizeH="0" baseline="5000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sym typeface="Montserrat-Regular"/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xmlns="" id="{64B94FCD-511E-4A91-A936-02F98D5283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6250596-29FD-4E0C-AA23-1000E7E966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xmlns="" id="{D79F195D-D8ED-4066-8FCA-A2CFF2F0BF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2386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83473" y="2391065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432748" y="2452977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182023" y="2452977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931297" y="2452977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83473" y="7108538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432748" y="7170450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3182023" y="7170450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8931297" y="7170450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83473" y="1116490"/>
            <a:ext cx="21403901" cy="919740"/>
          </a:xfrm>
          <a:prstGeom prst="rect">
            <a:avLst/>
          </a:prstGeom>
        </p:spPr>
        <p:txBody>
          <a:bodyPr/>
          <a:lstStyle>
            <a:lvl1pPr algn="ctr">
              <a:defRPr sz="4000" b="1" i="0" kern="0" spc="-50" baseline="0">
                <a:solidFill>
                  <a:srgbClr val="09256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GOES HERE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683474" y="1649111"/>
            <a:ext cx="21403898" cy="7215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18" name="Imagen 17" descr="Texto&#10;&#10;Descripción generada automáticamente">
            <a:extLst>
              <a:ext uri="{FF2B5EF4-FFF2-40B4-BE49-F238E27FC236}">
                <a16:creationId xmlns:a16="http://schemas.microsoft.com/office/drawing/2014/main" xmlns="" id="{E3F93692-C977-488C-B4C6-8910F8E43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88A7497-10B4-48E0-A59B-A1C9EA946F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xmlns="" id="{86892A5F-24D3-4335-8329-8B08850B37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2357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n de image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2015217" y="3128021"/>
            <a:ext cx="4597627" cy="786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7442759" y="3128021"/>
            <a:ext cx="4597627" cy="786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2870301" y="3128021"/>
            <a:ext cx="4597627" cy="786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8302708" y="3128021"/>
            <a:ext cx="4597627" cy="786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xmlns="" id="{86A6BBB4-8256-498F-8591-6BD5A1897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FFB36DD0-9068-420D-AB56-22952950D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BF1F564-7A74-415D-B5E5-6E4462297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473" y="1116490"/>
            <a:ext cx="21403901" cy="919740"/>
          </a:xfrm>
          <a:prstGeom prst="rect">
            <a:avLst/>
          </a:prstGeom>
        </p:spPr>
        <p:txBody>
          <a:bodyPr/>
          <a:lstStyle>
            <a:lvl1pPr algn="ctr">
              <a:defRPr sz="4000" b="1" i="0" kern="0" spc="-50" baseline="0">
                <a:solidFill>
                  <a:srgbClr val="09256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GOES HERE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xmlns="" id="{0A7EE0FA-7B4E-4596-858E-38478E334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83474" y="1649111"/>
            <a:ext cx="21403898" cy="7215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xmlns="" id="{4D627B34-C54A-41CB-A658-69D365D6E9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0779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498898" y="1760736"/>
            <a:ext cx="7996416" cy="5837721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594207" y="8083844"/>
            <a:ext cx="4912187" cy="414713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348191" y="8083845"/>
            <a:ext cx="4912187" cy="4147129"/>
          </a:xfrm>
          <a:prstGeom prst="rect">
            <a:avLst/>
          </a:prstGeom>
        </p:spPr>
        <p:txBody>
          <a:bodyPr/>
          <a:lstStyle>
            <a:lvl1pPr rtl="0"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498898" y="8083845"/>
            <a:ext cx="4912187" cy="4147129"/>
          </a:xfrm>
          <a:prstGeom prst="rect">
            <a:avLst/>
          </a:prstGeom>
        </p:spPr>
        <p:txBody>
          <a:bodyPr/>
          <a:lstStyle>
            <a:lvl1pPr rtl="0"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2148457" y="1760736"/>
            <a:ext cx="8357937" cy="5837721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xmlns="" id="{6DDA1AAA-2925-466C-9079-BF662BFB45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A814447-9FA7-41DC-9A41-D4D8435E06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xmlns="" id="{E7C7D55F-FB35-41B6-A537-76D748BB8B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8345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xmlns="" id="{73D0762A-0D7C-41D3-958D-C05F507649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336" y="12026765"/>
            <a:ext cx="4201865" cy="11360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6A6AD9EC-29ED-40B4-A66D-A626F80687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473" y="1116490"/>
            <a:ext cx="21403901" cy="919740"/>
          </a:xfrm>
          <a:prstGeom prst="rect">
            <a:avLst/>
          </a:prstGeom>
        </p:spPr>
        <p:txBody>
          <a:bodyPr/>
          <a:lstStyle>
            <a:lvl1pPr algn="ctr">
              <a:defRPr sz="4000" b="1" i="0" kern="0" spc="-50" baseline="0">
                <a:solidFill>
                  <a:srgbClr val="09256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C8605F10-6009-4575-9BCC-AB83630BD9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83474" y="1649111"/>
            <a:ext cx="21403898" cy="7215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xmlns="" id="{F826000C-9F5A-4ADE-891A-FFCB2D7FB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7299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3"/>
          <p:cNvSpPr/>
          <p:nvPr userDrawn="1"/>
        </p:nvSpPr>
        <p:spPr>
          <a:xfrm>
            <a:off x="100" y="-5801"/>
            <a:ext cx="24383900" cy="13721801"/>
          </a:xfrm>
          <a:prstGeom prst="rect">
            <a:avLst/>
          </a:prstGeom>
          <a:solidFill>
            <a:srgbClr val="D07137">
              <a:alpha val="9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868A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xmlns="" id="{6AA2F6DB-FC6F-4A2F-9203-0F6B66B67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7" y="11825596"/>
            <a:ext cx="4201865" cy="11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5862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/>
          <p:cNvSpPr txBox="1">
            <a:spLocks/>
          </p:cNvSpPr>
          <p:nvPr userDrawn="1"/>
        </p:nvSpPr>
        <p:spPr>
          <a:xfrm>
            <a:off x="12200710" y="-3"/>
            <a:ext cx="12197500" cy="13722187"/>
          </a:xfrm>
          <a:custGeom>
            <a:avLst/>
            <a:gdLst>
              <a:gd name="connsiteX0" fmla="*/ 429097 w 6767513"/>
              <a:gd name="connsiteY0" fmla="*/ 0 h 7312515"/>
              <a:gd name="connsiteX1" fmla="*/ 6767513 w 6767513"/>
              <a:gd name="connsiteY1" fmla="*/ 0 h 7312515"/>
              <a:gd name="connsiteX2" fmla="*/ 6767513 w 6767513"/>
              <a:gd name="connsiteY2" fmla="*/ 7312515 h 7312515"/>
              <a:gd name="connsiteX3" fmla="*/ 2634858 w 6767513"/>
              <a:gd name="connsiteY3" fmla="*/ 7312515 h 7312515"/>
              <a:gd name="connsiteX4" fmla="*/ 2444316 w 6767513"/>
              <a:gd name="connsiteY4" fmla="*/ 7175959 h 7312515"/>
              <a:gd name="connsiteX5" fmla="*/ 0 w 6767513"/>
              <a:gd name="connsiteY5" fmla="*/ 2261607 h 7312515"/>
              <a:gd name="connsiteX6" fmla="*/ 369247 w 6767513"/>
              <a:gd name="connsiteY6" fmla="*/ 152978 h 731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7513" h="7312515">
                <a:moveTo>
                  <a:pt x="429097" y="0"/>
                </a:moveTo>
                <a:lnTo>
                  <a:pt x="6767513" y="0"/>
                </a:lnTo>
                <a:lnTo>
                  <a:pt x="6767513" y="7312515"/>
                </a:lnTo>
                <a:lnTo>
                  <a:pt x="2634858" y="7312515"/>
                </a:lnTo>
                <a:lnTo>
                  <a:pt x="2444316" y="7175959"/>
                </a:lnTo>
                <a:cubicBezTo>
                  <a:pt x="960466" y="6057587"/>
                  <a:pt x="0" y="4272637"/>
                  <a:pt x="0" y="2261607"/>
                </a:cubicBezTo>
                <a:cubicBezTo>
                  <a:pt x="0" y="1520701"/>
                  <a:pt x="130368" y="810482"/>
                  <a:pt x="369247" y="1529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indent="228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868A8D"/>
                </a:solidFill>
                <a:effectLst/>
                <a:uLnTx/>
                <a:uFillTx/>
                <a:latin typeface="Montserrat Light"/>
                <a:sym typeface="Montserrat Light"/>
              </a:rPr>
              <a:t>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868A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473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56" r:id="rId2"/>
    <p:sldLayoutId id="2147483758" r:id="rId3"/>
    <p:sldLayoutId id="2147483757" r:id="rId4"/>
    <p:sldLayoutId id="2147483705" r:id="rId5"/>
    <p:sldLayoutId id="2147483706" r:id="rId6"/>
    <p:sldLayoutId id="2147483707" r:id="rId7"/>
    <p:sldLayoutId id="2147483708" r:id="rId8"/>
    <p:sldLayoutId id="2147483713" r:id="rId9"/>
    <p:sldLayoutId id="2147483755" r:id="rId10"/>
    <p:sldLayoutId id="2147483754" r:id="rId11"/>
    <p:sldLayoutId id="2147483759" r:id="rId12"/>
    <p:sldLayoutId id="2147483760" r:id="rId13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9pPr>
    </p:titleStyle>
    <p:bodyStyle>
      <a:lvl1pPr marL="0" marR="0" indent="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0" marR="0" indent="2286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0" marR="0" indent="4572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0" marR="0" indent="6858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0" marR="0" indent="9144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0" marR="0" indent="11430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0" marR="0" indent="13716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0" marR="0" indent="16002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0" marR="0" indent="18288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bodyStyle>
    <p:otherStyle>
      <a:lvl1pPr marL="0" marR="0" indent="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1075765" y="3464873"/>
            <a:ext cx="2208007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hangingPunct="1"/>
            <a:r>
              <a:rPr lang="es-CO" sz="6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Mongolian Baiti" panose="03000500000000000000" pitchFamily="66" charset="0"/>
              </a:rPr>
              <a:t>XX ENCUENTRO DEPARTAMENTAL DE SEMILLEROS DE </a:t>
            </a:r>
          </a:p>
          <a:p>
            <a:pPr algn="ctr" hangingPunct="1"/>
            <a:r>
              <a:rPr lang="es-CO" sz="6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Mongolian Baiti" panose="03000500000000000000" pitchFamily="66" charset="0"/>
              </a:rPr>
              <a:t>INVESTIGACION  REDCOLSI 2023 </a:t>
            </a:r>
          </a:p>
          <a:p>
            <a:pPr algn="ctr" hangingPunct="1"/>
            <a:r>
              <a:rPr lang="es-CO" sz="6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Mongolian Baiti" panose="03000500000000000000" pitchFamily="66" charset="0"/>
              </a:rPr>
              <a:t>NODO ATLÁNTICO </a:t>
            </a:r>
            <a:endParaRPr lang="es-CO" sz="6000" b="1" dirty="0">
              <a:solidFill>
                <a:schemeClr val="tx1"/>
              </a:solidFill>
              <a:latin typeface="Century Gothic" panose="020B050202020202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648841" y="7545337"/>
            <a:ext cx="17494083" cy="69249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es-ES" sz="4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ndara"/>
              </a:rPr>
              <a:t>Vicerrectoría de Investigaciones, Extensión y Proyección Social </a:t>
            </a:r>
            <a:r>
              <a:rPr lang="es-ES" sz="4000" dirty="0" smtClean="0">
                <a:solidFill>
                  <a:schemeClr val="tx1"/>
                </a:solidFill>
                <a:latin typeface="Century Gothic" panose="020B0502020202020204" pitchFamily="34" charset="0"/>
                <a:cs typeface="Candara"/>
              </a:rPr>
              <a:t>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entury Gothic" panose="020B0502020202020204" pitchFamily="34" charset="0"/>
              <a:sym typeface="Montserrat Light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24E3766-D207-4F78-9F5A-329C0A98D9AD}"/>
              </a:ext>
            </a:extLst>
          </p:cNvPr>
          <p:cNvSpPr/>
          <p:nvPr/>
        </p:nvSpPr>
        <p:spPr>
          <a:xfrm>
            <a:off x="2154846" y="7092958"/>
            <a:ext cx="55984" cy="2057745"/>
          </a:xfrm>
          <a:prstGeom prst="rect">
            <a:avLst/>
          </a:prstGeom>
          <a:solidFill>
            <a:srgbClr val="FC6B00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747297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093" y="10528663"/>
            <a:ext cx="6788516" cy="289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7570624" y="2496522"/>
            <a:ext cx="82957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REQUISITOS DE PARTICIPACIÓN I 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133400" y="3721751"/>
            <a:ext cx="18897800" cy="650509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indent="228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1.  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Estar vinculado a un Semillero de Investigación, registrado y </a:t>
            </a:r>
            <a:r>
              <a:rPr kumimoji="0" lang="es-ES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actualizado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 ante la Vicerrectoría.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2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. Estar desarrollando un proyecto en las modalidades de participación y </a:t>
            </a:r>
            <a:r>
              <a:rPr kumimoji="0" lang="es-ES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no haberlo presentado en Encuentros Departamentales REDCOLSI en la misma categoría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.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0" marR="0" lvl="0" indent="0" algn="l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3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. El proyecto debe ser de autoría de los estudiantes vinculados al Semillero. No se aceptarán proyectos desarrollados por docentes.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4. 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Los ponentes deben ser autores del proyecto.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5. 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Se aceptarán máximo </a:t>
            </a:r>
            <a:r>
              <a:rPr kumimoji="0" lang="es-ES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dos ponentes</a:t>
            </a: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 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por proyecto.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613352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704" y="10376026"/>
            <a:ext cx="7145993" cy="305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7570624" y="2496522"/>
            <a:ext cx="82957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REQUISITOS DE PARTICIPACION II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2133400" y="3697686"/>
            <a:ext cx="18969989" cy="626417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indent="228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6.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Realizar la inscripción de los proyectos en las fechas estipuladas. 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No se garantizará la inscripción de proyectos enviados después de la fecha límite.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7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. Los formatos deben estar completamente diligenciados. No se aceptarán formatos incompletos.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8.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Es importante que los coordinadores de semilleros revisen las propuestas, por lo cual deben enviar un correo avalando las propuestas para garantizar la calidad de las mismas. 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9.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Los estudiantes deben estar matriculados académica y financieramente para recibir apoyo de inscripción como ponentes.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080953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704" y="10376026"/>
            <a:ext cx="7145993" cy="305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290345" y="2496522"/>
            <a:ext cx="68563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FORMA DE PRESENTACIÓN 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2133400" y="3697686"/>
            <a:ext cx="21092360" cy="724898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indent="228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342900" lvl="0" indent="-342900" hangingPunct="1">
              <a:buFont typeface="Arial" pitchFamily="34" charset="0"/>
              <a:buChar char="•"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PROYECTOS  INVESTIGACION, CURSO  Y TERMINADO: </a:t>
            </a:r>
          </a:p>
          <a:p>
            <a:pPr lvl="0" hangingPunct="1"/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Socialización 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en póster científico: Representación gráfica de los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proyectos terminados 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en modo de afiche. Debe cumplir las siguientes especificaciones:</a:t>
            </a:r>
          </a:p>
          <a:p>
            <a:pPr lvl="0" hangingPunct="1"/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• Tamaño: 90 cm de ancho x 1.20 m de alto (Orientación vertical).</a:t>
            </a:r>
          </a:p>
          <a:p>
            <a:pPr lvl="0" hangingPunct="1"/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• Diseño: Es libre y será tenido en cuenta en la evaluación.</a:t>
            </a:r>
          </a:p>
          <a:p>
            <a:pPr lvl="0" hangingPunct="1"/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• Estructura sugerida: Cabecera, introducción, materiales y métodos,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resultados, conclusiones 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y bibliografía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.</a:t>
            </a:r>
          </a:p>
          <a:p>
            <a:pPr marL="457200" lvl="0" indent="-457200" hangingPunct="1">
              <a:buFont typeface="Arial" pitchFamily="34" charset="0"/>
              <a:buChar char="•"/>
            </a:pP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Soporte: Gancho de Pared</a:t>
            </a:r>
            <a:endParaRPr lang="es-ES" sz="3200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  <a:p>
            <a:pPr lvl="0" hangingPunct="1"/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Nota: 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El póster debe contar con la presencia de sus expositores durante toda la jornada.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Cada participante 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será responsable de su montaje y desmontaje al iniciar y finalizar la jornada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de exposición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. Se sugiere que el póster se imprima en papel bond o papel </a:t>
            </a:r>
            <a:r>
              <a:rPr lang="es-ES" sz="3200" dirty="0" err="1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propalcote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 como medida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de protección 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ambiental, además para evitar elevados costos al requerir modificaciones para 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participar en 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otros eventos.</a:t>
            </a:r>
          </a:p>
          <a:p>
            <a:pPr marL="342900" lvl="0" indent="-342900" hangingPunct="1">
              <a:buFont typeface="Arial" pitchFamily="34" charset="0"/>
              <a:buChar char="•"/>
            </a:pP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No. máximo de ponentes: dos (2).</a:t>
            </a:r>
            <a:endParaRPr kumimoji="0" lang="es-ES" sz="20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7365517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030" y="7628710"/>
            <a:ext cx="11010405" cy="470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290345" y="2496522"/>
            <a:ext cx="68563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FORMA DE PRESENTACION 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2133400" y="3697686"/>
            <a:ext cx="21092360" cy="724898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indent="228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457200" lvl="0" indent="-457200" hangingPunct="1">
              <a:buFont typeface="Arial" pitchFamily="34" charset="0"/>
              <a:buChar char="•"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PROYECTOS  DE EMPRENDIMIENTO EMPRESARIAL  Y </a:t>
            </a:r>
            <a:r>
              <a:rPr lang="es-CO" sz="3200" b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DE INNOVACION Y DESARROLLO TECNOLOGICO </a:t>
            </a: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: </a:t>
            </a:r>
          </a:p>
          <a:p>
            <a:pPr marL="457200" lvl="0" indent="-457200" hangingPunct="1">
              <a:buFont typeface="Wingdings" pitchFamily="2" charset="2"/>
              <a:buChar char="ü"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Forma de presentación: 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Socialización en stand.</a:t>
            </a:r>
          </a:p>
          <a:p>
            <a:pPr marL="457200" lvl="0" indent="-457200" hangingPunct="1">
              <a:buFont typeface="Wingdings" pitchFamily="2" charset="2"/>
              <a:buChar char="ü"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Nro. máximo de ponentes: 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dos (2).</a:t>
            </a:r>
          </a:p>
          <a:p>
            <a:pPr marL="457200" lvl="0" indent="-457200" hangingPunct="1">
              <a:buFont typeface="Wingdings" pitchFamily="2" charset="2"/>
              <a:buChar char="ü"/>
            </a:pP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Materiales requeridos: 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Equipos y elementos necesarios para la demostración del proyecto. La organización del evento le suministrará una mesa, dos sillas y acceso a conexión eléctrica</a:t>
            </a:r>
            <a:r>
              <a:rPr lang="es-ES" sz="320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.</a:t>
            </a:r>
          </a:p>
          <a:p>
            <a:pPr marL="457200" lvl="0" indent="-457200" hangingPunct="1">
              <a:buFont typeface="Wingdings" pitchFamily="2" charset="2"/>
              <a:buChar char="ü"/>
            </a:pPr>
            <a:endParaRPr lang="es-CO" sz="3200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012340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704" y="10376026"/>
            <a:ext cx="7145993" cy="305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047464" y="3265963"/>
            <a:ext cx="7342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INSCRIPCIÓN DE PROYECTOS 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2165690" y="5328735"/>
            <a:ext cx="19154273" cy="552374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indent="228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La inscripción de proyectos se realizará a través de un aplicativo para capturar la información requerida: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Paso 1: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Seleccionar el formato requerido según la categoría.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Paso 2: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Llenar el formato </a:t>
            </a:r>
            <a:r>
              <a:rPr kumimoji="0" lang="es-ES" sz="32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con acompañamiento del asesor.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Paso 3: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Acceder al formulario en línea para inscribir el proyecto: ( Revisar cuadro de enlaces)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Paso 4: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El/la docente que coordina el semillero debe enviar por correo electrónico </a:t>
            </a:r>
            <a:r>
              <a:rPr kumimoji="0" lang="es-ES" sz="32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un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 aval donde se relacionen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TODOS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 los proyectos del semillero.</a:t>
            </a: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Paso 5: Verificar que el proyecto aparezca en la lista de inscritos, que será publicada el día </a:t>
            </a:r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s</a:t>
            </a:r>
            <a:r>
              <a:rPr kumimoji="0" 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ábado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 15 </a:t>
            </a:r>
            <a:r>
              <a:rPr kumimoji="0" lang="es-ES" sz="32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de </a:t>
            </a:r>
            <a:r>
              <a:rPr lang="es-ES" sz="3200" noProof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Abril </a:t>
            </a:r>
            <a:r>
              <a:rPr kumimoji="0" lang="es-ES" sz="32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de</a:t>
            </a:r>
            <a:r>
              <a:rPr kumimoji="0" lang="es-ES" sz="32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 </a:t>
            </a:r>
            <a:r>
              <a:rPr kumimoji="0" lang="es-ES" sz="3200" b="0" i="0" u="none" strike="noStrike" kern="0" cap="none" spc="0" normalizeH="0" baseline="0" noProof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2023.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 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658386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Investigación 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704" y="10376026"/>
            <a:ext cx="7145993" cy="305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7351806" y="2529944"/>
            <a:ext cx="85475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RECOMENDACIONES GENERALES I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1491916" y="4287914"/>
            <a:ext cx="20862758" cy="755116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indent="228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457200" marR="0" lvl="0" indent="-45720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Leer cuidadosamente los términos de referencia del evento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457200" marR="0" lvl="0" indent="-45720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Definir la modalidad de participación en el evento y seleccionar el formato adecuado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457200" marR="0" lvl="0" indent="-45720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Diligenciar el formato de inscripción completo. Recuerde que no se registrarán proyectos incompletos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457200" marR="0" lvl="0" indent="-45720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Registrar todos los autores con su número de identificación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457200" marR="0" lvl="0" indent="-45720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Registrar el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email y el celular de 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contacto,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para una mejor comunicación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.</a:t>
            </a:r>
          </a:p>
          <a:p>
            <a:pPr marL="457200" marR="0" lvl="0" indent="-45720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Seleccionar el área y sub-área de conocimiento del proyecto desarrollado. Recuerde que muchas veces el área no corresponde con el programa académico que cursa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. </a:t>
            </a: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En </a:t>
            </a: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caso de duda, consultar al </a:t>
            </a: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asesor y coordinador de semillero. 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457200" marR="0" lvl="0" indent="-45720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No utilice tablas, imágenes y fórmulas dentro del contenido (Introducción, planteamiento del problema y justificación, objetivos, referentes teóricos, metodología, resultados, conclusiones y bibliografía). La </a:t>
            </a:r>
            <a:r>
              <a:rPr kumimoji="0" lang="es-ES" sz="3200" b="1" i="0" u="sng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plataforma de la RedCOLSI no acepta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estos elementos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457200" marR="0" lvl="0" indent="-45720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El sistema no permite el registro del proyecto si excede el número de caracteres permitidos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457200" marR="0" lvl="0" indent="-45720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s-E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Envíe su proyecto una sola vez.</a:t>
            </a:r>
          </a:p>
          <a:p>
            <a:pPr marL="457200" marR="0" lvl="0" indent="-45720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itchFamily="34" charset="0"/>
                <a:sym typeface="Montserrat Light"/>
              </a:rPr>
              <a:t> 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itchFamily="34" charset="0"/>
              <a:sym typeface="Montserrat Light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88" y="2316109"/>
            <a:ext cx="3731703" cy="372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18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Investigación 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798" y="10868297"/>
            <a:ext cx="6106364" cy="260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212755" y="2235200"/>
            <a:ext cx="120468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FORMULARIOS DE INSCRIPCION DE PROYECTOS  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962" y="3766678"/>
            <a:ext cx="4415125" cy="3104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34107"/>
              </p:ext>
            </p:extLst>
          </p:nvPr>
        </p:nvGraphicFramePr>
        <p:xfrm>
          <a:off x="1725520" y="3306126"/>
          <a:ext cx="16902114" cy="7562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Worksheet" r:id="rId6" imgW="6067238" imgH="2714658" progId="Excel.Sheet.12">
                  <p:embed/>
                </p:oleObj>
              </mc:Choice>
              <mc:Fallback>
                <p:oleObj name="Worksheet" r:id="rId6" imgW="6067238" imgH="271465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5520" y="3306126"/>
                        <a:ext cx="16902114" cy="7562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2766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11070726"/>
            <a:ext cx="4319805" cy="184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472469" y="2404373"/>
            <a:ext cx="5527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CAMPOS DEL SABER I 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882538" y="3456919"/>
            <a:ext cx="20794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</a:rPr>
              <a:t>Los siguientes campos del saber, divididos por áreas y subáreas, están dispuestos según los 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</a:rPr>
              <a:t>lineamientos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</a:rPr>
              <a:t>nacionales. Recuerde clasificar cuidadosamente su proyecto según esta lista, 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</a:rPr>
              <a:t> pues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ndara" pitchFamily="34" charset="0"/>
              </a:rPr>
              <a:t>de ello depende la asignación de evaluadores.</a:t>
            </a:r>
            <a:endParaRPr kumimoji="0" lang="es-CO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ndara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63" y="4710735"/>
            <a:ext cx="12757740" cy="820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927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11070726"/>
            <a:ext cx="4319805" cy="184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446821" y="2404373"/>
            <a:ext cx="5578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CAMPOS DEL SABER II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38" y="3326116"/>
            <a:ext cx="14439109" cy="901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335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11070726"/>
            <a:ext cx="4319805" cy="184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368274" y="2404373"/>
            <a:ext cx="5735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CAMPOS DEL SABER III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24" y="3271791"/>
            <a:ext cx="16585063" cy="83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04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Investigación REDCOLSI-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Nodo Atlántico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203269" y="2644846"/>
            <a:ext cx="1982070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endParaRPr lang="es-ES" b="1" dirty="0">
              <a:solidFill>
                <a:srgbClr val="F79646">
                  <a:lumMod val="75000"/>
                </a:srgbClr>
              </a:solidFill>
              <a:latin typeface="Candara" panose="020E0502030303020204" pitchFamily="34" charset="0"/>
            </a:endParaRPr>
          </a:p>
          <a:p>
            <a:pPr algn="ctr" defTabSz="914400" hangingPunct="1">
              <a:lnSpc>
                <a:spcPct val="100000"/>
              </a:lnSpc>
              <a:spcBef>
                <a:spcPct val="0"/>
              </a:spcBef>
            </a:pPr>
            <a:r>
              <a:rPr lang="es-ES" sz="4400" b="1" kern="1200" dirty="0">
                <a:solidFill>
                  <a:srgbClr val="F79646">
                    <a:lumMod val="75000"/>
                  </a:srgbClr>
                </a:solidFill>
                <a:latin typeface="Candara" panose="020E0502030303020204" pitchFamily="34" charset="0"/>
                <a:ea typeface="+mj-ea"/>
                <a:cs typeface="+mj-cs"/>
              </a:rPr>
              <a:t>CONVOCATORIA</a:t>
            </a:r>
          </a:p>
          <a:p>
            <a:pPr algn="ctr" defTabSz="914400" hangingPunct="1">
              <a:lnSpc>
                <a:spcPct val="100000"/>
              </a:lnSpc>
              <a:spcBef>
                <a:spcPct val="0"/>
              </a:spcBef>
            </a:pPr>
            <a:r>
              <a:rPr lang="es-CO" sz="4400" b="1" kern="1200" dirty="0">
                <a:solidFill>
                  <a:srgbClr val="F79646">
                    <a:lumMod val="75000"/>
                  </a:srgbClr>
                </a:solidFill>
                <a:latin typeface="Candara" panose="020E0502030303020204" pitchFamily="34" charset="0"/>
                <a:ea typeface="+mj-ea"/>
                <a:cs typeface="+mj-cs"/>
              </a:rPr>
              <a:t/>
            </a:r>
            <a:br>
              <a:rPr lang="es-CO" sz="4400" b="1" kern="1200" dirty="0">
                <a:solidFill>
                  <a:srgbClr val="F79646">
                    <a:lumMod val="75000"/>
                  </a:srgbClr>
                </a:solidFill>
                <a:latin typeface="Candara" panose="020E0502030303020204" pitchFamily="34" charset="0"/>
                <a:ea typeface="+mj-ea"/>
                <a:cs typeface="+mj-cs"/>
              </a:rPr>
            </a:br>
            <a:r>
              <a:rPr lang="es-ES" sz="4400" b="1" kern="1200" dirty="0" smtClean="0">
                <a:solidFill>
                  <a:srgbClr val="1E3B7D"/>
                </a:solidFill>
                <a:latin typeface="Candara" panose="020E0502030303020204" pitchFamily="34" charset="0"/>
                <a:ea typeface="+mj-ea"/>
                <a:cs typeface="+mj-cs"/>
              </a:rPr>
              <a:t>XX </a:t>
            </a:r>
            <a:r>
              <a:rPr lang="es-ES" sz="4400" b="1" kern="1200" dirty="0">
                <a:solidFill>
                  <a:srgbClr val="1E3B7D"/>
                </a:solidFill>
                <a:latin typeface="Candara" panose="020E0502030303020204" pitchFamily="34" charset="0"/>
                <a:ea typeface="+mj-ea"/>
                <a:cs typeface="+mj-cs"/>
              </a:rPr>
              <a:t>ENCUENTRO DEPARTAMENTAL DE SEMILLEROS DE INVESTIGACIÓN </a:t>
            </a:r>
          </a:p>
          <a:p>
            <a:pPr algn="ctr" defTabSz="914400" hangingPunct="1">
              <a:lnSpc>
                <a:spcPct val="100000"/>
              </a:lnSpc>
              <a:spcBef>
                <a:spcPct val="0"/>
              </a:spcBef>
            </a:pPr>
            <a:r>
              <a:rPr lang="es-ES" sz="4400" b="1" kern="1200" dirty="0" smtClean="0">
                <a:solidFill>
                  <a:srgbClr val="1E3B7D"/>
                </a:solidFill>
                <a:latin typeface="Candara" panose="020E0502030303020204" pitchFamily="34" charset="0"/>
                <a:ea typeface="+mj-ea"/>
                <a:cs typeface="+mj-cs"/>
              </a:rPr>
              <a:t>REDCOLSI NODO </a:t>
            </a:r>
            <a:r>
              <a:rPr lang="es-ES" sz="4400" b="1" kern="1200" dirty="0">
                <a:solidFill>
                  <a:srgbClr val="1E3B7D"/>
                </a:solidFill>
                <a:latin typeface="Candara" panose="020E0502030303020204" pitchFamily="34" charset="0"/>
                <a:ea typeface="+mj-ea"/>
                <a:cs typeface="+mj-cs"/>
              </a:rPr>
              <a:t>ATLÁNTICO – </a:t>
            </a:r>
            <a:r>
              <a:rPr lang="es-ES" sz="4400" b="1" kern="1200" dirty="0" smtClean="0">
                <a:solidFill>
                  <a:srgbClr val="1E3B7D"/>
                </a:solidFill>
                <a:latin typeface="Candara" panose="020E0502030303020204" pitchFamily="34" charset="0"/>
                <a:ea typeface="+mj-ea"/>
                <a:cs typeface="+mj-cs"/>
              </a:rPr>
              <a:t>2023</a:t>
            </a:r>
            <a:endParaRPr lang="es-ES" sz="4400" b="1" kern="1200" dirty="0">
              <a:solidFill>
                <a:srgbClr val="1E3B7D"/>
              </a:solidFill>
              <a:latin typeface="Candara" panose="020E0502030303020204" pitchFamily="34" charset="0"/>
              <a:ea typeface="+mj-ea"/>
              <a:cs typeface="+mj-cs"/>
            </a:endParaRPr>
          </a:p>
          <a:p>
            <a:pPr algn="ctr" defTabSz="914400" hangingPunct="1">
              <a:lnSpc>
                <a:spcPct val="100000"/>
              </a:lnSpc>
              <a:spcBef>
                <a:spcPct val="0"/>
              </a:spcBef>
            </a:pPr>
            <a:endParaRPr lang="es-CO" sz="4400" b="1" kern="1200" dirty="0">
              <a:solidFill>
                <a:srgbClr val="F79646">
                  <a:lumMod val="75000"/>
                </a:srgbClr>
              </a:solidFill>
              <a:latin typeface="Candara" panose="020E0502030303020204" pitchFamily="34" charset="0"/>
              <a:ea typeface="+mj-ea"/>
              <a:cs typeface="+mj-cs"/>
            </a:endParaRPr>
          </a:p>
          <a:p>
            <a:pPr algn="ctr" defTabSz="914400" hangingPunct="1">
              <a:lnSpc>
                <a:spcPct val="100000"/>
              </a:lnSpc>
              <a:spcBef>
                <a:spcPct val="0"/>
              </a:spcBef>
            </a:pPr>
            <a:r>
              <a:rPr lang="es-CO" sz="4400" b="1" kern="1200" dirty="0">
                <a:solidFill>
                  <a:srgbClr val="F79646">
                    <a:lumMod val="75000"/>
                  </a:srgbClr>
                </a:solidFill>
                <a:latin typeface="Candara" panose="020E0502030303020204" pitchFamily="34" charset="0"/>
                <a:ea typeface="+mj-ea"/>
                <a:cs typeface="+mj-cs"/>
              </a:rPr>
              <a:t>Del </a:t>
            </a:r>
            <a:r>
              <a:rPr lang="es-CO" sz="4400" b="1" kern="1200" dirty="0" smtClean="0">
                <a:solidFill>
                  <a:srgbClr val="F79646">
                    <a:lumMod val="75000"/>
                  </a:srgbClr>
                </a:solidFill>
                <a:latin typeface="Candara" panose="020E0502030303020204" pitchFamily="34" charset="0"/>
                <a:ea typeface="+mj-ea"/>
                <a:cs typeface="+mj-cs"/>
              </a:rPr>
              <a:t>31 de mayo al </a:t>
            </a:r>
            <a:r>
              <a:rPr lang="es-CO" sz="4400" b="1" kern="1200" dirty="0">
                <a:solidFill>
                  <a:srgbClr val="F79646">
                    <a:lumMod val="75000"/>
                  </a:srgbClr>
                </a:solidFill>
                <a:latin typeface="Candara" panose="020E0502030303020204" pitchFamily="34" charset="0"/>
                <a:ea typeface="+mj-ea"/>
                <a:cs typeface="+mj-cs"/>
              </a:rPr>
              <a:t>2</a:t>
            </a:r>
            <a:r>
              <a:rPr lang="es-CO" sz="4400" b="1" kern="1200" dirty="0" smtClean="0">
                <a:solidFill>
                  <a:srgbClr val="F79646">
                    <a:lumMod val="75000"/>
                  </a:srgbClr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es-CO" sz="4400" b="1" kern="1200" dirty="0">
                <a:solidFill>
                  <a:srgbClr val="F79646">
                    <a:lumMod val="75000"/>
                  </a:srgbClr>
                </a:solidFill>
                <a:latin typeface="Candara" panose="020E0502030303020204" pitchFamily="34" charset="0"/>
                <a:ea typeface="+mj-ea"/>
                <a:cs typeface="+mj-cs"/>
              </a:rPr>
              <a:t>de </a:t>
            </a:r>
            <a:r>
              <a:rPr lang="es-CO" sz="4400" b="1" kern="1200" dirty="0" smtClean="0">
                <a:solidFill>
                  <a:srgbClr val="F79646">
                    <a:lumMod val="75000"/>
                  </a:srgbClr>
                </a:solidFill>
                <a:latin typeface="Candara" panose="020E0502030303020204" pitchFamily="34" charset="0"/>
                <a:ea typeface="+mj-ea"/>
                <a:cs typeface="+mj-cs"/>
              </a:rPr>
              <a:t>junio de 2023</a:t>
            </a:r>
          </a:p>
          <a:p>
            <a:pPr algn="ctr" defTabSz="914400" hangingPunct="1">
              <a:lnSpc>
                <a:spcPct val="100000"/>
              </a:lnSpc>
              <a:spcBef>
                <a:spcPct val="0"/>
              </a:spcBef>
            </a:pPr>
            <a:r>
              <a:rPr lang="es-ES" sz="4400" b="1" kern="1200" dirty="0" smtClean="0">
                <a:solidFill>
                  <a:srgbClr val="F79646">
                    <a:lumMod val="75000"/>
                  </a:srgbClr>
                </a:solidFill>
                <a:latin typeface="Candara" panose="020E0502030303020204" pitchFamily="34" charset="0"/>
                <a:ea typeface="+mj-ea"/>
                <a:cs typeface="+mj-cs"/>
              </a:rPr>
              <a:t>(CORPORACIÓN </a:t>
            </a:r>
            <a:r>
              <a:rPr lang="es-ES" sz="4400" b="1" kern="1200" dirty="0">
                <a:solidFill>
                  <a:srgbClr val="F79646">
                    <a:lumMod val="75000"/>
                  </a:srgbClr>
                </a:solidFill>
                <a:latin typeface="Candara" panose="020E0502030303020204" pitchFamily="34" charset="0"/>
                <a:ea typeface="+mj-ea"/>
                <a:cs typeface="+mj-cs"/>
              </a:rPr>
              <a:t>POLITÉCNICO DE LA COSTA </a:t>
            </a:r>
            <a:r>
              <a:rPr lang="es-ES" sz="4400" b="1" kern="1200" dirty="0" smtClean="0">
                <a:solidFill>
                  <a:srgbClr val="F79646">
                    <a:lumMod val="75000"/>
                  </a:srgbClr>
                </a:solidFill>
                <a:latin typeface="Candara" panose="020E0502030303020204" pitchFamily="34" charset="0"/>
                <a:ea typeface="+mj-ea"/>
                <a:cs typeface="+mj-cs"/>
              </a:rPr>
              <a:t>ATLÁNTICA)</a:t>
            </a:r>
            <a:endParaRPr lang="es-CO" sz="4400" b="1" kern="1200" dirty="0">
              <a:solidFill>
                <a:srgbClr val="F79646">
                  <a:lumMod val="75000"/>
                </a:srgbClr>
              </a:solidFill>
              <a:latin typeface="Candara" panose="020E0502030303020204" pitchFamily="34" charset="0"/>
              <a:ea typeface="+mj-ea"/>
              <a:cs typeface="+mj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598" y="8021330"/>
            <a:ext cx="6230859" cy="30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PLATAFORMA DE CERTFIFICACIÓN REDCOLSI NODO ATLÁNT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456" y="7602009"/>
            <a:ext cx="8551829" cy="414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239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11070726"/>
            <a:ext cx="4319805" cy="184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363465" y="2404373"/>
            <a:ext cx="57454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CAMPOS DEL SABER IV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70" y="3173814"/>
            <a:ext cx="16356992" cy="835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22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46" y="9786704"/>
            <a:ext cx="8715538" cy="372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056146" y="2587255"/>
            <a:ext cx="6360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CRONOGRAMA INTERNO 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655784"/>
              </p:ext>
            </p:extLst>
          </p:nvPr>
        </p:nvGraphicFramePr>
        <p:xfrm>
          <a:off x="3631474" y="3877043"/>
          <a:ext cx="16511452" cy="5906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7" name="Worksheet" r:id="rId5" imgW="5991024" imgH="2142973" progId="Excel.Sheet.12">
                  <p:embed/>
                </p:oleObj>
              </mc:Choice>
              <mc:Fallback>
                <p:oleObj name="Worksheet" r:id="rId5" imgW="5991024" imgH="214297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31474" y="3877043"/>
                        <a:ext cx="16511452" cy="5906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513" y="2060897"/>
            <a:ext cx="2651760" cy="2651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540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82" y="7326678"/>
            <a:ext cx="10763323" cy="459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963466" y="3322453"/>
            <a:ext cx="525528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hangingPunct="1">
              <a:lnSpc>
                <a:spcPct val="100000"/>
              </a:lnSpc>
            </a:pPr>
            <a:r>
              <a:rPr lang="es-CO" sz="8000" b="1" kern="1200" dirty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CONTACTO</a:t>
            </a:r>
            <a:r>
              <a:rPr lang="es-CO" sz="4400" b="1" kern="1200" dirty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511536" y="5623110"/>
            <a:ext cx="217970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26F2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EN CASO DE PREGUNTAS: </a:t>
            </a:r>
            <a:r>
              <a:rPr kumimoji="0" lang="es-CO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154F9">
                    <a:lumMod val="75000"/>
                  </a:srgbClr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redisia@mail.uniatlantico.edu.co </a:t>
            </a:r>
            <a:endParaRPr kumimoji="0" lang="es-CO" sz="6600" b="1" i="0" u="none" strike="noStrike" kern="1200" cap="none" spc="0" normalizeH="0" baseline="0" noProof="0" dirty="0">
              <a:ln>
                <a:noFill/>
              </a:ln>
              <a:solidFill>
                <a:srgbClr val="7154F9">
                  <a:lumMod val="75000"/>
                </a:srgbClr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34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56199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Investigación REDCOLSI-Nodo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Atlántico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503" y="10518413"/>
            <a:ext cx="5604072" cy="270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251958" y="3037643"/>
            <a:ext cx="14705372" cy="687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hangingPunct="1">
              <a:lnSpc>
                <a:spcPct val="90000"/>
              </a:lnSpc>
              <a:spcBef>
                <a:spcPct val="0"/>
              </a:spcBef>
            </a:pPr>
            <a:r>
              <a:rPr lang="es-CO" sz="4300" b="1" kern="1200" dirty="0" smtClean="0">
                <a:solidFill>
                  <a:srgbClr val="F79646">
                    <a:lumMod val="75000"/>
                  </a:srgbClr>
                </a:solidFill>
                <a:latin typeface="Cambria" pitchFamily="18" charset="0"/>
                <a:ea typeface="+mj-ea"/>
                <a:cs typeface="+mj-cs"/>
              </a:rPr>
              <a:t>ARTICULACION DE LOS SEMILLEROS DE INVESTIGACION </a:t>
            </a:r>
            <a:endParaRPr lang="es-CO" sz="4300" b="1" kern="1200" dirty="0">
              <a:solidFill>
                <a:srgbClr val="F79646">
                  <a:lumMod val="75000"/>
                </a:srgbClr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9"/>
          <a:stretch/>
        </p:blipFill>
        <p:spPr bwMode="auto">
          <a:xfrm>
            <a:off x="3489526" y="4608652"/>
            <a:ext cx="15718026" cy="590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371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 Nodo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Atlántico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188" y="9405643"/>
            <a:ext cx="7912697" cy="381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491817" y="2544361"/>
            <a:ext cx="165014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ENCUENTRO DEPARTAMENTAL DE SEMILLEROS DE INVESTIGACION</a:t>
            </a:r>
            <a:endParaRPr kumimoji="0" lang="es-CO" sz="4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212" y="3937000"/>
            <a:ext cx="14838363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01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Atlántico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115" y="10563381"/>
            <a:ext cx="6191068" cy="298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595545" y="2544361"/>
            <a:ext cx="61318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  <a:ea typeface="+mj-ea"/>
                <a:cs typeface="+mj-cs"/>
              </a:rPr>
              <a:t>OBJETIVOS ESPECIFICOS</a:t>
            </a:r>
            <a:endParaRPr kumimoji="0" lang="es-CO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657271" y="3372620"/>
            <a:ext cx="18582933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Socializar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los procesos y resultados de las investigaciones de los semilleros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mbria" pitchFamily="18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Compartir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las dinámicas de formación en investigación que tienen los semilleros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      pertenecientes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al nodo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mbria" pitchFamily="18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Fortalecer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las relaciones académicas y sociales mediante el trabajo en red a nivel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      transdisciplinar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e interinstitucional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mbria" pitchFamily="18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Fomentar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el sentido de pertenencia de los diferentes estudiantes pertenecientes los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      semilleros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, al nodo y la RedColsi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mbria" pitchFamily="18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Evaluar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procesos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de formación y desarrollo investigativo de las instituciones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      pertenecientes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al nodo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mbria" pitchFamily="18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Evaluar la participación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de los semilleros para el Encuentro Nacional e Internacional de 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Semilleros </a:t>
            </a: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de Investigación.</a:t>
            </a:r>
            <a:endParaRPr kumimoji="0" lang="es-CO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85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Atlántico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61" y="9572384"/>
            <a:ext cx="8280407" cy="399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4331363" y="3899799"/>
            <a:ext cx="15785435" cy="601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1">
              <a:buFont typeface="Wingdings" pitchFamily="2" charset="2"/>
              <a:buChar char="§"/>
              <a:defRPr/>
            </a:pPr>
            <a:r>
              <a:rPr lang="es-CO" sz="3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Instituciones universitarias </a:t>
            </a:r>
          </a:p>
          <a:p>
            <a:pPr marL="457200" lvl="0" indent="-457200" eaLnBrk="1">
              <a:buFont typeface="Wingdings" pitchFamily="2" charset="2"/>
              <a:buChar char="§"/>
              <a:defRPr/>
            </a:pPr>
            <a:r>
              <a:rPr lang="es-CO" sz="3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Instituciones educativas</a:t>
            </a:r>
          </a:p>
          <a:p>
            <a:pPr marL="457200" lvl="0" indent="-457200" eaLnBrk="1">
              <a:buFont typeface="Wingdings" pitchFamily="2" charset="2"/>
              <a:buChar char="§"/>
              <a:defRPr/>
            </a:pPr>
            <a:r>
              <a:rPr lang="es-CO" sz="3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Clubes de ciencia</a:t>
            </a:r>
          </a:p>
          <a:p>
            <a:pPr marL="457200" lvl="0" indent="-457200" eaLnBrk="1">
              <a:buFont typeface="Wingdings" pitchFamily="2" charset="2"/>
              <a:buChar char="§"/>
              <a:defRPr/>
            </a:pPr>
            <a:r>
              <a:rPr lang="es-CO" sz="3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Semilleros de investigación</a:t>
            </a:r>
          </a:p>
          <a:p>
            <a:pPr marL="457200" lvl="0" indent="-457200" eaLnBrk="1">
              <a:buFont typeface="Wingdings" pitchFamily="2" charset="2"/>
              <a:buChar char="§"/>
              <a:defRPr/>
            </a:pPr>
            <a:r>
              <a:rPr lang="es-CO" sz="3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Docentes investigadores</a:t>
            </a:r>
          </a:p>
          <a:p>
            <a:pPr marL="457200" lvl="0" indent="-457200" eaLnBrk="1">
              <a:buFont typeface="Wingdings" pitchFamily="2" charset="2"/>
              <a:buChar char="§"/>
              <a:defRPr/>
            </a:pPr>
            <a:r>
              <a:rPr lang="es-CO" sz="3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Organizaciones gubernamentales y no gubernamentales </a:t>
            </a:r>
          </a:p>
          <a:p>
            <a:pPr marL="457200" lvl="0" indent="-457200" eaLnBrk="1">
              <a:buFont typeface="Wingdings" pitchFamily="2" charset="2"/>
              <a:buChar char="§"/>
              <a:defRPr/>
            </a:pPr>
            <a:r>
              <a:rPr lang="es-CO" sz="3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Empresarios con unidades de investigación</a:t>
            </a:r>
          </a:p>
          <a:p>
            <a:pPr marL="457200" lvl="0" indent="-457200" eaLnBrk="1">
              <a:buFont typeface="Wingdings" pitchFamily="2" charset="2"/>
              <a:buChar char="§"/>
              <a:defRPr/>
            </a:pPr>
            <a:r>
              <a:rPr lang="es-CO" sz="3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Comunidad científica y académica departamental </a:t>
            </a:r>
          </a:p>
          <a:p>
            <a:pPr marL="457200" lvl="0" indent="-457200" eaLnBrk="1">
              <a:buFont typeface="Wingdings" pitchFamily="2" charset="2"/>
              <a:buChar char="§"/>
              <a:defRPr/>
            </a:pPr>
            <a:r>
              <a:rPr lang="es-CO" sz="3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Comunidad interesada en general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9765206" y="2736865"/>
            <a:ext cx="39065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hangingPunct="1">
              <a:lnSpc>
                <a:spcPct val="100000"/>
              </a:lnSpc>
            </a:pPr>
            <a:r>
              <a:rPr lang="es-CO" sz="4400" kern="1200" dirty="0">
                <a:solidFill>
                  <a:prstClr val="black"/>
                </a:solidFill>
                <a:latin typeface="Candara" pitchFamily="34" charset="0"/>
                <a:ea typeface="+mj-ea"/>
                <a:cs typeface="+mj-cs"/>
              </a:rPr>
              <a:t> </a:t>
            </a:r>
            <a:r>
              <a:rPr lang="es-CO" sz="4400" b="1" kern="1200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  <a:ea typeface="+mj-ea"/>
                <a:cs typeface="+mj-cs"/>
              </a:rPr>
              <a:t>CONVOCADOS</a:t>
            </a:r>
            <a:endParaRPr kumimoji="0" lang="es-CO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52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903" y="9065623"/>
            <a:ext cx="9331765" cy="449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404903" y="2736865"/>
            <a:ext cx="66271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ACTIVIDADES DEL EVENTO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82261" y="4759742"/>
            <a:ext cx="146634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600" dirty="0">
                <a:solidFill>
                  <a:srgbClr val="343941"/>
                </a:solidFill>
                <a:latin typeface="Cambria" pitchFamily="18" charset="0"/>
              </a:rPr>
              <a:t>Estos son los espacios que se tendrán en esta oportunidad:</a:t>
            </a:r>
          </a:p>
          <a:p>
            <a:pPr lvl="0"/>
            <a:endParaRPr lang="es-ES" sz="3600" dirty="0">
              <a:solidFill>
                <a:srgbClr val="343941"/>
              </a:solidFill>
              <a:latin typeface="Cambria" pitchFamily="18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es-ES" sz="3600" dirty="0">
                <a:solidFill>
                  <a:srgbClr val="343941"/>
                </a:solidFill>
                <a:latin typeface="Cambria" pitchFamily="18" charset="0"/>
              </a:rPr>
              <a:t>Socialización de proyectos modalidad </a:t>
            </a:r>
            <a:r>
              <a:rPr lang="es-ES" sz="3600" dirty="0" smtClean="0">
                <a:solidFill>
                  <a:srgbClr val="343941"/>
                </a:solidFill>
                <a:latin typeface="Cambria" pitchFamily="18" charset="0"/>
              </a:rPr>
              <a:t>presencial</a:t>
            </a:r>
            <a:endParaRPr lang="es-ES" sz="3600" dirty="0">
              <a:solidFill>
                <a:srgbClr val="343941"/>
              </a:solidFill>
              <a:latin typeface="Cambria" pitchFamily="18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es-ES" sz="3600" dirty="0">
                <a:solidFill>
                  <a:srgbClr val="343941"/>
                </a:solidFill>
                <a:latin typeface="Cambria" pitchFamily="18" charset="0"/>
              </a:rPr>
              <a:t>Talleres y conferencias modalidad </a:t>
            </a:r>
            <a:r>
              <a:rPr lang="es-ES" sz="3600" dirty="0" smtClean="0">
                <a:solidFill>
                  <a:srgbClr val="343941"/>
                </a:solidFill>
                <a:latin typeface="Cambria" pitchFamily="18" charset="0"/>
              </a:rPr>
              <a:t> presencial y virtual 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es-ES" sz="3600" dirty="0" smtClean="0">
                <a:solidFill>
                  <a:srgbClr val="343941"/>
                </a:solidFill>
                <a:latin typeface="Cambria" pitchFamily="18" charset="0"/>
              </a:rPr>
              <a:t>Espacio </a:t>
            </a:r>
            <a:r>
              <a:rPr lang="es-ES" sz="3600" dirty="0">
                <a:solidFill>
                  <a:srgbClr val="343941"/>
                </a:solidFill>
                <a:latin typeface="Cambria" pitchFamily="18" charset="0"/>
              </a:rPr>
              <a:t>de Infancias Investigadoras.</a:t>
            </a:r>
            <a:endParaRPr lang="es-CO" sz="3600" dirty="0">
              <a:solidFill>
                <a:srgbClr val="343941"/>
              </a:solidFill>
              <a:latin typeface="Cambr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3177" y="3506306"/>
            <a:ext cx="6844938" cy="641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373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44" y="4637272"/>
            <a:ext cx="6969598" cy="335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7724856" y="3049684"/>
            <a:ext cx="79872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CATEGORIA DE PARTICIPACIÓN  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9467734" y="6881296"/>
            <a:ext cx="357449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PONENTE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TALLERISTA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mbria" pitchFamily="18" charset="0"/>
              </a:rPr>
              <a:t>EVALUADORES </a:t>
            </a:r>
            <a:endParaRPr kumimoji="0" lang="es-CO" sz="3200" b="0" i="0" u="none" strike="noStrike" kern="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ambria" pitchFamily="18" charset="0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7" y="8426868"/>
            <a:ext cx="742632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921" y="4637272"/>
            <a:ext cx="9525000" cy="635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18 Conector recto de flecha"/>
          <p:cNvCxnSpPr/>
          <p:nvPr/>
        </p:nvCxnSpPr>
        <p:spPr>
          <a:xfrm>
            <a:off x="12007512" y="7194885"/>
            <a:ext cx="1374918" cy="0"/>
          </a:xfrm>
          <a:prstGeom prst="straightConnector1">
            <a:avLst/>
          </a:prstGeom>
          <a:ln>
            <a:solidFill>
              <a:srgbClr val="034EA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180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/>
          <p:cNvSpPr/>
          <p:nvPr/>
        </p:nvSpPr>
        <p:spPr>
          <a:xfrm>
            <a:off x="1901010" y="678507"/>
            <a:ext cx="18895059" cy="1336953"/>
          </a:xfrm>
          <a:prstGeom prst="roundRect">
            <a:avLst>
              <a:gd name="adj" fmla="val 50000"/>
            </a:avLst>
          </a:prstGeom>
          <a:solidFill>
            <a:srgbClr val="D07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hangingPunct="1">
              <a:lnSpc>
                <a:spcPct val="100000"/>
              </a:lnSpc>
              <a:defRPr/>
            </a:pP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XX </a:t>
            </a:r>
            <a:r>
              <a:rPr lang="es-ES" sz="4400" b="1" kern="1200" dirty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Encuentro Departamental de Semilleros de Investigación </a:t>
            </a:r>
            <a:r>
              <a:rPr lang="es-ES" sz="4400" b="1" kern="1200" dirty="0" smtClean="0">
                <a:ln w="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REDCOLSI-Nodo Atlántico </a:t>
            </a:r>
            <a:endParaRPr lang="es-ES" sz="4400" b="1" kern="1200" dirty="0">
              <a:ln w="0">
                <a:noFill/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786463"/>
            <a:ext cx="1297322" cy="10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1219186" y="2954461"/>
            <a:ext cx="24436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s-CO" sz="4400" b="1" kern="1200" dirty="0" smtClean="0">
                <a:solidFill>
                  <a:srgbClr val="F26F21"/>
                </a:solidFill>
                <a:latin typeface="Candara" pitchFamily="34" charset="0"/>
                <a:ea typeface="+mj-ea"/>
                <a:cs typeface="+mj-cs"/>
              </a:rPr>
              <a:t>COSTOS</a:t>
            </a:r>
            <a:endParaRPr lang="es-CO" sz="4400" b="1" kern="1200" dirty="0">
              <a:solidFill>
                <a:srgbClr val="F26F21"/>
              </a:solidFill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659777" y="9555968"/>
            <a:ext cx="17562450" cy="136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La Universidad del Atlántico asume el costo de inscripción de los ponentes de proyectos de la REDISIA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230" y="11123427"/>
            <a:ext cx="5395569" cy="230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4" b="1"/>
          <a:stretch/>
        </p:blipFill>
        <p:spPr bwMode="auto">
          <a:xfrm>
            <a:off x="2850183" y="3971109"/>
            <a:ext cx="18372044" cy="572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116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Nueva Paleta Colores UA">
      <a:dk1>
        <a:srgbClr val="E47331"/>
      </a:dk1>
      <a:lt1>
        <a:srgbClr val="FFFFFF"/>
      </a:lt1>
      <a:dk2>
        <a:srgbClr val="1E3B7D"/>
      </a:dk2>
      <a:lt2>
        <a:srgbClr val="E47331"/>
      </a:lt2>
      <a:accent1>
        <a:srgbClr val="E47331"/>
      </a:accent1>
      <a:accent2>
        <a:srgbClr val="1E3B7D"/>
      </a:accent2>
      <a:accent3>
        <a:srgbClr val="FFC000"/>
      </a:accent3>
      <a:accent4>
        <a:srgbClr val="DDA411"/>
      </a:accent4>
      <a:accent5>
        <a:srgbClr val="C5C5C5"/>
      </a:accent5>
      <a:accent6>
        <a:srgbClr val="797979"/>
      </a:accent6>
      <a:hlink>
        <a:srgbClr val="1E3B7D"/>
      </a:hlink>
      <a:folHlink>
        <a:srgbClr val="E47331"/>
      </a:folHlink>
    </a:clrScheme>
    <a:fontScheme name="Personalizado 1">
      <a:majorFont>
        <a:latin typeface="Arial"/>
        <a:ea typeface="Montserrat-Bold"/>
        <a:cs typeface="Montserrat-Bold"/>
      </a:majorFont>
      <a:minorFont>
        <a:latin typeface="Arial"/>
        <a:ea typeface="Montserrat-Bold"/>
        <a:cs typeface="Montserrat-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68A8D"/>
            </a:solidFill>
            <a:effectLst/>
            <a:uFillTx/>
            <a:latin typeface="Montserrat Light"/>
            <a:ea typeface="Montserrat Light"/>
            <a:cs typeface="Montserrat Light"/>
            <a:sym typeface="Montserrat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Bold"/>
        <a:ea typeface="Montserrat-Bold"/>
        <a:cs typeface="Montserrat-Bold"/>
      </a:majorFont>
      <a:minorFont>
        <a:latin typeface="Montserrat-Bold"/>
        <a:ea typeface="Montserrat-Bold"/>
        <a:cs typeface="Montserrat-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68A8D"/>
            </a:solidFill>
            <a:effectLst/>
            <a:uFillTx/>
            <a:latin typeface="Montserrat Light"/>
            <a:ea typeface="Montserrat Light"/>
            <a:cs typeface="Montserrat Light"/>
            <a:sym typeface="Montserrat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10455</TotalTime>
  <Words>1174</Words>
  <Application>Microsoft Office PowerPoint</Application>
  <PresentationFormat>Personalizado</PresentationFormat>
  <Paragraphs>139</Paragraphs>
  <Slides>23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White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Darianis Pimentel L</dc:creator>
  <cp:lastModifiedBy>dania pimentel</cp:lastModifiedBy>
  <cp:revision>404</cp:revision>
  <dcterms:modified xsi:type="dcterms:W3CDTF">2023-03-29T14:53:52Z</dcterms:modified>
</cp:coreProperties>
</file>