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8800425" cy="43200638"/>
  <p:notesSz cx="6858000" cy="9144000"/>
  <p:defaultTextStyle>
    <a:defPPr>
      <a:defRPr lang="es-CO"/>
    </a:defPPr>
    <a:lvl1pPr marL="0" algn="l" defTabSz="3455975" rtl="0" eaLnBrk="1" latinLnBrk="0" hangingPunct="1">
      <a:defRPr sz="6803" kern="1200">
        <a:solidFill>
          <a:schemeClr val="tx1"/>
        </a:solidFill>
        <a:latin typeface="+mn-lt"/>
        <a:ea typeface="+mn-ea"/>
        <a:cs typeface="+mn-cs"/>
      </a:defRPr>
    </a:lvl1pPr>
    <a:lvl2pPr marL="1727987" algn="l" defTabSz="3455975" rtl="0" eaLnBrk="1" latinLnBrk="0" hangingPunct="1">
      <a:defRPr sz="6803" kern="1200">
        <a:solidFill>
          <a:schemeClr val="tx1"/>
        </a:solidFill>
        <a:latin typeface="+mn-lt"/>
        <a:ea typeface="+mn-ea"/>
        <a:cs typeface="+mn-cs"/>
      </a:defRPr>
    </a:lvl2pPr>
    <a:lvl3pPr marL="3455975" algn="l" defTabSz="3455975" rtl="0" eaLnBrk="1" latinLnBrk="0" hangingPunct="1">
      <a:defRPr sz="6803" kern="1200">
        <a:solidFill>
          <a:schemeClr val="tx1"/>
        </a:solidFill>
        <a:latin typeface="+mn-lt"/>
        <a:ea typeface="+mn-ea"/>
        <a:cs typeface="+mn-cs"/>
      </a:defRPr>
    </a:lvl3pPr>
    <a:lvl4pPr marL="5183962" algn="l" defTabSz="3455975" rtl="0" eaLnBrk="1" latinLnBrk="0" hangingPunct="1">
      <a:defRPr sz="6803" kern="1200">
        <a:solidFill>
          <a:schemeClr val="tx1"/>
        </a:solidFill>
        <a:latin typeface="+mn-lt"/>
        <a:ea typeface="+mn-ea"/>
        <a:cs typeface="+mn-cs"/>
      </a:defRPr>
    </a:lvl4pPr>
    <a:lvl5pPr marL="6911950" algn="l" defTabSz="3455975" rtl="0" eaLnBrk="1" latinLnBrk="0" hangingPunct="1">
      <a:defRPr sz="6803" kern="1200">
        <a:solidFill>
          <a:schemeClr val="tx1"/>
        </a:solidFill>
        <a:latin typeface="+mn-lt"/>
        <a:ea typeface="+mn-ea"/>
        <a:cs typeface="+mn-cs"/>
      </a:defRPr>
    </a:lvl5pPr>
    <a:lvl6pPr marL="8639937" algn="l" defTabSz="3455975" rtl="0" eaLnBrk="1" latinLnBrk="0" hangingPunct="1">
      <a:defRPr sz="6803" kern="1200">
        <a:solidFill>
          <a:schemeClr val="tx1"/>
        </a:solidFill>
        <a:latin typeface="+mn-lt"/>
        <a:ea typeface="+mn-ea"/>
        <a:cs typeface="+mn-cs"/>
      </a:defRPr>
    </a:lvl6pPr>
    <a:lvl7pPr marL="10367924" algn="l" defTabSz="3455975" rtl="0" eaLnBrk="1" latinLnBrk="0" hangingPunct="1">
      <a:defRPr sz="6803" kern="1200">
        <a:solidFill>
          <a:schemeClr val="tx1"/>
        </a:solidFill>
        <a:latin typeface="+mn-lt"/>
        <a:ea typeface="+mn-ea"/>
        <a:cs typeface="+mn-cs"/>
      </a:defRPr>
    </a:lvl7pPr>
    <a:lvl8pPr marL="12095912" algn="l" defTabSz="3455975" rtl="0" eaLnBrk="1" latinLnBrk="0" hangingPunct="1">
      <a:defRPr sz="6803" kern="1200">
        <a:solidFill>
          <a:schemeClr val="tx1"/>
        </a:solidFill>
        <a:latin typeface="+mn-lt"/>
        <a:ea typeface="+mn-ea"/>
        <a:cs typeface="+mn-cs"/>
      </a:defRPr>
    </a:lvl8pPr>
    <a:lvl9pPr marL="13823899" algn="l" defTabSz="3455975" rtl="0" eaLnBrk="1" latinLnBrk="0" hangingPunct="1">
      <a:defRPr sz="680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0" d="100"/>
          <a:sy n="40" d="100"/>
        </p:scale>
        <p:origin x="1242"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7070108"/>
            <a:ext cx="24480361" cy="15040222"/>
          </a:xfrm>
        </p:spPr>
        <p:txBody>
          <a:bodyPr anchor="b"/>
          <a:lstStyle>
            <a:lvl1pPr algn="ctr">
              <a:defRPr sz="18898"/>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600053" y="22690338"/>
            <a:ext cx="21600319" cy="1043015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5C4A5FA-7940-47AF-89E3-05437C9743DC}" type="datetimeFigureOut">
              <a:rPr lang="es-CO" smtClean="0"/>
              <a:t>24/04/2024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204434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C4A5FA-7940-47AF-89E3-05437C9743DC}" type="datetimeFigureOut">
              <a:rPr lang="es-CO" smtClean="0"/>
              <a:t>24/04/2024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339601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300034"/>
            <a:ext cx="6210092" cy="366105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80031" y="2300034"/>
            <a:ext cx="18270270" cy="366105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C4A5FA-7940-47AF-89E3-05437C9743DC}" type="datetimeFigureOut">
              <a:rPr lang="es-CO" smtClean="0"/>
              <a:t>24/04/2024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72926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C4A5FA-7940-47AF-89E3-05437C9743DC}" type="datetimeFigureOut">
              <a:rPr lang="es-CO" smtClean="0"/>
              <a:t>24/04/2024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229602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65030" y="10770172"/>
            <a:ext cx="24840367" cy="17970262"/>
          </a:xfrm>
        </p:spPr>
        <p:txBody>
          <a:bodyPr anchor="b"/>
          <a:lstStyle>
            <a:lvl1pPr>
              <a:defRPr sz="18898"/>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65030" y="28910440"/>
            <a:ext cx="24840367" cy="9450136"/>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5C4A5FA-7940-47AF-89E3-05437C9743DC}" type="datetimeFigureOut">
              <a:rPr lang="es-CO" smtClean="0"/>
              <a:t>24/04/2024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1313562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80029" y="11500170"/>
            <a:ext cx="12240181" cy="274104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4580215" y="11500170"/>
            <a:ext cx="12240181" cy="274104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5C4A5FA-7940-47AF-89E3-05437C9743DC}" type="datetimeFigureOut">
              <a:rPr lang="es-CO" smtClean="0"/>
              <a:t>24/04/2024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42851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983780" y="2300044"/>
            <a:ext cx="24840367" cy="835012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83784" y="10590160"/>
            <a:ext cx="12183928"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83784" y="15780233"/>
            <a:ext cx="12183928" cy="2321034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4580217" y="10590160"/>
            <a:ext cx="12243932"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14580217" y="15780233"/>
            <a:ext cx="12243932" cy="2321034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5C4A5FA-7940-47AF-89E3-05437C9743DC}" type="datetimeFigureOut">
              <a:rPr lang="es-CO" smtClean="0"/>
              <a:t>24/04/2024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3413453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5C4A5FA-7940-47AF-89E3-05437C9743DC}" type="datetimeFigureOut">
              <a:rPr lang="es-CO" smtClean="0"/>
              <a:t>24/04/2024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3983709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4A5FA-7940-47AF-89E3-05437C9743DC}" type="datetimeFigureOut">
              <a:rPr lang="es-CO" smtClean="0"/>
              <a:t>24/04/2024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395382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2243932" y="6220102"/>
            <a:ext cx="14580215" cy="30700453"/>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5C4A5FA-7940-47AF-89E3-05437C9743DC}" type="datetimeFigureOut">
              <a:rPr lang="es-CO" smtClean="0"/>
              <a:t>24/04/2024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70230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243932" y="6220102"/>
            <a:ext cx="14580215" cy="30700453"/>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5C4A5FA-7940-47AF-89E3-05437C9743DC}" type="datetimeFigureOut">
              <a:rPr lang="es-CO" smtClean="0"/>
              <a:t>24/04/2024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A0F6D31-FBD2-4C2E-A619-BB366C58A88B}" type="slidenum">
              <a:rPr lang="es-CO" smtClean="0"/>
              <a:t>‹Nº›</a:t>
            </a:fld>
            <a:endParaRPr lang="es-CO"/>
          </a:p>
        </p:txBody>
      </p:sp>
    </p:spTree>
    <p:extLst>
      <p:ext uri="{BB962C8B-B14F-4D97-AF65-F5344CB8AC3E}">
        <p14:creationId xmlns:p14="http://schemas.microsoft.com/office/powerpoint/2010/main" val="244814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300044"/>
            <a:ext cx="24840367" cy="835012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980029" y="40040601"/>
            <a:ext cx="6480096" cy="2300034"/>
          </a:xfrm>
          <a:prstGeom prst="rect">
            <a:avLst/>
          </a:prstGeom>
        </p:spPr>
        <p:txBody>
          <a:bodyPr vert="horz" lIns="91440" tIns="45720" rIns="91440" bIns="45720" rtlCol="0" anchor="ctr"/>
          <a:lstStyle>
            <a:lvl1pPr algn="l">
              <a:defRPr sz="3780">
                <a:solidFill>
                  <a:schemeClr val="tx1">
                    <a:tint val="75000"/>
                  </a:schemeClr>
                </a:solidFill>
              </a:defRPr>
            </a:lvl1pPr>
          </a:lstStyle>
          <a:p>
            <a:fld id="{65C4A5FA-7940-47AF-89E3-05437C9743DC}" type="datetimeFigureOut">
              <a:rPr lang="es-CO" smtClean="0"/>
              <a:t>24/04/2024</a:t>
            </a:fld>
            <a:endParaRPr lang="es-CO"/>
          </a:p>
        </p:txBody>
      </p:sp>
      <p:sp>
        <p:nvSpPr>
          <p:cNvPr id="5" name="Footer Placeholder 4"/>
          <p:cNvSpPr>
            <a:spLocks noGrp="1"/>
          </p:cNvSpPr>
          <p:nvPr>
            <p:ph type="ftr" sz="quarter" idx="3"/>
          </p:nvPr>
        </p:nvSpPr>
        <p:spPr>
          <a:xfrm>
            <a:off x="9540141" y="40040601"/>
            <a:ext cx="9720143" cy="2300034"/>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20340300" y="40040601"/>
            <a:ext cx="6480096" cy="2300034"/>
          </a:xfrm>
          <a:prstGeom prst="rect">
            <a:avLst/>
          </a:prstGeom>
        </p:spPr>
        <p:txBody>
          <a:bodyPr vert="horz" lIns="91440" tIns="45720" rIns="91440" bIns="45720" rtlCol="0" anchor="ctr"/>
          <a:lstStyle>
            <a:lvl1pPr algn="r">
              <a:defRPr sz="3780">
                <a:solidFill>
                  <a:schemeClr val="tx1">
                    <a:tint val="75000"/>
                  </a:schemeClr>
                </a:solidFill>
              </a:defRPr>
            </a:lvl1pPr>
          </a:lstStyle>
          <a:p>
            <a:fld id="{4A0F6D31-FBD2-4C2E-A619-BB366C58A88B}" type="slidenum">
              <a:rPr lang="es-CO" smtClean="0"/>
              <a:t>‹Nº›</a:t>
            </a:fld>
            <a:endParaRPr lang="es-CO"/>
          </a:p>
        </p:txBody>
      </p:sp>
    </p:spTree>
    <p:extLst>
      <p:ext uri="{BB962C8B-B14F-4D97-AF65-F5344CB8AC3E}">
        <p14:creationId xmlns:p14="http://schemas.microsoft.com/office/powerpoint/2010/main" val="144974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654629" y="545104"/>
            <a:ext cx="6705600" cy="2862322"/>
          </a:xfrm>
          <a:prstGeom prst="rect">
            <a:avLst/>
          </a:prstGeom>
          <a:noFill/>
        </p:spPr>
        <p:txBody>
          <a:bodyPr wrap="square" rtlCol="0">
            <a:spAutoFit/>
          </a:bodyPr>
          <a:lstStyle/>
          <a:p>
            <a:pPr algn="ctr"/>
            <a:r>
              <a:rPr lang="es-ES" sz="6000" dirty="0" smtClean="0">
                <a:solidFill>
                  <a:schemeClr val="bg1">
                    <a:lumMod val="65000"/>
                  </a:schemeClr>
                </a:solidFill>
                <a:latin typeface="Candara" panose="020E0502030303020204" pitchFamily="34" charset="0"/>
              </a:rPr>
              <a:t>COLOQUE AQUÍ LOGOS INSTITUCIONALES</a:t>
            </a:r>
            <a:endParaRPr lang="es-CO" sz="6000" dirty="0">
              <a:solidFill>
                <a:schemeClr val="bg1">
                  <a:lumMod val="65000"/>
                </a:schemeClr>
              </a:solidFill>
              <a:latin typeface="Candara" panose="020E0502030303020204" pitchFamily="34" charset="0"/>
            </a:endParaRPr>
          </a:p>
        </p:txBody>
      </p:sp>
      <p:sp>
        <p:nvSpPr>
          <p:cNvPr id="7" name="CuadroTexto 6"/>
          <p:cNvSpPr txBox="1"/>
          <p:nvPr/>
        </p:nvSpPr>
        <p:spPr>
          <a:xfrm>
            <a:off x="21248914" y="404387"/>
            <a:ext cx="6705600" cy="2862322"/>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dirty="0"/>
              <a:t>COLOQUE AQUÍ LOGOS INSTITUCIONALES</a:t>
            </a:r>
            <a:endParaRPr lang="es-CO" dirty="0"/>
          </a:p>
        </p:txBody>
      </p:sp>
      <p:sp>
        <p:nvSpPr>
          <p:cNvPr id="8" name="CuadroTexto 7"/>
          <p:cNvSpPr txBox="1"/>
          <p:nvPr/>
        </p:nvSpPr>
        <p:spPr>
          <a:xfrm>
            <a:off x="8839201" y="3876132"/>
            <a:ext cx="11408228" cy="1938992"/>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dirty="0">
                <a:solidFill>
                  <a:srgbClr val="0070C0"/>
                </a:solidFill>
              </a:rPr>
              <a:t>TÍTULO DE SU PRESENTACIÓN</a:t>
            </a:r>
          </a:p>
          <a:p>
            <a:r>
              <a:rPr lang="es-ES" dirty="0">
                <a:solidFill>
                  <a:srgbClr val="0070C0"/>
                </a:solidFill>
              </a:rPr>
              <a:t>Autor 1, Autor 2 y Autor 3</a:t>
            </a:r>
            <a:endParaRPr lang="es-CO" dirty="0">
              <a:solidFill>
                <a:srgbClr val="0070C0"/>
              </a:solidFill>
            </a:endParaRPr>
          </a:p>
        </p:txBody>
      </p:sp>
      <p:sp>
        <p:nvSpPr>
          <p:cNvPr id="9" name="CuadroTexto 8"/>
          <p:cNvSpPr txBox="1"/>
          <p:nvPr/>
        </p:nvSpPr>
        <p:spPr>
          <a:xfrm>
            <a:off x="1654629" y="6705272"/>
            <a:ext cx="12687014" cy="12957393"/>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b="1" dirty="0" smtClean="0">
                <a:solidFill>
                  <a:schemeClr val="tx1"/>
                </a:solidFill>
              </a:rPr>
              <a:t>RESUMEN</a:t>
            </a:r>
          </a:p>
          <a:p>
            <a:r>
              <a:rPr lang="es-ES" sz="4400" dirty="0" smtClean="0">
                <a:solidFill>
                  <a:schemeClr val="tx1"/>
                </a:solidFill>
              </a:rPr>
              <a:t>Presente la síntesis de su investigación en un solo párrafo que no exceda las 200 palabras. Declare en su resumen: </a:t>
            </a:r>
            <a:r>
              <a:rPr lang="es-ES" sz="4400" b="1" i="1" dirty="0">
                <a:solidFill>
                  <a:schemeClr val="tx1"/>
                </a:solidFill>
              </a:rPr>
              <a:t>Objetivo:</a:t>
            </a:r>
            <a:r>
              <a:rPr lang="es-ES" sz="4400" dirty="0">
                <a:solidFill>
                  <a:schemeClr val="tx1"/>
                </a:solidFill>
              </a:rPr>
              <a:t> Objetivo general de la investigación. </a:t>
            </a:r>
            <a:r>
              <a:rPr lang="es-ES" sz="4400" b="1" i="1" dirty="0">
                <a:solidFill>
                  <a:schemeClr val="tx1"/>
                </a:solidFill>
              </a:rPr>
              <a:t>Fundamentación metodológica:</a:t>
            </a:r>
            <a:r>
              <a:rPr lang="es-ES" sz="4400" dirty="0">
                <a:solidFill>
                  <a:schemeClr val="tx1"/>
                </a:solidFill>
              </a:rPr>
              <a:t> Diseño, métodos, estrategias de investigación, técnicas o recursos, muestras y demás elementos que consideró pertinentes en el proceso de recolección o producción de información y el análisis de datos. </a:t>
            </a:r>
            <a:r>
              <a:rPr lang="es-ES" sz="4400" b="1" i="1" dirty="0">
                <a:solidFill>
                  <a:schemeClr val="tx1"/>
                </a:solidFill>
              </a:rPr>
              <a:t>Resultados: </a:t>
            </a:r>
            <a:r>
              <a:rPr lang="es-ES" sz="4400" dirty="0">
                <a:solidFill>
                  <a:schemeClr val="tx1"/>
                </a:solidFill>
              </a:rPr>
              <a:t>mencione los hallazgos más relevantes evitando interpretaciones y análisis sobre ellos. </a:t>
            </a:r>
            <a:r>
              <a:rPr lang="es-ES" sz="4400" b="1" i="1" dirty="0">
                <a:solidFill>
                  <a:schemeClr val="tx1"/>
                </a:solidFill>
              </a:rPr>
              <a:t>Discusión y Conclusiones: </a:t>
            </a:r>
            <a:r>
              <a:rPr lang="es-ES" sz="4400" dirty="0">
                <a:solidFill>
                  <a:schemeClr val="tx1"/>
                </a:solidFill>
              </a:rPr>
              <a:t>haga mención de la revisión crítica de la información recolectada para valorar justificadamente los aportes. Realice una síntesis de las conclusiones</a:t>
            </a:r>
            <a:r>
              <a:rPr lang="es-ES" sz="4400" dirty="0" smtClean="0">
                <a:solidFill>
                  <a:schemeClr val="tx1"/>
                </a:solidFill>
              </a:rPr>
              <a:t>.</a:t>
            </a:r>
          </a:p>
          <a:p>
            <a:endParaRPr lang="es-CO" sz="4400" dirty="0">
              <a:solidFill>
                <a:schemeClr val="tx1"/>
              </a:solidFill>
            </a:endParaRPr>
          </a:p>
          <a:p>
            <a:r>
              <a:rPr lang="es-ES" sz="4400" b="1" dirty="0" smtClean="0">
                <a:solidFill>
                  <a:schemeClr val="tx1"/>
                </a:solidFill>
              </a:rPr>
              <a:t>Palabras clave</a:t>
            </a:r>
            <a:r>
              <a:rPr lang="es-ES" sz="4400" dirty="0" smtClean="0">
                <a:solidFill>
                  <a:schemeClr val="tx1"/>
                </a:solidFill>
              </a:rPr>
              <a:t>: </a:t>
            </a:r>
            <a:r>
              <a:rPr lang="es-ES" sz="4400" i="1" dirty="0" smtClean="0">
                <a:solidFill>
                  <a:schemeClr val="tx1"/>
                </a:solidFill>
              </a:rPr>
              <a:t>máximo</a:t>
            </a:r>
            <a:r>
              <a:rPr lang="es-ES" sz="4400" dirty="0" smtClean="0">
                <a:solidFill>
                  <a:schemeClr val="tx1"/>
                </a:solidFill>
              </a:rPr>
              <a:t> </a:t>
            </a:r>
            <a:r>
              <a:rPr lang="es-ES" sz="4400" i="1" dirty="0">
                <a:solidFill>
                  <a:schemeClr val="tx1"/>
                </a:solidFill>
              </a:rPr>
              <a:t>5 términos descriptivos que permitan identificar el tema del artículo dentro del área del conocimiento</a:t>
            </a:r>
            <a:endParaRPr lang="es-CO" sz="4400" dirty="0">
              <a:solidFill>
                <a:schemeClr val="tx1"/>
              </a:solidFill>
            </a:endParaRPr>
          </a:p>
        </p:txBody>
      </p:sp>
      <p:sp>
        <p:nvSpPr>
          <p:cNvPr id="10" name="CuadroTexto 9"/>
          <p:cNvSpPr txBox="1"/>
          <p:nvPr/>
        </p:nvSpPr>
        <p:spPr>
          <a:xfrm>
            <a:off x="1654629" y="20552813"/>
            <a:ext cx="12687014" cy="6186309"/>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b="1" dirty="0" smtClean="0">
                <a:solidFill>
                  <a:schemeClr val="tx1"/>
                </a:solidFill>
              </a:rPr>
              <a:t>INTRODUCCIÓN</a:t>
            </a:r>
          </a:p>
          <a:p>
            <a:r>
              <a:rPr lang="es-ES" sz="4400" dirty="0">
                <a:solidFill>
                  <a:schemeClr val="tx1"/>
                </a:solidFill>
              </a:rPr>
              <a:t>En la introducción debe hacer de manera muy general una descripción del estado del arte de la temática tratada. Luego, debe indicar claramente el problema que se pretende resolver. Seguidamente, debe detallar cómo la investigación realizada (o que se adelanta) espera contribuir a la solución de dicho problema. Posteriormente debe hacer una descripción resumida de dicha investigación</a:t>
            </a:r>
            <a:endParaRPr lang="es-CO" sz="4400" dirty="0">
              <a:solidFill>
                <a:schemeClr val="tx1"/>
              </a:solidFill>
            </a:endParaRPr>
          </a:p>
        </p:txBody>
      </p:sp>
      <p:sp>
        <p:nvSpPr>
          <p:cNvPr id="11" name="CuadroTexto 10"/>
          <p:cNvSpPr txBox="1"/>
          <p:nvPr/>
        </p:nvSpPr>
        <p:spPr>
          <a:xfrm>
            <a:off x="1654629" y="27629270"/>
            <a:ext cx="12687014" cy="5509200"/>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b="1" dirty="0" smtClean="0">
                <a:solidFill>
                  <a:schemeClr val="tx1"/>
                </a:solidFill>
              </a:rPr>
              <a:t>FUNDAMENTACIÓN TEÓRICA</a:t>
            </a:r>
          </a:p>
          <a:p>
            <a:r>
              <a:rPr lang="es-ES" sz="4400" dirty="0" smtClean="0">
                <a:solidFill>
                  <a:schemeClr val="tx1"/>
                </a:solidFill>
              </a:rPr>
              <a:t>Declare el o los puntos de vista teóricos que a su juicio permiten explicar los fenómenos de enseñanza o aprendizaje estudiados en su investigación. </a:t>
            </a:r>
          </a:p>
          <a:p>
            <a:endParaRPr lang="es-ES" sz="4400" dirty="0" smtClean="0">
              <a:solidFill>
                <a:schemeClr val="tx1"/>
              </a:solidFill>
            </a:endParaRPr>
          </a:p>
          <a:p>
            <a:r>
              <a:rPr lang="es-ES" sz="4400" dirty="0" smtClean="0">
                <a:solidFill>
                  <a:schemeClr val="tx1"/>
                </a:solidFill>
              </a:rPr>
              <a:t>Puede usar imágenes, esquemas o cualquier elemento que considere pertinente para el desarrollo del discurso.</a:t>
            </a:r>
            <a:endParaRPr lang="es-CO" sz="4400" dirty="0">
              <a:solidFill>
                <a:schemeClr val="tx1"/>
              </a:solidFill>
            </a:endParaRPr>
          </a:p>
        </p:txBody>
      </p:sp>
      <p:sp>
        <p:nvSpPr>
          <p:cNvPr id="12" name="CuadroTexto 11"/>
          <p:cNvSpPr txBox="1"/>
          <p:nvPr/>
        </p:nvSpPr>
        <p:spPr>
          <a:xfrm>
            <a:off x="2016722" y="41013149"/>
            <a:ext cx="12687014" cy="1446550"/>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dirty="0" smtClean="0">
                <a:solidFill>
                  <a:schemeClr val="tx1"/>
                </a:solidFill>
              </a:rPr>
              <a:t>Recuerde citar y referenciar usando el estilo de redacción de APA 7ma edición.</a:t>
            </a:r>
            <a:endParaRPr lang="es-CO" sz="4400" dirty="0">
              <a:solidFill>
                <a:schemeClr val="tx1"/>
              </a:solidFill>
            </a:endParaRPr>
          </a:p>
        </p:txBody>
      </p:sp>
      <p:sp>
        <p:nvSpPr>
          <p:cNvPr id="13" name="CuadroTexto 12"/>
          <p:cNvSpPr txBox="1"/>
          <p:nvPr/>
        </p:nvSpPr>
        <p:spPr>
          <a:xfrm>
            <a:off x="15271854" y="7210035"/>
            <a:ext cx="12687014" cy="6863417"/>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b="1" dirty="0" smtClean="0">
                <a:solidFill>
                  <a:schemeClr val="tx1"/>
                </a:solidFill>
              </a:rPr>
              <a:t>FUNDAMENTACIÓN METODOLÓGICA </a:t>
            </a:r>
          </a:p>
          <a:p>
            <a:r>
              <a:rPr lang="es-ES" sz="4400" dirty="0" smtClean="0">
                <a:solidFill>
                  <a:schemeClr val="tx1"/>
                </a:solidFill>
              </a:rPr>
              <a:t>Describa el diseño</a:t>
            </a:r>
            <a:r>
              <a:rPr lang="es-ES" sz="4400" dirty="0">
                <a:solidFill>
                  <a:schemeClr val="tx1"/>
                </a:solidFill>
              </a:rPr>
              <a:t>, métodos, estrategias de investigación, técnicas o recursos, muestras y demás elementos que consideró pertinentes en el proceso de recolección o producción de información y el análisis de datos.</a:t>
            </a:r>
            <a:endParaRPr lang="es-ES" sz="4400" dirty="0" smtClean="0">
              <a:solidFill>
                <a:schemeClr val="tx1"/>
              </a:solidFill>
            </a:endParaRPr>
          </a:p>
          <a:p>
            <a:endParaRPr lang="es-ES" sz="4400" dirty="0" smtClean="0">
              <a:solidFill>
                <a:schemeClr val="tx1"/>
              </a:solidFill>
            </a:endParaRPr>
          </a:p>
          <a:p>
            <a:r>
              <a:rPr lang="es-ES" sz="4400" dirty="0" smtClean="0">
                <a:solidFill>
                  <a:schemeClr val="tx1"/>
                </a:solidFill>
              </a:rPr>
              <a:t>Puede usar imágenes, esquemas o cualquier elemento que considere pertinente para el desarrollo del discurso.</a:t>
            </a:r>
            <a:endParaRPr lang="es-CO" sz="4400" dirty="0">
              <a:solidFill>
                <a:schemeClr val="tx1"/>
              </a:solidFill>
            </a:endParaRPr>
          </a:p>
        </p:txBody>
      </p:sp>
      <p:pic>
        <p:nvPicPr>
          <p:cNvPr id="1026" name="Picture 2" descr="Qué es un Esquema? - Definición y Tipos - Aprendí Ho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690" y="34028618"/>
            <a:ext cx="10873078" cy="6984531"/>
          </a:xfrm>
          <a:prstGeom prst="rect">
            <a:avLst/>
          </a:prstGeom>
          <a:noFill/>
          <a:extLst>
            <a:ext uri="{909E8E84-426E-40DD-AFC4-6F175D3DCCD1}">
              <a14:hiddenFill xmlns:a14="http://schemas.microsoft.com/office/drawing/2010/main">
                <a:solidFill>
                  <a:srgbClr val="FFFFFF"/>
                </a:solidFill>
              </a14:hiddenFill>
            </a:ext>
          </a:extLst>
        </p:spPr>
      </p:pic>
      <p:sp>
        <p:nvSpPr>
          <p:cNvPr id="16" name="CuadroTexto 15"/>
          <p:cNvSpPr txBox="1"/>
          <p:nvPr/>
        </p:nvSpPr>
        <p:spPr>
          <a:xfrm>
            <a:off x="15620917" y="25448845"/>
            <a:ext cx="12687014" cy="2800767"/>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dirty="0" smtClean="0">
                <a:solidFill>
                  <a:schemeClr val="tx1"/>
                </a:solidFill>
              </a:rPr>
              <a:t>Se recomienda hacer uso de figuras, tablas, esquemas, gráficos que permitan condensar mayor volumen de información y evitar el uso excesivo de texto.</a:t>
            </a:r>
            <a:endParaRPr lang="es-CO" sz="4400" dirty="0">
              <a:solidFill>
                <a:schemeClr val="tx1"/>
              </a:solidFill>
            </a:endParaRPr>
          </a:p>
        </p:txBody>
      </p:sp>
      <p:pic>
        <p:nvPicPr>
          <p:cNvPr id="1028" name="Picture 4" descr="Tipos de esquemas: elaboración y ejemplos - Diferencian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40246" y="15119625"/>
            <a:ext cx="10299032" cy="9313268"/>
          </a:xfrm>
          <a:prstGeom prst="rect">
            <a:avLst/>
          </a:prstGeom>
          <a:noFill/>
          <a:extLst>
            <a:ext uri="{909E8E84-426E-40DD-AFC4-6F175D3DCCD1}">
              <a14:hiddenFill xmlns:a14="http://schemas.microsoft.com/office/drawing/2010/main">
                <a:solidFill>
                  <a:srgbClr val="FFFFFF"/>
                </a:solidFill>
              </a14:hiddenFill>
            </a:ext>
          </a:extLst>
        </p:spPr>
      </p:pic>
      <p:sp>
        <p:nvSpPr>
          <p:cNvPr id="18" name="CuadroTexto 17"/>
          <p:cNvSpPr txBox="1"/>
          <p:nvPr/>
        </p:nvSpPr>
        <p:spPr>
          <a:xfrm>
            <a:off x="15620917" y="29265564"/>
            <a:ext cx="12687014" cy="2123658"/>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b="1" dirty="0" smtClean="0">
                <a:solidFill>
                  <a:schemeClr val="tx1"/>
                </a:solidFill>
              </a:rPr>
              <a:t>RESULTADOS</a:t>
            </a:r>
          </a:p>
          <a:p>
            <a:r>
              <a:rPr lang="es-ES" sz="4400" dirty="0" smtClean="0">
                <a:solidFill>
                  <a:schemeClr val="tx1"/>
                </a:solidFill>
              </a:rPr>
              <a:t>Mencione los principales hallazgos de su investigación.</a:t>
            </a:r>
            <a:endParaRPr lang="es-CO" sz="4400" dirty="0">
              <a:solidFill>
                <a:schemeClr val="tx1"/>
              </a:solidFill>
            </a:endParaRPr>
          </a:p>
        </p:txBody>
      </p:sp>
      <p:sp>
        <p:nvSpPr>
          <p:cNvPr id="19" name="CuadroTexto 18"/>
          <p:cNvSpPr txBox="1"/>
          <p:nvPr/>
        </p:nvSpPr>
        <p:spPr>
          <a:xfrm>
            <a:off x="15620917" y="32405174"/>
            <a:ext cx="12687014" cy="2800767"/>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b="1" dirty="0" smtClean="0">
                <a:solidFill>
                  <a:schemeClr val="tx1"/>
                </a:solidFill>
              </a:rPr>
              <a:t>CONCLUSIONES</a:t>
            </a:r>
          </a:p>
          <a:p>
            <a:r>
              <a:rPr lang="es-ES" sz="4400" dirty="0" smtClean="0">
                <a:solidFill>
                  <a:schemeClr val="tx1"/>
                </a:solidFill>
              </a:rPr>
              <a:t>Haga mención de la revisión crítica de la información recolectada o producida para valorar justificadamente los aportes.</a:t>
            </a:r>
            <a:endParaRPr lang="es-CO" sz="4400" dirty="0">
              <a:solidFill>
                <a:schemeClr val="tx1"/>
              </a:solidFill>
            </a:endParaRPr>
          </a:p>
        </p:txBody>
      </p:sp>
      <p:sp>
        <p:nvSpPr>
          <p:cNvPr id="20" name="CuadroTexto 19"/>
          <p:cNvSpPr txBox="1"/>
          <p:nvPr/>
        </p:nvSpPr>
        <p:spPr>
          <a:xfrm>
            <a:off x="15620917" y="36316739"/>
            <a:ext cx="12687014" cy="1446550"/>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b="1" dirty="0" smtClean="0">
                <a:solidFill>
                  <a:schemeClr val="tx1"/>
                </a:solidFill>
              </a:rPr>
              <a:t>REFERENCIAS</a:t>
            </a:r>
          </a:p>
          <a:p>
            <a:r>
              <a:rPr lang="es-ES" sz="4400" dirty="0" smtClean="0">
                <a:solidFill>
                  <a:schemeClr val="tx1"/>
                </a:solidFill>
              </a:rPr>
              <a:t>Según el estilo de redacción de APA 7ma edición</a:t>
            </a:r>
            <a:endParaRPr lang="es-CO" sz="4400" dirty="0">
              <a:solidFill>
                <a:schemeClr val="tx1"/>
              </a:solidFill>
            </a:endParaRPr>
          </a:p>
        </p:txBody>
      </p:sp>
      <p:sp>
        <p:nvSpPr>
          <p:cNvPr id="21" name="CuadroTexto 20"/>
          <p:cNvSpPr txBox="1"/>
          <p:nvPr/>
        </p:nvSpPr>
        <p:spPr>
          <a:xfrm>
            <a:off x="15610704" y="38874088"/>
            <a:ext cx="12687014" cy="2800767"/>
          </a:xfrm>
          <a:prstGeom prst="rect">
            <a:avLst/>
          </a:prstGeom>
          <a:noFill/>
        </p:spPr>
        <p:txBody>
          <a:bodyPr wrap="square" rtlCol="0">
            <a:spAutoFit/>
          </a:bodyPr>
          <a:lstStyle>
            <a:defPPr>
              <a:defRPr lang="es-CO"/>
            </a:defPPr>
            <a:lvl1pPr algn="ctr">
              <a:defRPr sz="6000">
                <a:solidFill>
                  <a:schemeClr val="bg1">
                    <a:lumMod val="65000"/>
                  </a:schemeClr>
                </a:solidFill>
                <a:latin typeface="Candara" panose="020E0502030303020204" pitchFamily="34" charset="0"/>
              </a:defRPr>
            </a:lvl1pPr>
          </a:lstStyle>
          <a:p>
            <a:r>
              <a:rPr lang="es-ES" sz="4400" b="1" dirty="0" smtClean="0">
                <a:solidFill>
                  <a:schemeClr val="tx1"/>
                </a:solidFill>
              </a:rPr>
              <a:t>ADICIONAL</a:t>
            </a:r>
          </a:p>
          <a:p>
            <a:r>
              <a:rPr lang="es-ES" sz="4400" dirty="0" smtClean="0">
                <a:solidFill>
                  <a:schemeClr val="tx1"/>
                </a:solidFill>
              </a:rPr>
              <a:t>Si requiere añadir secciones adicionales para agradecimiento u otros, puede copiar y pegar las secciones y editarlas .</a:t>
            </a:r>
            <a:endParaRPr lang="es-CO" sz="4400" dirty="0">
              <a:solidFill>
                <a:schemeClr val="tx1"/>
              </a:solidFill>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60229" y="470391"/>
            <a:ext cx="12769715" cy="2937035"/>
          </a:xfrm>
          <a:prstGeom prst="rect">
            <a:avLst/>
          </a:prstGeom>
        </p:spPr>
      </p:pic>
    </p:spTree>
    <p:extLst>
      <p:ext uri="{BB962C8B-B14F-4D97-AF65-F5344CB8AC3E}">
        <p14:creationId xmlns:p14="http://schemas.microsoft.com/office/powerpoint/2010/main" val="105584666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411</Words>
  <Application>Microsoft Office PowerPoint</Application>
  <PresentationFormat>Personalizado</PresentationFormat>
  <Paragraphs>28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Candara</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Jonathan Cervantes</cp:lastModifiedBy>
  <cp:revision>5</cp:revision>
  <dcterms:created xsi:type="dcterms:W3CDTF">2022-10-11T09:39:43Z</dcterms:created>
  <dcterms:modified xsi:type="dcterms:W3CDTF">2024-04-24T13:10:17Z</dcterms:modified>
</cp:coreProperties>
</file>