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764" r:id="rId2"/>
    <p:sldMasterId id="2147483782" r:id="rId3"/>
    <p:sldMasterId id="2147483784" r:id="rId4"/>
  </p:sldMasterIdLst>
  <p:notesMasterIdLst>
    <p:notesMasterId r:id="rId30"/>
  </p:notesMasterIdLst>
  <p:handoutMasterIdLst>
    <p:handoutMasterId r:id="rId31"/>
  </p:handoutMasterIdLst>
  <p:sldIdLst>
    <p:sldId id="905" r:id="rId5"/>
    <p:sldId id="899" r:id="rId6"/>
    <p:sldId id="258" r:id="rId7"/>
    <p:sldId id="741" r:id="rId8"/>
    <p:sldId id="890" r:id="rId9"/>
    <p:sldId id="906" r:id="rId10"/>
    <p:sldId id="920" r:id="rId11"/>
    <p:sldId id="900" r:id="rId12"/>
    <p:sldId id="901" r:id="rId13"/>
    <p:sldId id="923" r:id="rId14"/>
    <p:sldId id="922" r:id="rId15"/>
    <p:sldId id="903" r:id="rId16"/>
    <p:sldId id="750" r:id="rId17"/>
    <p:sldId id="751" r:id="rId18"/>
    <p:sldId id="926" r:id="rId19"/>
    <p:sldId id="860" r:id="rId20"/>
    <p:sldId id="628" r:id="rId21"/>
    <p:sldId id="879" r:id="rId22"/>
    <p:sldId id="880" r:id="rId23"/>
    <p:sldId id="881" r:id="rId24"/>
    <p:sldId id="882" r:id="rId25"/>
    <p:sldId id="877" r:id="rId26"/>
    <p:sldId id="878" r:id="rId27"/>
    <p:sldId id="888" r:id="rId28"/>
    <p:sldId id="645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1pPr>
    <a:lvl2pPr marL="0" marR="0" indent="2286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2pPr>
    <a:lvl3pPr marL="0" marR="0" indent="4572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3pPr>
    <a:lvl4pPr marL="0" marR="0" indent="6858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4pPr>
    <a:lvl5pPr marL="0" marR="0" indent="9144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5pPr>
    <a:lvl6pPr marL="0" marR="0" indent="11430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6pPr>
    <a:lvl7pPr marL="0" marR="0" indent="13716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7pPr>
    <a:lvl8pPr marL="0" marR="0" indent="16002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8pPr>
    <a:lvl9pPr marL="0" marR="0" indent="1828800" algn="just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868A8D"/>
        </a:solidFill>
        <a:effectLst/>
        <a:uFillTx/>
        <a:latin typeface="Montserrat Light"/>
        <a:ea typeface="Montserrat Light"/>
        <a:cs typeface="Montserrat Light"/>
        <a:sym typeface="Montserrat Light"/>
      </a:defRPr>
    </a:lvl9pPr>
  </p:defaultTextStyle>
  <p:extLst>
    <p:ext uri="{EFAFB233-063F-42B5-8137-9DF3F51BA10A}">
      <p15:sldGuideLst xmlns:p15="http://schemas.microsoft.com/office/powerpoint/2012/main">
        <p15:guide id="1" orient="horz" pos="691" userDrawn="1">
          <p15:clr>
            <a:srgbClr val="A4A3A4"/>
          </p15:clr>
        </p15:guide>
        <p15:guide id="2" pos="76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1"/>
    <a:srgbClr val="6FDB6F"/>
    <a:srgbClr val="CAF2CA"/>
    <a:srgbClr val="C5C5C5"/>
    <a:srgbClr val="003399"/>
    <a:srgbClr val="EE7D00"/>
    <a:srgbClr val="008080"/>
    <a:srgbClr val="33CCCC"/>
    <a:srgbClr val="9DE79D"/>
    <a:srgbClr val="2C4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00" autoAdjust="0"/>
    <p:restoredTop sz="92909" autoAdjust="0"/>
  </p:normalViewPr>
  <p:slideViewPr>
    <p:cSldViewPr snapToGrid="0" snapToObjects="1" showGuides="1">
      <p:cViewPr varScale="1">
        <p:scale>
          <a:sx n="55" d="100"/>
          <a:sy n="55" d="100"/>
        </p:scale>
        <p:origin x="232" y="408"/>
      </p:cViewPr>
      <p:guideLst>
        <p:guide orient="horz" pos="691"/>
        <p:guide pos="76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59CEE-C3B7-43F6-BAD7-6BAD3658ADF7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77C68-7D69-46F3-9F26-63FA77175F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11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77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Divisor: Plan de Desarrollo Institucional.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DFA98-A82D-2B24-41CB-0C37E4BDC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AA1AC-835B-D0B4-CCE1-7D05DEC85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6A638-1E02-D024-CAF8-A8491D381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Divisor: Plan de Desarrollo Institucional.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666DE-F8D1-52BA-6A6A-97B9EBA1C3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18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26962"/>
            <a:ext cx="22707600" cy="1478112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867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26962"/>
            <a:ext cx="22707600" cy="1478112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27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564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ogotipo  Descripción generada automáticamente">
            <a:extLst>
              <a:ext uri="{FF2B5EF4-FFF2-40B4-BE49-F238E27FC236}">
                <a16:creationId xmlns:a16="http://schemas.microsoft.com/office/drawing/2014/main" id="{9DEB18EB-F665-4B41-95C0-716CC0FF13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469" y="1360151"/>
            <a:ext cx="3297658" cy="54450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266" y="10977291"/>
            <a:ext cx="3352800" cy="2318223"/>
          </a:xfrm>
          <a:prstGeom prst="rect">
            <a:avLst/>
          </a:prstGeom>
        </p:spPr>
      </p:pic>
      <p:pic>
        <p:nvPicPr>
          <p:cNvPr id="13" name="Imagen 12" descr="Texto  Descripción generada automáticamente">
            <a:extLst>
              <a:ext uri="{FF2B5EF4-FFF2-40B4-BE49-F238E27FC236}">
                <a16:creationId xmlns:a16="http://schemas.microsoft.com/office/drawing/2014/main" id="{6F529E33-1AAC-AA2A-1AC2-F29E41E537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049" y="11117711"/>
            <a:ext cx="7459751" cy="2039489"/>
          </a:xfrm>
          <a:prstGeom prst="rect">
            <a:avLst/>
          </a:prstGeom>
        </p:spPr>
      </p:pic>
      <p:pic>
        <p:nvPicPr>
          <p:cNvPr id="8" name="Imagen 7" descr="Imagen borrosa de un edificio  Descripción generada automáticamente con confianza media">
            <a:extLst>
              <a:ext uri="{FF2B5EF4-FFF2-40B4-BE49-F238E27FC236}">
                <a16:creationId xmlns:a16="http://schemas.microsoft.com/office/drawing/2014/main" id="{BD8571E4-942B-6137-79F1-64C2108A3C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939"/>
            <a:ext cx="24402598" cy="982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4059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ás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just" defTabSz="8255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0" cap="none" spc="0" normalizeH="0" baseline="0" noProof="0" dirty="0">
              <a:ln>
                <a:noFill/>
              </a:ln>
              <a:solidFill>
                <a:srgbClr val="868A8D"/>
              </a:solidFill>
              <a:effectLst/>
              <a:uLnTx/>
              <a:uFillTx/>
              <a:latin typeface="Montserrat Light"/>
              <a:sym typeface="Montserrat Light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ontserrat Light" panose="020B0502020202020204" pitchFamily="34" charset="0"/>
              </a:defRPr>
            </a:lvl1pPr>
          </a:lstStyle>
          <a:p>
            <a:pPr>
              <a:defRPr/>
            </a:pPr>
            <a:endParaRPr lang="es-CO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378" y="0"/>
            <a:ext cx="1407622" cy="17738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BD52757-FAC3-88B5-9426-562D11867B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1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ásico con 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54829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Montserrat Light" panose="020B0502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8212BA-7EAC-78E5-99DD-A5F4DD5488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5589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ásico títulos destac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, Rectángulo  Descripción generada automáticamente">
            <a:extLst>
              <a:ext uri="{FF2B5EF4-FFF2-40B4-BE49-F238E27FC236}">
                <a16:creationId xmlns:a16="http://schemas.microsoft.com/office/drawing/2014/main" id="{6BE1F532-0428-3B57-30B7-73906B338F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6" y="-22634"/>
            <a:ext cx="24343894" cy="1373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4351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ásico interti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5"/>
          <p:cNvSpPr txBox="1">
            <a:spLocks/>
          </p:cNvSpPr>
          <p:nvPr userDrawn="1"/>
        </p:nvSpPr>
        <p:spPr>
          <a:xfrm>
            <a:off x="23036465" y="762695"/>
            <a:ext cx="607907" cy="252890"/>
          </a:xfrm>
          <a:prstGeom prst="rect">
            <a:avLst/>
          </a:prstGeom>
          <a:ln w="3175">
            <a:miter lim="400000"/>
          </a:ln>
        </p:spPr>
        <p:txBody>
          <a:bodyPr lIns="38100" tIns="38100" rIns="38100" bIns="381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all" spc="0" normalizeH="0" baseline="50000">
                <a:ln>
                  <a:noFill/>
                </a:ln>
                <a:solidFill>
                  <a:srgbClr val="F4F5F7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-Regular"/>
              </a:defRPr>
            </a:lvl1pPr>
            <a:lvl2pPr marL="0" marR="0" indent="2286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indent="4572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indent="6858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indent="9144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indent="11430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indent="13716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indent="16002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indent="182880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868A8D"/>
                </a:solidFill>
                <a:effectLst/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2400" b="0" i="0" u="none" strike="noStrike" kern="0" cap="all" spc="0" normalizeH="0" baseline="5000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 Light"/>
                <a:sym typeface="Montserrat-Regular"/>
              </a:rPr>
              <a:pPr marL="0" marR="0" lvl="0" indent="0" algn="ctr" defTabSz="825500" rtl="0" eaLnBrk="1" fontAlgn="auto" latinLnBrk="0" hangingPunct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2400" b="0" i="0" u="none" strike="noStrike" kern="0" cap="all" spc="0" normalizeH="0" baseline="5000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 Light"/>
              <a:sym typeface="Montserrat-Regular"/>
            </a:endParaRPr>
          </a:p>
        </p:txBody>
      </p:sp>
      <p:sp>
        <p:nvSpPr>
          <p:cNvPr id="5" name="Rectangle 3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 panose="020F0502020204030204"/>
              <a:ea typeface="Montserrat Light"/>
              <a:cs typeface="Montserrat Light"/>
            </a:endParaRPr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3FA1FA8-4232-588F-92D2-03596EA6B7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2386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683473" y="2391065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432748" y="2452977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182023" y="2452977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8931297" y="2452977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83473" y="7108538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432748" y="7170450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3182023" y="7170450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931297" y="7170450"/>
            <a:ext cx="4156075" cy="41560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83473" y="1116490"/>
            <a:ext cx="21403901" cy="919740"/>
          </a:xfrm>
          <a:prstGeom prst="rect">
            <a:avLst/>
          </a:prstGeom>
        </p:spPr>
        <p:txBody>
          <a:bodyPr/>
          <a:lstStyle>
            <a:lvl1pPr algn="ctr">
              <a:defRPr sz="4000" b="1" i="0" kern="0" spc="-50" baseline="0">
                <a:solidFill>
                  <a:srgbClr val="092561"/>
                </a:solidFill>
                <a:latin typeface="Montserrat" panose="020B0502020202020204" pitchFamily="34" charset="0"/>
                <a:ea typeface="Montserrat" panose="020B0502020202020204" pitchFamily="34" charset="0"/>
                <a:cs typeface="Montserrat" panose="020B0604020202020204" pitchFamily="34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1683474" y="1649111"/>
            <a:ext cx="21403898" cy="7215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0" i="0">
                <a:solidFill>
                  <a:schemeClr val="tx1">
                    <a:lumMod val="75000"/>
                  </a:schemeClr>
                </a:solidFill>
                <a:latin typeface="Montserrat Light" panose="020B0502020202020204" pitchFamily="34" charset="0"/>
                <a:ea typeface="Montserrat Light" panose="020B0502020202020204" pitchFamily="34" charset="0"/>
                <a:cs typeface="Montserrat Light" panose="020F0502020204030204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3937770-2847-36C2-1825-E407BE59A6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2357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ción de imagen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2015217" y="3128021"/>
            <a:ext cx="4597627" cy="7866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7442759" y="3128021"/>
            <a:ext cx="4597627" cy="7866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2870301" y="3128021"/>
            <a:ext cx="4597627" cy="7866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8302708" y="3128021"/>
            <a:ext cx="4597627" cy="7866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F1F564-7A74-415D-B5E5-6E4462297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3473" y="1116490"/>
            <a:ext cx="21403901" cy="919740"/>
          </a:xfrm>
          <a:prstGeom prst="rect">
            <a:avLst/>
          </a:prstGeom>
        </p:spPr>
        <p:txBody>
          <a:bodyPr/>
          <a:lstStyle>
            <a:lvl1pPr algn="ctr">
              <a:defRPr sz="4000" b="1" i="0" kern="0" spc="-50" baseline="0">
                <a:solidFill>
                  <a:srgbClr val="092561"/>
                </a:solidFill>
                <a:latin typeface="Montserrat" panose="020B0502020202020204" pitchFamily="34" charset="0"/>
                <a:ea typeface="Montserrat" panose="020B0502020202020204" pitchFamily="34" charset="0"/>
                <a:cs typeface="Montserrat" panose="020B0604020202020204" pitchFamily="34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0A7EE0FA-7B4E-4596-858E-38478E3346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3474" y="1649111"/>
            <a:ext cx="21403898" cy="7215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0" i="0">
                <a:solidFill>
                  <a:schemeClr val="tx1">
                    <a:lumMod val="75000"/>
                  </a:schemeClr>
                </a:solidFill>
                <a:latin typeface="Montserrat Light" panose="020B0502020202020204" pitchFamily="34" charset="0"/>
                <a:ea typeface="Montserrat Light" panose="020B0502020202020204" pitchFamily="34" charset="0"/>
                <a:cs typeface="Montserrat Light" panose="020F0502020204030204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3E88072-0E7F-1744-60A8-2E5EDB3BE8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0779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498898" y="1760736"/>
            <a:ext cx="7996416" cy="5837721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594207" y="8083844"/>
            <a:ext cx="4912187" cy="414713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348191" y="8083845"/>
            <a:ext cx="4912187" cy="4147129"/>
          </a:xfrm>
          <a:prstGeom prst="rect">
            <a:avLst/>
          </a:prstGeom>
        </p:spPr>
        <p:txBody>
          <a:bodyPr/>
          <a:lstStyle>
            <a:lvl1pPr rtl="0">
              <a:defRPr>
                <a:latin typeface="Montserrat Light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98898" y="8083845"/>
            <a:ext cx="4912187" cy="4147129"/>
          </a:xfrm>
          <a:prstGeom prst="rect">
            <a:avLst/>
          </a:prstGeom>
        </p:spPr>
        <p:txBody>
          <a:bodyPr/>
          <a:lstStyle>
            <a:lvl1pPr rtl="0">
              <a:defRPr>
                <a:latin typeface="Montserrat Light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12148457" y="1760736"/>
            <a:ext cx="8357937" cy="5837721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Light" panose="020B0502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4483BD7-0CC1-CB58-98A2-B4D7609A12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8345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A6AD9EC-29ED-40B4-A66D-A626F80687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3473" y="1116490"/>
            <a:ext cx="21403901" cy="919740"/>
          </a:xfrm>
          <a:prstGeom prst="rect">
            <a:avLst/>
          </a:prstGeom>
        </p:spPr>
        <p:txBody>
          <a:bodyPr/>
          <a:lstStyle>
            <a:lvl1pPr algn="ctr">
              <a:defRPr sz="4000" b="1" i="0" kern="0" spc="-50" baseline="0">
                <a:solidFill>
                  <a:srgbClr val="092561"/>
                </a:solidFill>
                <a:latin typeface="Montserrat" panose="020B0502020202020204" pitchFamily="34" charset="0"/>
                <a:ea typeface="Montserrat" panose="020B0502020202020204" pitchFamily="34" charset="0"/>
                <a:cs typeface="Montserrat" panose="020B0604020202020204" pitchFamily="34" charset="0"/>
              </a:defRPr>
            </a:lvl1pPr>
          </a:lstStyle>
          <a:p>
            <a:r>
              <a:rPr lang="en-US" dirty="0"/>
              <a:t>MAIN TITLE GOES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8605F10-6009-4575-9BCC-AB83630BD9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3474" y="1649111"/>
            <a:ext cx="21403898" cy="7215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0" i="0">
                <a:solidFill>
                  <a:schemeClr val="tx1">
                    <a:lumMod val="75000"/>
                  </a:schemeClr>
                </a:solidFill>
                <a:latin typeface="Montserrat Light" panose="020B0502020202020204" pitchFamily="34" charset="0"/>
                <a:ea typeface="Montserrat Light" panose="020B0502020202020204" pitchFamily="34" charset="0"/>
                <a:cs typeface="Montserrat Light" panose="020F0502020204030204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B265F6F-716F-5BCD-C4C8-8FBBA01096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7299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11508378" y="0"/>
            <a:ext cx="12845143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 Light" panose="020B0502020202020204" pitchFamily="34" charset="0"/>
            </a:endParaRP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2148457" y="5713227"/>
            <a:ext cx="9797143" cy="19297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tx1">
                    <a:lumMod val="75000"/>
                  </a:schemeClr>
                </a:solidFill>
                <a:latin typeface="Montserrat Light" panose="020B0502020202020204" pitchFamily="34" charset="0"/>
                <a:ea typeface="Montserrat Light" panose="020B0502020202020204" pitchFamily="34" charset="0"/>
                <a:cs typeface="Montserrat Light" panose="020F0502020204030204" pitchFamily="34" charset="0"/>
              </a:defRPr>
            </a:lvl1pPr>
          </a:lstStyle>
          <a:p>
            <a:pPr lvl="0"/>
            <a:r>
              <a:rPr lang="de-DE" dirty="0"/>
              <a:t>Subtitle Goes Here. Lorem Ipsum Dolor Sit Amet, A Gravida Quis Wisi Elit Diam Sit Donec Libero.</a:t>
            </a:r>
            <a:endParaRPr lang="en-US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879CB9-47C0-5201-A1BF-F44EAAF2F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75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inal PROHIBIDO MODIFIC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latin typeface="Montserrat" panose="020B0502020202020204" pitchFamily="34" charset="0"/>
              </a:defRPr>
            </a:lvl1pPr>
          </a:lstStyle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CFE743-0DB2-8579-CD49-CB992B99C4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463"/>
            <a:ext cx="24384000" cy="185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7498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zul destac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870" y="0"/>
            <a:ext cx="1083129" cy="1364919"/>
          </a:xfrm>
          <a:prstGeom prst="rect">
            <a:avLst/>
          </a:prstGeom>
        </p:spPr>
      </p:pic>
      <p:pic>
        <p:nvPicPr>
          <p:cNvPr id="4" name="Imagen 3" descr="Rectángulo  Descripción generada automáticamente con confianza media">
            <a:extLst>
              <a:ext uri="{FF2B5EF4-FFF2-40B4-BE49-F238E27FC236}">
                <a16:creationId xmlns:a16="http://schemas.microsoft.com/office/drawing/2014/main" id="{08783CB0-B1AC-A449-8724-2F51BE4BF1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0" y="-73938"/>
            <a:ext cx="24434800" cy="13789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A8BE37-A72D-7D17-D69E-9D9E0E912A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52" y="4714943"/>
            <a:ext cx="8474481" cy="325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1702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zul destac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Gráfico  Descripción generada automáticamente">
            <a:extLst>
              <a:ext uri="{FF2B5EF4-FFF2-40B4-BE49-F238E27FC236}">
                <a16:creationId xmlns:a16="http://schemas.microsoft.com/office/drawing/2014/main" id="{0BAF3902-1097-D618-BB5D-660C6BE75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612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52" y="4714943"/>
            <a:ext cx="8474481" cy="325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251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5F433-E06E-4B02-9D75-BCE130943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EEE7A-1381-4A63-A608-E33F9F5A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20BB4BBF-A048-B240-B4AE-B7C95DEFAEE5}" type="datetime1">
              <a:rPr lang="es-CO" smtClean="0"/>
              <a:t>30/07/26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866657-5A9F-47A1-BF11-0D39AFBD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BFBBA9-2C3C-4F9B-8131-AE975770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E4182C1-6BCF-4E59-82EF-437018DEC1CC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167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326964"/>
            <a:ext cx="21031200" cy="1478112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2438401"/>
            <a:ext cx="21031200" cy="991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2611823"/>
            <a:ext cx="24384000" cy="1104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288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0295" y="13919202"/>
            <a:ext cx="3036409" cy="505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24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24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376883"/>
            <a:ext cx="1361400" cy="937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6000"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24719052" y="-117559"/>
            <a:ext cx="3292814" cy="1154260"/>
            <a:chOff x="-1762761" y="-16654"/>
            <a:chExt cx="1646407" cy="57713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762761" y="-16654"/>
              <a:ext cx="1646407" cy="577130"/>
              <a:chOff x="-2204236" y="21447"/>
              <a:chExt cx="1646407" cy="577130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04236" y="21447"/>
                <a:ext cx="251832" cy="218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04238" y="380055"/>
                <a:ext cx="346409" cy="218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6000"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6000"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7526019" y="12809062"/>
            <a:ext cx="9331962" cy="70970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6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6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071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lang="en-US" sz="72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j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j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326964"/>
            <a:ext cx="21031200" cy="1478112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2438401"/>
            <a:ext cx="21031200" cy="991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2611823"/>
            <a:ext cx="24384000" cy="1104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288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6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6400" b="0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3727" y="13919203"/>
            <a:ext cx="3143809" cy="469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22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22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182356" y="347176"/>
            <a:ext cx="738992" cy="1141804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4800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3219086" y="-33307"/>
            <a:ext cx="2957708" cy="1167350"/>
            <a:chOff x="-2051018" y="21447"/>
            <a:chExt cx="1478854" cy="583675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51018" y="21447"/>
              <a:ext cx="275076" cy="217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957046" y="387370"/>
              <a:ext cx="384882" cy="217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27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lang="en-US" sz="72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j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j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27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/>
          <p:cNvSpPr txBox="1">
            <a:spLocks/>
          </p:cNvSpPr>
          <p:nvPr userDrawn="1"/>
        </p:nvSpPr>
        <p:spPr>
          <a:xfrm>
            <a:off x="12200710" y="-3"/>
            <a:ext cx="12197500" cy="13722187"/>
          </a:xfrm>
          <a:custGeom>
            <a:avLst/>
            <a:gdLst>
              <a:gd name="connsiteX0" fmla="*/ 429097 w 6767513"/>
              <a:gd name="connsiteY0" fmla="*/ 0 h 7312515"/>
              <a:gd name="connsiteX1" fmla="*/ 6767513 w 6767513"/>
              <a:gd name="connsiteY1" fmla="*/ 0 h 7312515"/>
              <a:gd name="connsiteX2" fmla="*/ 6767513 w 6767513"/>
              <a:gd name="connsiteY2" fmla="*/ 7312515 h 7312515"/>
              <a:gd name="connsiteX3" fmla="*/ 2634858 w 6767513"/>
              <a:gd name="connsiteY3" fmla="*/ 7312515 h 7312515"/>
              <a:gd name="connsiteX4" fmla="*/ 2444316 w 6767513"/>
              <a:gd name="connsiteY4" fmla="*/ 7175959 h 7312515"/>
              <a:gd name="connsiteX5" fmla="*/ 0 w 6767513"/>
              <a:gd name="connsiteY5" fmla="*/ 2261607 h 7312515"/>
              <a:gd name="connsiteX6" fmla="*/ 369247 w 6767513"/>
              <a:gd name="connsiteY6" fmla="*/ 152978 h 731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7513" h="7312515">
                <a:moveTo>
                  <a:pt x="429097" y="0"/>
                </a:moveTo>
                <a:lnTo>
                  <a:pt x="6767513" y="0"/>
                </a:lnTo>
                <a:lnTo>
                  <a:pt x="6767513" y="7312515"/>
                </a:lnTo>
                <a:lnTo>
                  <a:pt x="2634858" y="7312515"/>
                </a:lnTo>
                <a:lnTo>
                  <a:pt x="2444316" y="7175959"/>
                </a:lnTo>
                <a:cubicBezTo>
                  <a:pt x="960466" y="6057587"/>
                  <a:pt x="0" y="4272637"/>
                  <a:pt x="0" y="2261607"/>
                </a:cubicBezTo>
                <a:cubicBezTo>
                  <a:pt x="0" y="1520701"/>
                  <a:pt x="130368" y="810482"/>
                  <a:pt x="369247" y="15297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indent="228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indent="457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indent="685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indent="9144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indent="11430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indent="1371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indent="1600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indent="1828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marR="0" lvl="0" indent="0" algn="just" defTabSz="8255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868A8D"/>
                </a:solidFill>
                <a:effectLst/>
                <a:uLnTx/>
                <a:uFillTx/>
                <a:latin typeface="Montserrat Light"/>
                <a:sym typeface="Montserrat Light"/>
              </a:rPr>
              <a:t>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868A8D"/>
              </a:solidFill>
              <a:effectLst/>
              <a:uLnTx/>
              <a:uFillTx/>
              <a:latin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694731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1pPr>
      <a:lvl2pPr marL="0" marR="0" indent="228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2pPr>
      <a:lvl3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3pPr>
      <a:lvl4pPr marL="0" marR="0" indent="685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4pPr>
      <a:lvl5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5pPr>
      <a:lvl6pPr marL="0" marR="0" indent="1143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6pPr>
      <a:lvl7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7pPr>
      <a:lvl8pPr marL="0" marR="0" indent="1600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8pPr>
      <a:lvl9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0" i="0" u="none" strike="noStrike" cap="all" spc="0" baseline="12500">
          <a:ln>
            <a:noFill/>
          </a:ln>
          <a:solidFill>
            <a:srgbClr val="17222C"/>
          </a:solidFill>
          <a:uFillTx/>
          <a:latin typeface="Montserrat"/>
          <a:ea typeface="Montserrat"/>
          <a:cs typeface="Montserrat"/>
          <a:sym typeface="Montserrat-Bold"/>
        </a:defRPr>
      </a:lvl9pPr>
    </p:titleStyle>
    <p:bodyStyle>
      <a:lvl1pPr marL="0" marR="0" indent="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1pPr>
      <a:lvl2pPr marL="0" marR="0" indent="2286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2pPr>
      <a:lvl3pPr marL="0" marR="0" indent="4572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3pPr>
      <a:lvl4pPr marL="0" marR="0" indent="6858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4pPr>
      <a:lvl5pPr marL="0" marR="0" indent="9144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5pPr>
      <a:lvl6pPr marL="0" marR="0" indent="11430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0" marR="0" indent="13716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0" marR="0" indent="16002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0" marR="0" indent="1828800" algn="just" defTabSz="825500" rtl="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868A8D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1pPr>
      <a:lvl2pPr marL="0" marR="0" indent="2286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2pPr>
      <a:lvl3pPr marL="0" marR="0" indent="4572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3pPr>
      <a:lvl4pPr marL="0" marR="0" indent="6858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4pPr>
      <a:lvl5pPr marL="0" marR="0" indent="9144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5pPr>
      <a:lvl6pPr marL="0" marR="0" indent="11430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6pPr>
      <a:lvl7pPr marL="0" marR="0" indent="13716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7pPr>
      <a:lvl8pPr marL="0" marR="0" indent="16002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8pPr>
      <a:lvl9pPr marL="0" marR="0" indent="1828800" algn="ctr" defTabSz="82550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0" baseline="50000">
          <a:ln>
            <a:noFill/>
          </a:ln>
          <a:solidFill>
            <a:schemeClr val="tx1"/>
          </a:solidFill>
          <a:uFillTx/>
          <a:latin typeface="Montserrat Light"/>
          <a:ea typeface="Montserrat Light"/>
          <a:cs typeface="Montserrat Light"/>
          <a:sym typeface="Montserrat-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uniatlantico.edu.co/wp-content/uploads/2024/12/Guia-de-busqueda-e-impresio%CC%81n-de-documentos-ISOlucion.pdf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cmorfeo.uniatlantico.edu.co/formularioWeb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2697088" y="3114443"/>
            <a:ext cx="18877856" cy="29012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defRPr/>
            </a:pPr>
            <a:r>
              <a:rPr lang="es-MX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 Light" panose="020B0502020202020204" pitchFamily="34" charset="0"/>
                <a:cs typeface="Montserrat Light" charset="0"/>
              </a:rPr>
              <a:t>INDUCCIÓN AL SISTEMA INTEGRADO DE GESTIÓN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936938" y="6246070"/>
            <a:ext cx="11141803" cy="290848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ES" sz="4000" b="1" dirty="0">
                <a:solidFill>
                  <a:schemeClr val="tx1"/>
                </a:solidFill>
                <a:latin typeface="Montserrat Light" panose="020B0502020202020204" pitchFamily="34" charset="0"/>
                <a:cs typeface="Montserrat Light"/>
              </a:rPr>
              <a:t>OFICINA DE PLANEACIÓN</a:t>
            </a:r>
          </a:p>
          <a:p>
            <a:pPr algn="l">
              <a:lnSpc>
                <a:spcPct val="100000"/>
              </a:lnSpc>
            </a:pPr>
            <a:r>
              <a:rPr lang="es-ES" sz="4000" dirty="0">
                <a:solidFill>
                  <a:schemeClr val="tx1"/>
                </a:solidFill>
                <a:latin typeface="Montserrat Light" panose="020B0502020202020204" pitchFamily="34" charset="0"/>
                <a:cs typeface="Montserrat Light"/>
              </a:rPr>
              <a:t>CARLOS HERNÁNDEZ KLIGMAN</a:t>
            </a:r>
          </a:p>
          <a:p>
            <a:pPr algn="l">
              <a:lnSpc>
                <a:spcPct val="100000"/>
              </a:lnSpc>
            </a:pPr>
            <a:r>
              <a:rPr lang="es-ES" sz="4000" dirty="0">
                <a:solidFill>
                  <a:schemeClr val="tx1"/>
                </a:solidFill>
                <a:latin typeface="Montserrat Light" panose="020B0502020202020204" pitchFamily="34" charset="0"/>
                <a:cs typeface="Montserrat Light"/>
              </a:rPr>
              <a:t>Jefe Oficina de Planeación</a:t>
            </a:r>
          </a:p>
          <a:p>
            <a:pPr algn="l">
              <a:lnSpc>
                <a:spcPct val="100000"/>
              </a:lnSpc>
            </a:pPr>
            <a:r>
              <a:rPr lang="es-ES" sz="4000" dirty="0">
                <a:solidFill>
                  <a:schemeClr val="tx1"/>
                </a:solidFill>
                <a:latin typeface="Montserrat Light" panose="020B0502020202020204" pitchFamily="34" charset="0"/>
                <a:cs typeface="Montserrat Light"/>
              </a:rPr>
              <a:t>Equipo SIG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Montserrat Light" panose="020B0502020202020204" pitchFamily="34" charset="0"/>
              <a:sym typeface="Candara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24E3766-D207-4F78-9F5A-329C0A98D9AD}"/>
              </a:ext>
            </a:extLst>
          </p:cNvPr>
          <p:cNvSpPr/>
          <p:nvPr/>
        </p:nvSpPr>
        <p:spPr>
          <a:xfrm flipH="1">
            <a:off x="2529496" y="3114443"/>
            <a:ext cx="45719" cy="3508367"/>
          </a:xfrm>
          <a:prstGeom prst="rect">
            <a:avLst/>
          </a:prstGeom>
          <a:solidFill>
            <a:schemeClr val="accent2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Montserrat Light"/>
              <a:ea typeface="Montserrat Light"/>
              <a:cs typeface="Montserrat Light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44429313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508A1-FA28-BD12-EA85-CE2B6577B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469D8371-0113-17F4-4D03-7921C4D8F60C}"/>
              </a:ext>
            </a:extLst>
          </p:cNvPr>
          <p:cNvSpPr/>
          <p:nvPr/>
        </p:nvSpPr>
        <p:spPr>
          <a:xfrm>
            <a:off x="22311221" y="1079500"/>
            <a:ext cx="821829" cy="942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02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B7E0D4D-A258-95ED-1DEB-C4DEC41C4D9C}"/>
              </a:ext>
            </a:extLst>
          </p:cNvPr>
          <p:cNvSpPr/>
          <p:nvPr/>
        </p:nvSpPr>
        <p:spPr>
          <a:xfrm>
            <a:off x="768350" y="493713"/>
            <a:ext cx="21386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◆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2CB66FC-ADC1-02B3-AFA9-97CD715F7C62}"/>
              </a:ext>
            </a:extLst>
          </p:cNvPr>
          <p:cNvSpPr/>
          <p:nvPr/>
        </p:nvSpPr>
        <p:spPr>
          <a:xfrm>
            <a:off x="1047750" y="490189"/>
            <a:ext cx="546918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Inducción al Sistema Integrado de Gestión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FFE9F627-E6C6-AF1B-1A67-1DDC6AB318A7}"/>
              </a:ext>
            </a:extLst>
          </p:cNvPr>
          <p:cNvSpPr/>
          <p:nvPr/>
        </p:nvSpPr>
        <p:spPr>
          <a:xfrm>
            <a:off x="768350" y="2593975"/>
            <a:ext cx="22288500" cy="1881485"/>
          </a:xfrm>
          <a:prstGeom prst="roundRect">
            <a:avLst>
              <a:gd name="adj" fmla="val 14175"/>
            </a:avLst>
          </a:prstGeom>
          <a:solidFill>
            <a:srgbClr val="14316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54840EC5-C548-A559-2724-9BDE6BD5587F}"/>
              </a:ext>
            </a:extLst>
          </p:cNvPr>
          <p:cNvSpPr/>
          <p:nvPr/>
        </p:nvSpPr>
        <p:spPr>
          <a:xfrm>
            <a:off x="1225550" y="2936875"/>
            <a:ext cx="22042755" cy="12337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195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25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La Organización DEBE asegurarse de que las personas que realizan el trabajo bajo control de la organización tomen conciencia de la política de calidad, los objetivos de calidad pertinentes; su contribución a la eficacia del sistema de gestión de calidad, incluidos los beneficios de una mejora del desempeño las implicaciones del incumplimiento de los requisitos del sistema de gestión de la calidad.</a:t>
            </a:r>
            <a:endParaRPr kumimoji="0" lang="en-US" sz="23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1A22D5AC-AE8D-CF68-1966-7CEF2D083F42}"/>
              </a:ext>
            </a:extLst>
          </p:cNvPr>
          <p:cNvSpPr/>
          <p:nvPr/>
        </p:nvSpPr>
        <p:spPr>
          <a:xfrm>
            <a:off x="768350" y="4894560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FBEDE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547EFF79-9762-4047-3F72-3EE4A3B544CC}"/>
              </a:ext>
            </a:extLst>
          </p:cNvPr>
          <p:cNvSpPr/>
          <p:nvPr/>
        </p:nvSpPr>
        <p:spPr>
          <a:xfrm>
            <a:off x="1111250" y="5199360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7AE10F52-BFBF-60A0-944E-F31117E0508E}"/>
              </a:ext>
            </a:extLst>
          </p:cNvPr>
          <p:cNvSpPr/>
          <p:nvPr/>
        </p:nvSpPr>
        <p:spPr>
          <a:xfrm>
            <a:off x="1111250" y="5904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Reconozco cómo mi proceso contribuye a los objetivos de calidad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E2CCE8B4-9FB1-CF65-AD2A-4FCFD7F87F53}"/>
              </a:ext>
            </a:extLst>
          </p:cNvPr>
          <p:cNvSpPr/>
          <p:nvPr/>
        </p:nvSpPr>
        <p:spPr>
          <a:xfrm>
            <a:off x="8286700" y="4894560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FBEDE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DA6F3FC-BCA7-CED2-EF32-610BFE3C142D}"/>
              </a:ext>
            </a:extLst>
          </p:cNvPr>
          <p:cNvSpPr/>
          <p:nvPr/>
        </p:nvSpPr>
        <p:spPr>
          <a:xfrm>
            <a:off x="8629600" y="5199360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ADF705A4-ADD1-E3E5-128C-5EDA59FF5032}"/>
              </a:ext>
            </a:extLst>
          </p:cNvPr>
          <p:cNvSpPr/>
          <p:nvPr/>
        </p:nvSpPr>
        <p:spPr>
          <a:xfrm>
            <a:off x="8629650" y="5904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Conozco la importancia de nuestros usuarios y cumplimos con los requisitos del servicio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8A0E9C08-AFAD-DA35-98DD-45ABBB8D20D9}"/>
              </a:ext>
            </a:extLst>
          </p:cNvPr>
          <p:cNvSpPr/>
          <p:nvPr/>
        </p:nvSpPr>
        <p:spPr>
          <a:xfrm>
            <a:off x="15805051" y="4894560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FBEDE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4DCE1E8-9FDC-9649-5D33-12135A07A094}"/>
              </a:ext>
            </a:extLst>
          </p:cNvPr>
          <p:cNvSpPr/>
          <p:nvPr/>
        </p:nvSpPr>
        <p:spPr>
          <a:xfrm>
            <a:off x="16147951" y="5199360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3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6B19455-983E-237B-B0C7-9AF790BC0E2B}"/>
              </a:ext>
            </a:extLst>
          </p:cNvPr>
          <p:cNvSpPr/>
          <p:nvPr/>
        </p:nvSpPr>
        <p:spPr>
          <a:xfrm>
            <a:off x="16148050" y="5904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Entiendo el impacto y la importancia de las salidas de mi proceso en la interacción con otros procesos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1C00D816-B104-8859-B5E3-E73C3E1D59E5}"/>
              </a:ext>
            </a:extLst>
          </p:cNvPr>
          <p:cNvSpPr/>
          <p:nvPr/>
        </p:nvSpPr>
        <p:spPr>
          <a:xfrm>
            <a:off x="768350" y="8578205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EDF1F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F8276604-E2B6-52F4-FA12-B6DECF9EFFDC}"/>
              </a:ext>
            </a:extLst>
          </p:cNvPr>
          <p:cNvSpPr/>
          <p:nvPr/>
        </p:nvSpPr>
        <p:spPr>
          <a:xfrm>
            <a:off x="1111250" y="8883005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C6F73065-94FA-1C16-7C94-C4606E40173B}"/>
              </a:ext>
            </a:extLst>
          </p:cNvPr>
          <p:cNvSpPr/>
          <p:nvPr/>
        </p:nvSpPr>
        <p:spPr>
          <a:xfrm>
            <a:off x="1111250" y="9587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Identifico y conozco los riesgos de mi proceso para evitar su ocurrencia o mitigar el impacto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Shape 20">
            <a:extLst>
              <a:ext uri="{FF2B5EF4-FFF2-40B4-BE49-F238E27FC236}">
                <a16:creationId xmlns:a16="http://schemas.microsoft.com/office/drawing/2014/main" id="{6CC6C69D-8C48-E5B7-B86B-83202B132DF6}"/>
              </a:ext>
            </a:extLst>
          </p:cNvPr>
          <p:cNvSpPr/>
          <p:nvPr/>
        </p:nvSpPr>
        <p:spPr>
          <a:xfrm>
            <a:off x="8286700" y="8578205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EDF1F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Text 21">
            <a:extLst>
              <a:ext uri="{FF2B5EF4-FFF2-40B4-BE49-F238E27FC236}">
                <a16:creationId xmlns:a16="http://schemas.microsoft.com/office/drawing/2014/main" id="{E257FF2F-2E4A-5C83-C41D-0791620DD53B}"/>
              </a:ext>
            </a:extLst>
          </p:cNvPr>
          <p:cNvSpPr/>
          <p:nvPr/>
        </p:nvSpPr>
        <p:spPr>
          <a:xfrm>
            <a:off x="8629600" y="8883005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 22">
            <a:extLst>
              <a:ext uri="{FF2B5EF4-FFF2-40B4-BE49-F238E27FC236}">
                <a16:creationId xmlns:a16="http://schemas.microsoft.com/office/drawing/2014/main" id="{DB886B81-B0E7-317D-967E-C2077DC931F5}"/>
              </a:ext>
            </a:extLst>
          </p:cNvPr>
          <p:cNvSpPr/>
          <p:nvPr/>
        </p:nvSpPr>
        <p:spPr>
          <a:xfrm>
            <a:off x="8629650" y="9587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Tengo control de mi proceso mediante indicadores y verificaciones del proceso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Shape 23">
            <a:extLst>
              <a:ext uri="{FF2B5EF4-FFF2-40B4-BE49-F238E27FC236}">
                <a16:creationId xmlns:a16="http://schemas.microsoft.com/office/drawing/2014/main" id="{CCD04291-65B6-8713-9134-B84DA76F6AF5}"/>
              </a:ext>
            </a:extLst>
          </p:cNvPr>
          <p:cNvSpPr/>
          <p:nvPr/>
        </p:nvSpPr>
        <p:spPr>
          <a:xfrm>
            <a:off x="15805051" y="8578205"/>
            <a:ext cx="7251650" cy="3416945"/>
          </a:xfrm>
          <a:prstGeom prst="roundRect">
            <a:avLst>
              <a:gd name="adj" fmla="val 6690"/>
            </a:avLst>
          </a:prstGeom>
          <a:solidFill>
            <a:srgbClr val="EDF1F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Text 24">
            <a:extLst>
              <a:ext uri="{FF2B5EF4-FFF2-40B4-BE49-F238E27FC236}">
                <a16:creationId xmlns:a16="http://schemas.microsoft.com/office/drawing/2014/main" id="{2087420F-A46D-9484-59DD-65BC732EB28C}"/>
              </a:ext>
            </a:extLst>
          </p:cNvPr>
          <p:cNvSpPr/>
          <p:nvPr/>
        </p:nvSpPr>
        <p:spPr>
          <a:xfrm>
            <a:off x="16147951" y="8883005"/>
            <a:ext cx="722243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Text 25">
            <a:extLst>
              <a:ext uri="{FF2B5EF4-FFF2-40B4-BE49-F238E27FC236}">
                <a16:creationId xmlns:a16="http://schemas.microsoft.com/office/drawing/2014/main" id="{289D5EF0-A77D-5D5F-6F31-08B0AD5DD698}"/>
              </a:ext>
            </a:extLst>
          </p:cNvPr>
          <p:cNvSpPr/>
          <p:nvPr/>
        </p:nvSpPr>
        <p:spPr>
          <a:xfrm>
            <a:off x="16148050" y="9587230"/>
            <a:ext cx="3556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Conozco las consecuencias de ejecutar inadecuadamente el proceso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41" name="Group 35">
            <a:extLst>
              <a:ext uri="{FF2B5EF4-FFF2-40B4-BE49-F238E27FC236}">
                <a16:creationId xmlns:a16="http://schemas.microsoft.com/office/drawing/2014/main" id="{D398E940-CC84-4180-5075-1402D2BE68EA}"/>
              </a:ext>
            </a:extLst>
          </p:cNvPr>
          <p:cNvGrpSpPr/>
          <p:nvPr/>
        </p:nvGrpSpPr>
        <p:grpSpPr>
          <a:xfrm>
            <a:off x="4720348" y="5467352"/>
            <a:ext cx="2238104" cy="2238104"/>
            <a:chOff x="871583" y="1683657"/>
            <a:chExt cx="2238104" cy="2238104"/>
          </a:xfrm>
        </p:grpSpPr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id="{E23EC316-1219-AEDB-3C18-451D99E499B1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ame 2">
              <a:extLst>
                <a:ext uri="{FF2B5EF4-FFF2-40B4-BE49-F238E27FC236}">
                  <a16:creationId xmlns:a16="http://schemas.microsoft.com/office/drawing/2014/main" id="{39E04228-CEF4-1834-AF55-C66086ED0BB3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7" name="Gráfico 46" descr="Objetivo">
            <a:extLst>
              <a:ext uri="{FF2B5EF4-FFF2-40B4-BE49-F238E27FC236}">
                <a16:creationId xmlns:a16="http://schemas.microsoft.com/office/drawing/2014/main" id="{2190CC4A-CF8A-4376-B81F-CEFC5EEB76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55309" y="6050010"/>
            <a:ext cx="914400" cy="914400"/>
          </a:xfrm>
          <a:prstGeom prst="rect">
            <a:avLst/>
          </a:prstGeom>
        </p:spPr>
      </p:pic>
      <p:grpSp>
        <p:nvGrpSpPr>
          <p:cNvPr id="51" name="Group 36">
            <a:extLst>
              <a:ext uri="{FF2B5EF4-FFF2-40B4-BE49-F238E27FC236}">
                <a16:creationId xmlns:a16="http://schemas.microsoft.com/office/drawing/2014/main" id="{6B6127E3-02D4-A4C7-97E6-69640F620867}"/>
              </a:ext>
            </a:extLst>
          </p:cNvPr>
          <p:cNvGrpSpPr/>
          <p:nvPr/>
        </p:nvGrpSpPr>
        <p:grpSpPr>
          <a:xfrm>
            <a:off x="12856762" y="5518152"/>
            <a:ext cx="2238104" cy="2238104"/>
            <a:chOff x="3608493" y="1683657"/>
            <a:chExt cx="2238104" cy="2238104"/>
          </a:xfrm>
        </p:grpSpPr>
        <p:sp>
          <p:nvSpPr>
            <p:cNvPr id="55" name="Rectangle 7">
              <a:extLst>
                <a:ext uri="{FF2B5EF4-FFF2-40B4-BE49-F238E27FC236}">
                  <a16:creationId xmlns:a16="http://schemas.microsoft.com/office/drawing/2014/main" id="{A2F9CF48-5A02-67B6-4D02-67BC4D0841FF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ame 8">
              <a:extLst>
                <a:ext uri="{FF2B5EF4-FFF2-40B4-BE49-F238E27FC236}">
                  <a16:creationId xmlns:a16="http://schemas.microsoft.com/office/drawing/2014/main" id="{8F31FEFA-9846-F14F-6150-1BFF39498C69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7" name="Gráfico 56" descr="Reseña de cliente RTL">
            <a:extLst>
              <a:ext uri="{FF2B5EF4-FFF2-40B4-BE49-F238E27FC236}">
                <a16:creationId xmlns:a16="http://schemas.microsoft.com/office/drawing/2014/main" id="{5F9FAB69-9162-4389-E1C7-C5ED290663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60552" y="6159498"/>
            <a:ext cx="914400" cy="914400"/>
          </a:xfrm>
          <a:prstGeom prst="rect">
            <a:avLst/>
          </a:prstGeom>
        </p:spPr>
      </p:pic>
      <p:grpSp>
        <p:nvGrpSpPr>
          <p:cNvPr id="58" name="Group 37">
            <a:extLst>
              <a:ext uri="{FF2B5EF4-FFF2-40B4-BE49-F238E27FC236}">
                <a16:creationId xmlns:a16="http://schemas.microsoft.com/office/drawing/2014/main" id="{66FEA201-BAFF-B3E6-B2D8-4328BB098F57}"/>
              </a:ext>
            </a:extLst>
          </p:cNvPr>
          <p:cNvGrpSpPr/>
          <p:nvPr/>
        </p:nvGrpSpPr>
        <p:grpSpPr>
          <a:xfrm>
            <a:off x="20050702" y="5518152"/>
            <a:ext cx="2238104" cy="2238104"/>
            <a:chOff x="6345403" y="1683657"/>
            <a:chExt cx="2238104" cy="2238104"/>
          </a:xfrm>
        </p:grpSpPr>
        <p:sp>
          <p:nvSpPr>
            <p:cNvPr id="59" name="Rectangle 10">
              <a:extLst>
                <a:ext uri="{FF2B5EF4-FFF2-40B4-BE49-F238E27FC236}">
                  <a16:creationId xmlns:a16="http://schemas.microsoft.com/office/drawing/2014/main" id="{705BF115-6365-E33C-D280-019019CFB733}"/>
                </a:ext>
              </a:extLst>
            </p:cNvPr>
            <p:cNvSpPr/>
            <p:nvPr/>
          </p:nvSpPr>
          <p:spPr>
            <a:xfrm>
              <a:off x="6639118" y="1683657"/>
              <a:ext cx="1944389" cy="19443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ame 11">
              <a:extLst>
                <a:ext uri="{FF2B5EF4-FFF2-40B4-BE49-F238E27FC236}">
                  <a16:creationId xmlns:a16="http://schemas.microsoft.com/office/drawing/2014/main" id="{F28188EA-5E2D-237F-CA9D-012386DAAE34}"/>
                </a:ext>
              </a:extLst>
            </p:cNvPr>
            <p:cNvSpPr/>
            <p:nvPr/>
          </p:nvSpPr>
          <p:spPr>
            <a:xfrm>
              <a:off x="634540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1" name="Gráfico 60" descr="Transferencia">
            <a:extLst>
              <a:ext uri="{FF2B5EF4-FFF2-40B4-BE49-F238E27FC236}">
                <a16:creationId xmlns:a16="http://schemas.microsoft.com/office/drawing/2014/main" id="{02856A70-B4B1-9EAC-F019-C917EA6E3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0349" y="6124873"/>
            <a:ext cx="914400" cy="914400"/>
          </a:xfrm>
          <a:prstGeom prst="rect">
            <a:avLst/>
          </a:prstGeom>
        </p:spPr>
      </p:pic>
      <p:grpSp>
        <p:nvGrpSpPr>
          <p:cNvPr id="63" name="Group 38">
            <a:extLst>
              <a:ext uri="{FF2B5EF4-FFF2-40B4-BE49-F238E27FC236}">
                <a16:creationId xmlns:a16="http://schemas.microsoft.com/office/drawing/2014/main" id="{D6B6F93D-D152-223D-863E-AD3D60AC2CB6}"/>
              </a:ext>
            </a:extLst>
          </p:cNvPr>
          <p:cNvGrpSpPr/>
          <p:nvPr/>
        </p:nvGrpSpPr>
        <p:grpSpPr>
          <a:xfrm>
            <a:off x="4787031" y="9023352"/>
            <a:ext cx="2238104" cy="2238104"/>
            <a:chOff x="9082313" y="1683657"/>
            <a:chExt cx="2238104" cy="2238104"/>
          </a:xfrm>
        </p:grpSpPr>
        <p:sp>
          <p:nvSpPr>
            <p:cNvPr id="65" name="Rectangle 13">
              <a:extLst>
                <a:ext uri="{FF2B5EF4-FFF2-40B4-BE49-F238E27FC236}">
                  <a16:creationId xmlns:a16="http://schemas.microsoft.com/office/drawing/2014/main" id="{225C4095-0471-F7D7-5C6E-FA4B72BC3295}"/>
                </a:ext>
              </a:extLst>
            </p:cNvPr>
            <p:cNvSpPr/>
            <p:nvPr/>
          </p:nvSpPr>
          <p:spPr>
            <a:xfrm>
              <a:off x="9376028" y="1683657"/>
              <a:ext cx="1944389" cy="19443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ame 14">
              <a:extLst>
                <a:ext uri="{FF2B5EF4-FFF2-40B4-BE49-F238E27FC236}">
                  <a16:creationId xmlns:a16="http://schemas.microsoft.com/office/drawing/2014/main" id="{5A40BA58-A71D-59CB-0A37-94612CBCAA5A}"/>
                </a:ext>
              </a:extLst>
            </p:cNvPr>
            <p:cNvSpPr/>
            <p:nvPr/>
          </p:nvSpPr>
          <p:spPr>
            <a:xfrm>
              <a:off x="908231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0" name="Gráfico 69" descr="Radioactivo">
            <a:extLst>
              <a:ext uri="{FF2B5EF4-FFF2-40B4-BE49-F238E27FC236}">
                <a16:creationId xmlns:a16="http://schemas.microsoft.com/office/drawing/2014/main" id="{897D15BA-748A-9BDA-5F4B-A4324067B0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6678" y="9630073"/>
            <a:ext cx="914400" cy="914400"/>
          </a:xfrm>
          <a:prstGeom prst="rect">
            <a:avLst/>
          </a:prstGeom>
        </p:spPr>
      </p:pic>
      <p:grpSp>
        <p:nvGrpSpPr>
          <p:cNvPr id="73" name="Group 35">
            <a:extLst>
              <a:ext uri="{FF2B5EF4-FFF2-40B4-BE49-F238E27FC236}">
                <a16:creationId xmlns:a16="http://schemas.microsoft.com/office/drawing/2014/main" id="{B7D25D0E-39B9-A7A9-7047-F8337F9DC075}"/>
              </a:ext>
            </a:extLst>
          </p:cNvPr>
          <p:cNvGrpSpPr/>
          <p:nvPr/>
        </p:nvGrpSpPr>
        <p:grpSpPr>
          <a:xfrm>
            <a:off x="12807542" y="8997952"/>
            <a:ext cx="2238104" cy="2238104"/>
            <a:chOff x="871583" y="1683657"/>
            <a:chExt cx="2238104" cy="2238104"/>
          </a:xfrm>
        </p:grpSpPr>
        <p:sp>
          <p:nvSpPr>
            <p:cNvPr id="75" name="Rectangle 3">
              <a:extLst>
                <a:ext uri="{FF2B5EF4-FFF2-40B4-BE49-F238E27FC236}">
                  <a16:creationId xmlns:a16="http://schemas.microsoft.com/office/drawing/2014/main" id="{DA07E9C3-B8D2-0D8B-42C3-F018E0E3FA76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ame 2">
              <a:extLst>
                <a:ext uri="{FF2B5EF4-FFF2-40B4-BE49-F238E27FC236}">
                  <a16:creationId xmlns:a16="http://schemas.microsoft.com/office/drawing/2014/main" id="{178C7F59-7547-749F-F08F-DC97C174F47F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7" name="Gráfico 76" descr="Gráfico de barras con tendencia alcista">
            <a:extLst>
              <a:ext uri="{FF2B5EF4-FFF2-40B4-BE49-F238E27FC236}">
                <a16:creationId xmlns:a16="http://schemas.microsoft.com/office/drawing/2014/main" id="{7C427E54-E28E-A9FF-5C0C-3FE238FBF2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27189" y="9604673"/>
            <a:ext cx="914400" cy="914400"/>
          </a:xfrm>
          <a:prstGeom prst="rect">
            <a:avLst/>
          </a:prstGeom>
        </p:spPr>
      </p:pic>
      <p:grpSp>
        <p:nvGrpSpPr>
          <p:cNvPr id="78" name="Group 36">
            <a:extLst>
              <a:ext uri="{FF2B5EF4-FFF2-40B4-BE49-F238E27FC236}">
                <a16:creationId xmlns:a16="http://schemas.microsoft.com/office/drawing/2014/main" id="{E2AED9E3-D744-5B00-006A-F87F198B74C6}"/>
              </a:ext>
            </a:extLst>
          </p:cNvPr>
          <p:cNvGrpSpPr/>
          <p:nvPr/>
        </p:nvGrpSpPr>
        <p:grpSpPr>
          <a:xfrm>
            <a:off x="20124478" y="9023352"/>
            <a:ext cx="2238104" cy="2238104"/>
            <a:chOff x="3608493" y="1683657"/>
            <a:chExt cx="2238104" cy="2238104"/>
          </a:xfrm>
        </p:grpSpPr>
        <p:sp>
          <p:nvSpPr>
            <p:cNvPr id="79" name="Rectangle 7">
              <a:extLst>
                <a:ext uri="{FF2B5EF4-FFF2-40B4-BE49-F238E27FC236}">
                  <a16:creationId xmlns:a16="http://schemas.microsoft.com/office/drawing/2014/main" id="{3769BB9A-E99D-883F-9388-C47DCF4C1792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ame 8">
              <a:extLst>
                <a:ext uri="{FF2B5EF4-FFF2-40B4-BE49-F238E27FC236}">
                  <a16:creationId xmlns:a16="http://schemas.microsoft.com/office/drawing/2014/main" id="{595CCB52-7348-8AE7-471D-C07D7843688D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1" name="Gráfico 80" descr="Tendencia bajista">
            <a:extLst>
              <a:ext uri="{FF2B5EF4-FFF2-40B4-BE49-F238E27FC236}">
                <a16:creationId xmlns:a16="http://schemas.microsoft.com/office/drawing/2014/main" id="{6D6F98EC-8D13-AA25-4B1F-83911DF0F8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732038" y="9606010"/>
            <a:ext cx="914400" cy="914400"/>
          </a:xfrm>
          <a:prstGeom prst="rect">
            <a:avLst/>
          </a:prstGeom>
        </p:spPr>
      </p:pic>
      <p:sp>
        <p:nvSpPr>
          <p:cNvPr id="82" name="Text 4">
            <a:extLst>
              <a:ext uri="{FF2B5EF4-FFF2-40B4-BE49-F238E27FC236}">
                <a16:creationId xmlns:a16="http://schemas.microsoft.com/office/drawing/2014/main" id="{82BD9611-5AFB-D7DF-B7BB-94B684D3FEC4}"/>
              </a:ext>
            </a:extLst>
          </p:cNvPr>
          <p:cNvSpPr/>
          <p:nvPr/>
        </p:nvSpPr>
        <p:spPr>
          <a:xfrm>
            <a:off x="844550" y="1182500"/>
            <a:ext cx="2228850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7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Toma de conciencia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3" name="Text 5">
            <a:extLst>
              <a:ext uri="{FF2B5EF4-FFF2-40B4-BE49-F238E27FC236}">
                <a16:creationId xmlns:a16="http://schemas.microsoft.com/office/drawing/2014/main" id="{0F521679-A4E0-338A-A04C-2E13DD1644CA}"/>
              </a:ext>
            </a:extLst>
          </p:cNvPr>
          <p:cNvSpPr/>
          <p:nvPr/>
        </p:nvSpPr>
        <p:spPr>
          <a:xfrm>
            <a:off x="1047750" y="1958975"/>
            <a:ext cx="245173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43163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7.3 · ISO 9001:2015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88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67140"/>
            <a:ext cx="24336376" cy="6922593"/>
          </a:xfrm>
          <a:prstGeom prst="rect">
            <a:avLst/>
          </a:prstGeom>
          <a:solidFill>
            <a:srgbClr val="0E23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2126684" y="8969573"/>
            <a:ext cx="12245068" cy="4746427"/>
          </a:xfrm>
          <a:prstGeom prst="roundRect">
            <a:avLst>
              <a:gd name="adj" fmla="val 50000"/>
            </a:avLst>
          </a:prstGeom>
          <a:solidFill>
            <a:srgbClr val="1A3D78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3574375" y="0"/>
            <a:ext cx="47625" cy="1428750"/>
          </a:xfrm>
          <a:prstGeom prst="rect">
            <a:avLst/>
          </a:prstGeom>
          <a:solidFill>
            <a:srgbClr val="D8581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47750" y="747713"/>
            <a:ext cx="21386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◆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37816" y="714375"/>
            <a:ext cx="546918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Inducción al Sistema Integrado de Gestión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47750" y="5211961"/>
            <a:ext cx="21457920" cy="1138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6957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Plan de Desarrollo </a:t>
            </a: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9912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Institucional</a:t>
            </a:r>
            <a:endParaRPr kumimoji="0" lang="en-US" sz="8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47750" y="6731198"/>
            <a:ext cx="2095500" cy="57150"/>
          </a:xfrm>
          <a:prstGeom prst="rect">
            <a:avLst/>
          </a:prstGeom>
          <a:solidFill>
            <a:srgbClr val="D8581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47750" y="7207448"/>
            <a:ext cx="21457920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1" u="none" strike="noStrike" kern="1200" cap="none" spc="0" normalizeH="0" baseline="0" noProof="0" dirty="0">
                <a:ln>
                  <a:noFill/>
                </a:ln>
                <a:solidFill>
                  <a:srgbClr val="F9B233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PDI 2022 – 2031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47750" y="8331398"/>
            <a:ext cx="2145792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ea typeface="Gill Sans" pitchFamily="34" charset="-122"/>
                <a:cs typeface="Gill Sans" pitchFamily="34" charset="-120"/>
              </a:rPr>
              <a:t>Acuerdo Superior N° 000008 del 17 mayo 2022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50" y="10778728"/>
            <a:ext cx="5905500" cy="22705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BE1237-212B-A115-DCAF-8730F38FD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" r="797"/>
          <a:stretch>
            <a:fillRect/>
          </a:stretch>
        </p:blipFill>
        <p:spPr>
          <a:xfrm>
            <a:off x="2768600" y="113167"/>
            <a:ext cx="18821400" cy="1361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5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3"/>
          <p:cNvSpPr txBox="1"/>
          <p:nvPr/>
        </p:nvSpPr>
        <p:spPr>
          <a:xfrm>
            <a:off x="3846424" y="924726"/>
            <a:ext cx="16716436" cy="191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s-ES" sz="6000" b="1" spc="200" dirty="0">
                <a:solidFill>
                  <a:srgbClr val="092561"/>
                </a:solidFill>
                <a:ea typeface="Candara" charset="0"/>
                <a:cs typeface="Poppins" pitchFamily="2" charset="77"/>
              </a:rPr>
              <a:t>LÍNEAS ESTRATÉGICAS DEL PDI 2022-2031</a:t>
            </a:r>
          </a:p>
          <a:p>
            <a:pPr algn="ctr">
              <a:lnSpc>
                <a:spcPts val="7060"/>
              </a:lnSpc>
            </a:pPr>
            <a:endParaRPr lang="en-US" sz="6000" b="1" spc="200" dirty="0">
              <a:solidFill>
                <a:srgbClr val="092561"/>
              </a:solidFill>
              <a:ea typeface="Candara" charset="0"/>
              <a:cs typeface="Poppins" pitchFamily="2" charset="77"/>
            </a:endParaRPr>
          </a:p>
        </p:txBody>
      </p:sp>
      <p:cxnSp>
        <p:nvCxnSpPr>
          <p:cNvPr id="3" name="Straight Connector 34"/>
          <p:cNvCxnSpPr/>
          <p:nvPr/>
        </p:nvCxnSpPr>
        <p:spPr>
          <a:xfrm>
            <a:off x="11273429" y="2178933"/>
            <a:ext cx="2281380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299E55A2-21B2-4ABA-A7B8-88FF5F128DB0}"/>
              </a:ext>
            </a:extLst>
          </p:cNvPr>
          <p:cNvSpPr/>
          <p:nvPr/>
        </p:nvSpPr>
        <p:spPr>
          <a:xfrm>
            <a:off x="8279508" y="4085572"/>
            <a:ext cx="6126219" cy="7738329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rgbClr val="E6914A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2B492C73-4023-4D8D-99BC-511229ED01CA}"/>
              </a:ext>
            </a:extLst>
          </p:cNvPr>
          <p:cNvSpPr/>
          <p:nvPr/>
        </p:nvSpPr>
        <p:spPr>
          <a:xfrm>
            <a:off x="9426851" y="5224039"/>
            <a:ext cx="5508607" cy="5461395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/>
            </a:endParaRPr>
          </a:p>
        </p:txBody>
      </p:sp>
      <p:grpSp>
        <p:nvGrpSpPr>
          <p:cNvPr id="21" name="Group 26">
            <a:extLst>
              <a:ext uri="{FF2B5EF4-FFF2-40B4-BE49-F238E27FC236}">
                <a16:creationId xmlns:a16="http://schemas.microsoft.com/office/drawing/2014/main" id="{5176D0F0-B98F-40CC-82D6-6F031AF9B1C5}"/>
              </a:ext>
            </a:extLst>
          </p:cNvPr>
          <p:cNvGrpSpPr/>
          <p:nvPr/>
        </p:nvGrpSpPr>
        <p:grpSpPr>
          <a:xfrm>
            <a:off x="10347703" y="9448695"/>
            <a:ext cx="7364563" cy="863343"/>
            <a:chOff x="2193498" y="4451083"/>
            <a:chExt cx="4826038" cy="570644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AA70C576-0C0C-432B-BD7E-03BD5C7B5EA0}"/>
                </a:ext>
              </a:extLst>
            </p:cNvPr>
            <p:cNvSpPr/>
            <p:nvPr/>
          </p:nvSpPr>
          <p:spPr>
            <a:xfrm>
              <a:off x="2193498" y="4451083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0 w 547822"/>
                <a:gd name="connsiteY1" fmla="*/ 115 h 64776"/>
                <a:gd name="connsiteX2" fmla="*/ 136696 w 547822"/>
                <a:gd name="connsiteY2" fmla="*/ 64777 h 64776"/>
                <a:gd name="connsiteX3" fmla="*/ 515435 w 547822"/>
                <a:gd name="connsiteY3" fmla="*/ 64777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0" y="115"/>
                  </a:lnTo>
                  <a:cubicBezTo>
                    <a:pt x="32388" y="39650"/>
                    <a:pt x="81603" y="64777"/>
                    <a:pt x="136696" y="64777"/>
                  </a:cubicBezTo>
                  <a:lnTo>
                    <a:pt x="515435" y="64777"/>
                  </a:lnTo>
                  <a:cubicBezTo>
                    <a:pt x="533300" y="64777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05538080-4D7A-4603-8A58-D3FB07F2D69A}"/>
                </a:ext>
              </a:extLst>
            </p:cNvPr>
            <p:cNvSpPr txBox="1"/>
            <p:nvPr/>
          </p:nvSpPr>
          <p:spPr>
            <a:xfrm>
              <a:off x="6325614" y="4536350"/>
              <a:ext cx="687796" cy="400110"/>
            </a:xfrm>
            <a:prstGeom prst="rect">
              <a:avLst/>
            </a:prstGeom>
            <a:grpFill/>
          </p:spPr>
          <p:txBody>
            <a:bodyPr wrap="square" lIns="0" rIns="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 b="1">
                  <a:solidFill>
                    <a:schemeClr val="tx1"/>
                  </a:solidFill>
                  <a:latin typeface="Candara" panose="020B0502020202020204" pitchFamily="34" charset="0"/>
                </a:defRPr>
              </a:lvl1pPr>
            </a:lstStyle>
            <a:p>
              <a:r>
                <a:rPr lang="en-US" noProof="1"/>
                <a:t>05</a:t>
              </a:r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FE041545-AE5F-4D75-8371-886F5E7040CB}"/>
              </a:ext>
            </a:extLst>
          </p:cNvPr>
          <p:cNvGrpSpPr/>
          <p:nvPr/>
        </p:nvGrpSpPr>
        <p:grpSpPr>
          <a:xfrm>
            <a:off x="9870462" y="8485497"/>
            <a:ext cx="7841790" cy="863343"/>
            <a:chOff x="1880760" y="3814438"/>
            <a:chExt cx="5138767" cy="570644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0D72B76D-9344-4F8F-9DE3-BB2DEF1E28C7}"/>
                </a:ext>
              </a:extLst>
            </p:cNvPr>
            <p:cNvSpPr/>
            <p:nvPr/>
          </p:nvSpPr>
          <p:spPr>
            <a:xfrm>
              <a:off x="1880760" y="3814438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0 w 583321"/>
                <a:gd name="connsiteY1" fmla="*/ 115 h 64776"/>
                <a:gd name="connsiteX2" fmla="*/ 29737 w 583321"/>
                <a:gd name="connsiteY2" fmla="*/ 64776 h 64776"/>
                <a:gd name="connsiteX3" fmla="*/ 550934 w 583321"/>
                <a:gd name="connsiteY3" fmla="*/ 64776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0" y="115"/>
                  </a:lnTo>
                  <a:cubicBezTo>
                    <a:pt x="5532" y="23859"/>
                    <a:pt x="15791" y="45758"/>
                    <a:pt x="29737" y="64776"/>
                  </a:cubicBezTo>
                  <a:lnTo>
                    <a:pt x="550934" y="64776"/>
                  </a:lnTo>
                  <a:cubicBezTo>
                    <a:pt x="568799" y="64776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CB198298-CF0B-4892-A57B-74C8424DF599}"/>
                </a:ext>
              </a:extLst>
            </p:cNvPr>
            <p:cNvSpPr txBox="1"/>
            <p:nvPr/>
          </p:nvSpPr>
          <p:spPr>
            <a:xfrm>
              <a:off x="6325614" y="3899705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 b="1">
                  <a:solidFill>
                    <a:schemeClr val="tx1"/>
                  </a:solidFill>
                  <a:latin typeface="Candara" panose="020B0502020202020204" pitchFamily="34" charset="0"/>
                </a:defRPr>
              </a:lvl1pPr>
            </a:lstStyle>
            <a:p>
              <a:r>
                <a:rPr lang="en-US" noProof="1"/>
                <a:t>04</a:t>
              </a:r>
            </a:p>
          </p:txBody>
        </p:sp>
      </p:grpSp>
      <p:grpSp>
        <p:nvGrpSpPr>
          <p:cNvPr id="29" name="Group 24">
            <a:extLst>
              <a:ext uri="{FF2B5EF4-FFF2-40B4-BE49-F238E27FC236}">
                <a16:creationId xmlns:a16="http://schemas.microsoft.com/office/drawing/2014/main" id="{067AA84D-6253-4703-B893-D2603B1D8416}"/>
              </a:ext>
            </a:extLst>
          </p:cNvPr>
          <p:cNvGrpSpPr/>
          <p:nvPr/>
        </p:nvGrpSpPr>
        <p:grpSpPr>
          <a:xfrm>
            <a:off x="9808490" y="7523832"/>
            <a:ext cx="7903776" cy="863343"/>
            <a:chOff x="1840149" y="3178806"/>
            <a:chExt cx="5179387" cy="570644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32CCD45-A27E-43CD-83F9-85DF0131A672}"/>
                </a:ext>
              </a:extLst>
            </p:cNvPr>
            <p:cNvSpPr/>
            <p:nvPr/>
          </p:nvSpPr>
          <p:spPr>
            <a:xfrm>
              <a:off x="1840149" y="3178806"/>
              <a:ext cx="5179387" cy="570644"/>
            </a:xfrm>
            <a:custGeom>
              <a:avLst/>
              <a:gdLst>
                <a:gd name="connsiteX0" fmla="*/ 555545 w 587932"/>
                <a:gd name="connsiteY0" fmla="*/ 0 h 64776"/>
                <a:gd name="connsiteX1" fmla="*/ 2997 w 587932"/>
                <a:gd name="connsiteY1" fmla="*/ 0 h 64776"/>
                <a:gd name="connsiteX2" fmla="*/ 0 w 587932"/>
                <a:gd name="connsiteY2" fmla="*/ 32388 h 64776"/>
                <a:gd name="connsiteX3" fmla="*/ 2997 w 587932"/>
                <a:gd name="connsiteY3" fmla="*/ 64777 h 64776"/>
                <a:gd name="connsiteX4" fmla="*/ 555545 w 587932"/>
                <a:gd name="connsiteY4" fmla="*/ 64777 h 64776"/>
                <a:gd name="connsiteX5" fmla="*/ 587932 w 587932"/>
                <a:gd name="connsiteY5" fmla="*/ 32388 h 64776"/>
                <a:gd name="connsiteX6" fmla="*/ 555545 w 58793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932" h="64776">
                  <a:moveTo>
                    <a:pt x="555545" y="0"/>
                  </a:moveTo>
                  <a:lnTo>
                    <a:pt x="2997" y="0"/>
                  </a:lnTo>
                  <a:cubicBezTo>
                    <a:pt x="1037" y="10489"/>
                    <a:pt x="0" y="21323"/>
                    <a:pt x="0" y="32388"/>
                  </a:cubicBezTo>
                  <a:cubicBezTo>
                    <a:pt x="0" y="43453"/>
                    <a:pt x="1037" y="54288"/>
                    <a:pt x="2997" y="64777"/>
                  </a:cubicBezTo>
                  <a:lnTo>
                    <a:pt x="555545" y="64777"/>
                  </a:lnTo>
                  <a:cubicBezTo>
                    <a:pt x="573410" y="64777"/>
                    <a:pt x="587932" y="50254"/>
                    <a:pt x="587932" y="32388"/>
                  </a:cubicBezTo>
                  <a:cubicBezTo>
                    <a:pt x="587932" y="14523"/>
                    <a:pt x="573410" y="0"/>
                    <a:pt x="555545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TextBox 19">
              <a:extLst>
                <a:ext uri="{FF2B5EF4-FFF2-40B4-BE49-F238E27FC236}">
                  <a16:creationId xmlns:a16="http://schemas.microsoft.com/office/drawing/2014/main" id="{6CB4CCA3-5F6E-4BB9-BB1B-6EA787A0523C}"/>
                </a:ext>
              </a:extLst>
            </p:cNvPr>
            <p:cNvSpPr txBox="1"/>
            <p:nvPr/>
          </p:nvSpPr>
          <p:spPr>
            <a:xfrm>
              <a:off x="6325614" y="326407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 b="1">
                  <a:solidFill>
                    <a:schemeClr val="tx1"/>
                  </a:solidFill>
                  <a:latin typeface="Candara" panose="020B0502020202020204" pitchFamily="34" charset="0"/>
                </a:defRPr>
              </a:lvl1pPr>
            </a:lstStyle>
            <a:p>
              <a:r>
                <a:rPr lang="en-US" noProof="1"/>
                <a:t>03</a:t>
              </a:r>
            </a:p>
          </p:txBody>
        </p: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id="{243C8F95-52AF-459F-956D-A2BE4FFAD494}"/>
              </a:ext>
            </a:extLst>
          </p:cNvPr>
          <p:cNvGrpSpPr/>
          <p:nvPr/>
        </p:nvGrpSpPr>
        <p:grpSpPr>
          <a:xfrm>
            <a:off x="9870462" y="6560635"/>
            <a:ext cx="7841790" cy="863343"/>
            <a:chOff x="1880760" y="2542161"/>
            <a:chExt cx="5138767" cy="570644"/>
          </a:xfrm>
        </p:grpSpPr>
        <p:sp>
          <p:nvSpPr>
            <p:cNvPr id="34" name="Freeform 4">
              <a:extLst>
                <a:ext uri="{FF2B5EF4-FFF2-40B4-BE49-F238E27FC236}">
                  <a16:creationId xmlns:a16="http://schemas.microsoft.com/office/drawing/2014/main" id="{0E898845-5F1A-4200-B29D-A9CEDEEC68BD}"/>
                </a:ext>
              </a:extLst>
            </p:cNvPr>
            <p:cNvSpPr/>
            <p:nvPr/>
          </p:nvSpPr>
          <p:spPr>
            <a:xfrm>
              <a:off x="1880760" y="2542161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29737 w 583321"/>
                <a:gd name="connsiteY1" fmla="*/ 115 h 64776"/>
                <a:gd name="connsiteX2" fmla="*/ 0 w 583321"/>
                <a:gd name="connsiteY2" fmla="*/ 64777 h 64776"/>
                <a:gd name="connsiteX3" fmla="*/ 550934 w 583321"/>
                <a:gd name="connsiteY3" fmla="*/ 64777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29737" y="115"/>
                  </a:lnTo>
                  <a:cubicBezTo>
                    <a:pt x="15791" y="19133"/>
                    <a:pt x="5532" y="41033"/>
                    <a:pt x="0" y="64777"/>
                  </a:cubicBezTo>
                  <a:lnTo>
                    <a:pt x="550934" y="64777"/>
                  </a:lnTo>
                  <a:cubicBezTo>
                    <a:pt x="568799" y="64777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20">
              <a:extLst>
                <a:ext uri="{FF2B5EF4-FFF2-40B4-BE49-F238E27FC236}">
                  <a16:creationId xmlns:a16="http://schemas.microsoft.com/office/drawing/2014/main" id="{65AFDB8A-B6F1-464B-983D-8BFB36615552}"/>
                </a:ext>
              </a:extLst>
            </p:cNvPr>
            <p:cNvSpPr txBox="1"/>
            <p:nvPr/>
          </p:nvSpPr>
          <p:spPr>
            <a:xfrm>
              <a:off x="6325614" y="2620937"/>
              <a:ext cx="687796" cy="4130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 b="1">
                  <a:solidFill>
                    <a:schemeClr val="tx1"/>
                  </a:solidFill>
                  <a:latin typeface="Candara" panose="020B0502020202020204" pitchFamily="34" charset="0"/>
                </a:defRPr>
              </a:lvl1pPr>
            </a:lstStyle>
            <a:p>
              <a:r>
                <a:rPr lang="en-US" noProof="1"/>
                <a:t>02</a:t>
              </a:r>
            </a:p>
          </p:txBody>
        </p:sp>
      </p:grpSp>
      <p:grpSp>
        <p:nvGrpSpPr>
          <p:cNvPr id="37" name="Group 22">
            <a:extLst>
              <a:ext uri="{FF2B5EF4-FFF2-40B4-BE49-F238E27FC236}">
                <a16:creationId xmlns:a16="http://schemas.microsoft.com/office/drawing/2014/main" id="{30F34E0E-9652-4D43-A2C9-A99F627CEC1E}"/>
              </a:ext>
            </a:extLst>
          </p:cNvPr>
          <p:cNvGrpSpPr/>
          <p:nvPr/>
        </p:nvGrpSpPr>
        <p:grpSpPr>
          <a:xfrm>
            <a:off x="10347703" y="5597437"/>
            <a:ext cx="7364563" cy="863343"/>
            <a:chOff x="2193498" y="1905516"/>
            <a:chExt cx="4826038" cy="570644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DECA0E2E-91D8-4960-A46E-791B90F95210}"/>
                </a:ext>
              </a:extLst>
            </p:cNvPr>
            <p:cNvSpPr/>
            <p:nvPr/>
          </p:nvSpPr>
          <p:spPr>
            <a:xfrm>
              <a:off x="2193498" y="1905516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136696 w 547822"/>
                <a:gd name="connsiteY1" fmla="*/ 115 h 64776"/>
                <a:gd name="connsiteX2" fmla="*/ 0 w 547822"/>
                <a:gd name="connsiteY2" fmla="*/ 64776 h 64776"/>
                <a:gd name="connsiteX3" fmla="*/ 515435 w 547822"/>
                <a:gd name="connsiteY3" fmla="*/ 64776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136696" y="115"/>
                  </a:lnTo>
                  <a:cubicBezTo>
                    <a:pt x="81603" y="115"/>
                    <a:pt x="32388" y="25357"/>
                    <a:pt x="0" y="64776"/>
                  </a:cubicBezTo>
                  <a:lnTo>
                    <a:pt x="515435" y="64776"/>
                  </a:lnTo>
                  <a:cubicBezTo>
                    <a:pt x="533300" y="64776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TextBox 21">
              <a:extLst>
                <a:ext uri="{FF2B5EF4-FFF2-40B4-BE49-F238E27FC236}">
                  <a16:creationId xmlns:a16="http://schemas.microsoft.com/office/drawing/2014/main" id="{F939F435-1D0F-4613-8043-1FC1DB40B440}"/>
                </a:ext>
              </a:extLst>
            </p:cNvPr>
            <p:cNvSpPr txBox="1"/>
            <p:nvPr/>
          </p:nvSpPr>
          <p:spPr>
            <a:xfrm>
              <a:off x="6325614" y="1984292"/>
              <a:ext cx="687796" cy="4130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tx1"/>
                  </a:solidFill>
                  <a:latin typeface="Candara" panose="020B0502020202020204" pitchFamily="34" charset="0"/>
                </a:rPr>
                <a:t>01</a:t>
              </a:r>
            </a:p>
          </p:txBody>
        </p:sp>
      </p:grpSp>
      <p:sp>
        <p:nvSpPr>
          <p:cNvPr id="41" name="Subtitle 2">
            <a:extLst>
              <a:ext uri="{FF2B5EF4-FFF2-40B4-BE49-F238E27FC236}">
                <a16:creationId xmlns:a16="http://schemas.microsoft.com/office/drawing/2014/main" id="{29261641-F895-48DD-9E82-DFC1FAD8DA94}"/>
              </a:ext>
            </a:extLst>
          </p:cNvPr>
          <p:cNvSpPr txBox="1">
            <a:spLocks/>
          </p:cNvSpPr>
          <p:nvPr/>
        </p:nvSpPr>
        <p:spPr>
          <a:xfrm>
            <a:off x="10684304" y="5723355"/>
            <a:ext cx="4589559" cy="530533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Candara"/>
              <a:buNone/>
              <a:defRPr sz="2400" kern="1200">
                <a:solidFill>
                  <a:schemeClr val="tx2"/>
                </a:solidFill>
                <a:latin typeface="Candara"/>
                <a:ea typeface="+mn-ea"/>
                <a:cs typeface="Candara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50"/>
              </a:lnSpc>
            </a:pPr>
            <a:r>
              <a:rPr lang="es-CO" sz="2000" b="1" dirty="0">
                <a:solidFill>
                  <a:schemeClr val="tx1"/>
                </a:solidFill>
                <a:latin typeface="Montserrat Light"/>
                <a:ea typeface="Candara" charset="0"/>
                <a:cs typeface="Candara" charset="0"/>
              </a:rPr>
              <a:t>Formación académica integral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BB00263-1197-4964-BB67-83642CEA31FF}"/>
              </a:ext>
            </a:extLst>
          </p:cNvPr>
          <p:cNvSpPr/>
          <p:nvPr/>
        </p:nvSpPr>
        <p:spPr>
          <a:xfrm>
            <a:off x="9808490" y="6528610"/>
            <a:ext cx="7024498" cy="943017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/>
          <a:p>
            <a:pPr algn="ctr" defTabSz="1087636" hangingPunct="1">
              <a:lnSpc>
                <a:spcPts val="2650"/>
              </a:lnSpc>
              <a:spcBef>
                <a:spcPct val="20000"/>
              </a:spcBef>
              <a:buFont typeface="Candara"/>
            </a:pPr>
            <a:r>
              <a:rPr lang="es-ES" sz="2000" b="1" kern="1200" dirty="0">
                <a:solidFill>
                  <a:schemeClr val="tx1"/>
                </a:solidFill>
              </a:rPr>
              <a:t>Investigación y Redes de conocimiento para el</a:t>
            </a:r>
          </a:p>
          <a:p>
            <a:pPr algn="ctr" defTabSz="1087636" hangingPunct="1">
              <a:lnSpc>
                <a:spcPts val="2650"/>
              </a:lnSpc>
              <a:spcBef>
                <a:spcPct val="20000"/>
              </a:spcBef>
              <a:buFont typeface="Candara"/>
            </a:pPr>
            <a:r>
              <a:rPr lang="es-ES" sz="2000" b="1" kern="1200" dirty="0">
                <a:solidFill>
                  <a:schemeClr val="tx1"/>
                </a:solidFill>
              </a:rPr>
              <a:t> desarrollo de la sociedad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A67D5BA-8B21-4209-8510-B2EAE0A309F2}"/>
              </a:ext>
            </a:extLst>
          </p:cNvPr>
          <p:cNvSpPr/>
          <p:nvPr/>
        </p:nvSpPr>
        <p:spPr>
          <a:xfrm>
            <a:off x="9870462" y="7477091"/>
            <a:ext cx="6580888" cy="87588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/>
          <a:p>
            <a:pPr algn="ctr" defTabSz="1087636" hangingPunct="1">
              <a:lnSpc>
                <a:spcPts val="2650"/>
              </a:lnSpc>
              <a:spcBef>
                <a:spcPct val="20000"/>
              </a:spcBef>
              <a:buFont typeface="Candara"/>
            </a:pPr>
            <a:r>
              <a:rPr lang="es-ES" sz="2000" b="1" kern="1200" dirty="0">
                <a:solidFill>
                  <a:schemeClr val="tx1"/>
                </a:solidFill>
              </a:rPr>
              <a:t>Impacto regional, nacional e internacional desde la extensión y proyección social 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0F35C41-572F-4281-BCDA-492123175BF3}"/>
              </a:ext>
            </a:extLst>
          </p:cNvPr>
          <p:cNvSpPr/>
          <p:nvPr/>
        </p:nvSpPr>
        <p:spPr>
          <a:xfrm>
            <a:off x="10132368" y="8495044"/>
            <a:ext cx="6280340" cy="881462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/>
          <a:p>
            <a:pPr algn="ctr" defTabSz="1087636" hangingPunct="1">
              <a:lnSpc>
                <a:spcPts val="2650"/>
              </a:lnSpc>
              <a:spcBef>
                <a:spcPct val="20000"/>
              </a:spcBef>
              <a:buFont typeface="Candara"/>
            </a:pPr>
            <a:r>
              <a:rPr lang="es-ES" sz="2000" b="1" kern="1200" dirty="0">
                <a:solidFill>
                  <a:schemeClr val="tx1"/>
                </a:solidFill>
              </a:rPr>
              <a:t>Bienestar universitario, salud mental positiva, inclusión y democracia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85A3EF0-D343-4706-917D-7C47B1A145C3}"/>
              </a:ext>
            </a:extLst>
          </p:cNvPr>
          <p:cNvSpPr/>
          <p:nvPr/>
        </p:nvSpPr>
        <p:spPr>
          <a:xfrm>
            <a:off x="10517584" y="9430576"/>
            <a:ext cx="5606022" cy="881462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/>
          <a:p>
            <a:pPr algn="ctr" defTabSz="1087636" hangingPunct="1">
              <a:lnSpc>
                <a:spcPts val="2650"/>
              </a:lnSpc>
              <a:spcBef>
                <a:spcPct val="20000"/>
              </a:spcBef>
              <a:buFont typeface="Candara"/>
            </a:pPr>
            <a:r>
              <a:rPr lang="es-ES" sz="2000" b="1" kern="1200" dirty="0">
                <a:solidFill>
                  <a:schemeClr val="tx1"/>
                </a:solidFill>
              </a:rPr>
              <a:t>Modernización de la Gestión Administrativa</a:t>
            </a:r>
          </a:p>
        </p:txBody>
      </p:sp>
      <p:sp>
        <p:nvSpPr>
          <p:cNvPr id="44" name="Google Shape;562;p6">
            <a:extLst>
              <a:ext uri="{FF2B5EF4-FFF2-40B4-BE49-F238E27FC236}">
                <a16:creationId xmlns:a16="http://schemas.microsoft.com/office/drawing/2014/main" id="{592F01B0-9F1F-43E4-9D9D-F3F6AF779C93}"/>
              </a:ext>
            </a:extLst>
          </p:cNvPr>
          <p:cNvSpPr/>
          <p:nvPr/>
        </p:nvSpPr>
        <p:spPr>
          <a:xfrm>
            <a:off x="10227243" y="11714604"/>
            <a:ext cx="1547363" cy="51839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ea typeface="Candara"/>
                <a:cs typeface="Candara" panose="020F0502020204030204" pitchFamily="34" charset="0"/>
                <a:sym typeface="Candara"/>
              </a:rPr>
              <a:t>MOTORES</a:t>
            </a:r>
            <a:endParaRPr sz="3200" dirty="0"/>
          </a:p>
        </p:txBody>
      </p:sp>
      <p:sp>
        <p:nvSpPr>
          <p:cNvPr id="45" name="Google Shape;555;p6">
            <a:extLst>
              <a:ext uri="{FF2B5EF4-FFF2-40B4-BE49-F238E27FC236}">
                <a16:creationId xmlns:a16="http://schemas.microsoft.com/office/drawing/2014/main" id="{2F0C2ECB-AAEB-4CF8-8C93-9908662ED518}"/>
              </a:ext>
            </a:extLst>
          </p:cNvPr>
          <p:cNvSpPr/>
          <p:nvPr/>
        </p:nvSpPr>
        <p:spPr>
          <a:xfrm>
            <a:off x="6438063" y="7652835"/>
            <a:ext cx="1639458" cy="45118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cs typeface="Candara" panose="020F0502020204030204" pitchFamily="34" charset="0"/>
                <a:sym typeface="Candara"/>
              </a:rPr>
              <a:t>MISIÓN</a:t>
            </a:r>
            <a:endParaRPr sz="1600" b="1" dirty="0">
              <a:solidFill>
                <a:srgbClr val="FEFEFE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47" name="Google Shape;558;p6">
            <a:extLst>
              <a:ext uri="{FF2B5EF4-FFF2-40B4-BE49-F238E27FC236}">
                <a16:creationId xmlns:a16="http://schemas.microsoft.com/office/drawing/2014/main" id="{FDC7F8F9-68D2-45AF-AF36-43732149D7B3}"/>
              </a:ext>
            </a:extLst>
          </p:cNvPr>
          <p:cNvSpPr/>
          <p:nvPr/>
        </p:nvSpPr>
        <p:spPr>
          <a:xfrm>
            <a:off x="8323099" y="11048403"/>
            <a:ext cx="1547363" cy="54977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cs typeface="Candara" panose="020F0502020204030204" pitchFamily="34" charset="0"/>
                <a:sym typeface="Candara"/>
              </a:rPr>
              <a:t>ESTRATEGIAS</a:t>
            </a:r>
            <a:endParaRPr sz="1600" b="1" dirty="0">
              <a:solidFill>
                <a:srgbClr val="FEFEFE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48" name="Google Shape;566;p6">
            <a:extLst>
              <a:ext uri="{FF2B5EF4-FFF2-40B4-BE49-F238E27FC236}">
                <a16:creationId xmlns:a16="http://schemas.microsoft.com/office/drawing/2014/main" id="{B716A730-F9C5-4730-A657-C6B189316E39}"/>
              </a:ext>
            </a:extLst>
          </p:cNvPr>
          <p:cNvSpPr/>
          <p:nvPr/>
        </p:nvSpPr>
        <p:spPr>
          <a:xfrm>
            <a:off x="14029984" y="3649722"/>
            <a:ext cx="1874596" cy="74018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chemeClr val="accent2"/>
                </a:solidFill>
                <a:cs typeface="Candara" panose="020F0502020204030204" pitchFamily="34" charset="0"/>
                <a:sym typeface="Candara"/>
              </a:rPr>
              <a:t>CONTEXTO INSTITUCIONAL</a:t>
            </a:r>
            <a:endParaRPr sz="1600" b="1" dirty="0">
              <a:solidFill>
                <a:schemeClr val="accent2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49" name="Google Shape;556;p6">
            <a:extLst>
              <a:ext uri="{FF2B5EF4-FFF2-40B4-BE49-F238E27FC236}">
                <a16:creationId xmlns:a16="http://schemas.microsoft.com/office/drawing/2014/main" id="{93191433-8295-450E-8E3B-5254B2EBD690}"/>
              </a:ext>
            </a:extLst>
          </p:cNvPr>
          <p:cNvSpPr/>
          <p:nvPr/>
        </p:nvSpPr>
        <p:spPr>
          <a:xfrm>
            <a:off x="7400405" y="3675916"/>
            <a:ext cx="2660409" cy="79535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chemeClr val="accent2"/>
                </a:solidFill>
                <a:cs typeface="Candara" panose="020F0502020204030204" pitchFamily="34" charset="0"/>
                <a:sym typeface="Candara"/>
              </a:rPr>
              <a:t>PROYECTO EDUCATIVO INSTITUCIONAL</a:t>
            </a:r>
            <a:endParaRPr sz="1600" b="1" dirty="0">
              <a:solidFill>
                <a:schemeClr val="accent2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51" name="Google Shape;555;p6">
            <a:extLst>
              <a:ext uri="{FF2B5EF4-FFF2-40B4-BE49-F238E27FC236}">
                <a16:creationId xmlns:a16="http://schemas.microsoft.com/office/drawing/2014/main" id="{9D4E4AEA-29CB-460F-9BED-919C595A8DD0}"/>
              </a:ext>
            </a:extLst>
          </p:cNvPr>
          <p:cNvSpPr/>
          <p:nvPr/>
        </p:nvSpPr>
        <p:spPr>
          <a:xfrm>
            <a:off x="6866671" y="5557473"/>
            <a:ext cx="1639458" cy="54604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cs typeface="Candara" panose="020F0502020204030204" pitchFamily="34" charset="0"/>
                <a:sym typeface="Candara"/>
              </a:rPr>
              <a:t>VISIÓN</a:t>
            </a:r>
            <a:endParaRPr sz="1600" b="1" dirty="0">
              <a:solidFill>
                <a:srgbClr val="FEFEFE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53" name="Google Shape;558;p6">
            <a:extLst>
              <a:ext uri="{FF2B5EF4-FFF2-40B4-BE49-F238E27FC236}">
                <a16:creationId xmlns:a16="http://schemas.microsoft.com/office/drawing/2014/main" id="{BC5D38DA-AB15-4281-AF6F-26C8FF8C26E9}"/>
              </a:ext>
            </a:extLst>
          </p:cNvPr>
          <p:cNvSpPr/>
          <p:nvPr/>
        </p:nvSpPr>
        <p:spPr>
          <a:xfrm>
            <a:off x="7139958" y="9630893"/>
            <a:ext cx="1217645" cy="50237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cs typeface="Candara" panose="020F0502020204030204" pitchFamily="34" charset="0"/>
                <a:sym typeface="Candara"/>
              </a:rPr>
              <a:t>METAS</a:t>
            </a:r>
            <a:endParaRPr sz="1600" b="1" dirty="0">
              <a:solidFill>
                <a:srgbClr val="FEFEFE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35" name="Google Shape;558;p6">
            <a:extLst>
              <a:ext uri="{FF2B5EF4-FFF2-40B4-BE49-F238E27FC236}">
                <a16:creationId xmlns:a16="http://schemas.microsoft.com/office/drawing/2014/main" id="{4C9D8981-244E-4283-8241-1A1A91CE259A}"/>
              </a:ext>
            </a:extLst>
          </p:cNvPr>
          <p:cNvSpPr/>
          <p:nvPr/>
        </p:nvSpPr>
        <p:spPr>
          <a:xfrm>
            <a:off x="12858364" y="11676159"/>
            <a:ext cx="1547363" cy="583591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rgbClr val="FEFEFE"/>
                </a:solidFill>
                <a:cs typeface="Candara" panose="020F0502020204030204" pitchFamily="34" charset="0"/>
                <a:sym typeface="Candara"/>
              </a:rPr>
              <a:t>PROYECTOS</a:t>
            </a:r>
            <a:endParaRPr sz="1600" b="1" dirty="0">
              <a:solidFill>
                <a:srgbClr val="FEFEFE"/>
              </a:solidFill>
              <a:cs typeface="Candara" panose="020F0502020204030204" pitchFamily="34" charset="0"/>
              <a:sym typeface="Candara"/>
            </a:endParaRPr>
          </a:p>
        </p:txBody>
      </p:sp>
      <p:sp>
        <p:nvSpPr>
          <p:cNvPr id="39" name="Google Shape;566;p6">
            <a:extLst>
              <a:ext uri="{FF2B5EF4-FFF2-40B4-BE49-F238E27FC236}">
                <a16:creationId xmlns:a16="http://schemas.microsoft.com/office/drawing/2014/main" id="{1ADA5A84-4B63-44CF-8330-F6D6C4E917D6}"/>
              </a:ext>
            </a:extLst>
          </p:cNvPr>
          <p:cNvSpPr/>
          <p:nvPr/>
        </p:nvSpPr>
        <p:spPr>
          <a:xfrm>
            <a:off x="11125438" y="3013070"/>
            <a:ext cx="2133124" cy="744993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4276" tIns="14276" rIns="14276" bIns="1028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FEFEFE"/>
              </a:buClr>
              <a:buSzPts val="1200"/>
            </a:pPr>
            <a:r>
              <a:rPr lang="es-MX" sz="1600" b="1" dirty="0">
                <a:solidFill>
                  <a:schemeClr val="accent2"/>
                </a:solidFill>
                <a:cs typeface="Candara" panose="020F0502020204030204" pitchFamily="34" charset="0"/>
                <a:sym typeface="Candara"/>
              </a:rPr>
              <a:t>FUNCIONES SUSTANTIVAS</a:t>
            </a:r>
            <a:endParaRPr lang="es-MX" sz="1600" b="1" dirty="0">
              <a:solidFill>
                <a:schemeClr val="accent2"/>
              </a:solidFill>
              <a:cs typeface="Candara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2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16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4447E-0773-C7F7-B4DE-514774623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A6F1B50-08DF-A20F-8763-784B902EC712}"/>
              </a:ext>
            </a:extLst>
          </p:cNvPr>
          <p:cNvSpPr/>
          <p:nvPr/>
        </p:nvSpPr>
        <p:spPr>
          <a:xfrm>
            <a:off x="1" y="67140"/>
            <a:ext cx="24336376" cy="6922593"/>
          </a:xfrm>
          <a:prstGeom prst="rect">
            <a:avLst/>
          </a:prstGeom>
          <a:solidFill>
            <a:srgbClr val="0E23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5205315-7CAF-A73F-09D6-5E8109DECA93}"/>
              </a:ext>
            </a:extLst>
          </p:cNvPr>
          <p:cNvSpPr/>
          <p:nvPr/>
        </p:nvSpPr>
        <p:spPr>
          <a:xfrm>
            <a:off x="12126684" y="8969573"/>
            <a:ext cx="12245068" cy="4746427"/>
          </a:xfrm>
          <a:prstGeom prst="roundRect">
            <a:avLst>
              <a:gd name="adj" fmla="val 50000"/>
            </a:avLst>
          </a:prstGeom>
          <a:solidFill>
            <a:srgbClr val="1A3D78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1B7F5CB-EA2C-EC41-36CA-4100775DD8A2}"/>
              </a:ext>
            </a:extLst>
          </p:cNvPr>
          <p:cNvSpPr/>
          <p:nvPr/>
        </p:nvSpPr>
        <p:spPr>
          <a:xfrm>
            <a:off x="23574375" y="0"/>
            <a:ext cx="47625" cy="1428750"/>
          </a:xfrm>
          <a:prstGeom prst="rect">
            <a:avLst/>
          </a:prstGeom>
          <a:solidFill>
            <a:srgbClr val="D8581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CBB135A-FA6F-0618-265F-C078801FE68A}"/>
              </a:ext>
            </a:extLst>
          </p:cNvPr>
          <p:cNvSpPr/>
          <p:nvPr/>
        </p:nvSpPr>
        <p:spPr>
          <a:xfrm>
            <a:off x="1047750" y="747713"/>
            <a:ext cx="21386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D85819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◆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5241DB4-C060-5FE1-B2F7-3B9D7032E622}"/>
              </a:ext>
            </a:extLst>
          </p:cNvPr>
          <p:cNvSpPr/>
          <p:nvPr/>
        </p:nvSpPr>
        <p:spPr>
          <a:xfrm>
            <a:off x="1337816" y="714375"/>
            <a:ext cx="546918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Inducción al Sistema Integrado de Gestión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E7D6283-3D9B-547D-6679-4861AD8BADAD}"/>
              </a:ext>
            </a:extLst>
          </p:cNvPr>
          <p:cNvSpPr/>
          <p:nvPr/>
        </p:nvSpPr>
        <p:spPr>
          <a:xfrm>
            <a:off x="1047750" y="5211961"/>
            <a:ext cx="21457920" cy="1138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6957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Sistemas De </a:t>
            </a: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9912"/>
                </a:solidFill>
                <a:effectLst/>
                <a:uLnTx/>
                <a:uFillTx/>
                <a:ea typeface="Poppins" pitchFamily="34" charset="-122"/>
                <a:cs typeface="Poppins" pitchFamily="34" charset="-120"/>
              </a:rPr>
              <a:t>Gestion</a:t>
            </a:r>
            <a:endParaRPr kumimoji="0" lang="en-US" sz="8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2E4C1E8-D6B6-5209-0D5C-275175A4A38A}"/>
              </a:ext>
            </a:extLst>
          </p:cNvPr>
          <p:cNvSpPr/>
          <p:nvPr/>
        </p:nvSpPr>
        <p:spPr>
          <a:xfrm>
            <a:off x="1047750" y="6731198"/>
            <a:ext cx="2095500" cy="57150"/>
          </a:xfrm>
          <a:prstGeom prst="rect">
            <a:avLst/>
          </a:prstGeom>
          <a:solidFill>
            <a:srgbClr val="D8581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023FF58A-E6D2-BF46-3B96-38BEC3CD3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50" y="10778728"/>
            <a:ext cx="5905500" cy="227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35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Link 1"/>
          <p:cNvSpPr/>
          <p:nvPr/>
        </p:nvSpPr>
        <p:spPr>
          <a:xfrm flipH="1">
            <a:off x="12503888" y="3835400"/>
            <a:ext cx="5612" cy="698500"/>
          </a:xfrm>
          <a:prstGeom prst="line">
            <a:avLst/>
          </a:prstGeom>
          <a:ln w="38100" cap="rnd">
            <a:solidFill>
              <a:srgbClr val="1B6FC4"/>
            </a:solidFill>
            <a:prstDash val="sysDot"/>
          </a:ln>
        </p:spPr>
        <p:txBody>
          <a:bodyPr/>
          <a:lstStyle/>
          <a:p>
            <a:endParaRPr/>
          </a:p>
        </p:txBody>
      </p:sp>
      <p:sp>
        <p:nvSpPr>
          <p:cNvPr id="402" name="Link 2"/>
          <p:cNvSpPr/>
          <p:nvPr/>
        </p:nvSpPr>
        <p:spPr>
          <a:xfrm flipV="1">
            <a:off x="15989300" y="5905500"/>
            <a:ext cx="1028700" cy="1155700"/>
          </a:xfrm>
          <a:prstGeom prst="line">
            <a:avLst/>
          </a:prstGeom>
          <a:ln w="38100" cap="rnd">
            <a:solidFill>
              <a:srgbClr val="4CA82E"/>
            </a:solidFill>
            <a:prstDash val="sysDot"/>
          </a:ln>
        </p:spPr>
        <p:txBody>
          <a:bodyPr/>
          <a:lstStyle/>
          <a:p>
            <a:endParaRPr/>
          </a:p>
        </p:txBody>
      </p:sp>
      <p:sp>
        <p:nvSpPr>
          <p:cNvPr id="403" name="Link 3"/>
          <p:cNvSpPr/>
          <p:nvPr/>
        </p:nvSpPr>
        <p:spPr>
          <a:xfrm flipV="1">
            <a:off x="14864523" y="10121900"/>
            <a:ext cx="2153477" cy="1014648"/>
          </a:xfrm>
          <a:prstGeom prst="line">
            <a:avLst/>
          </a:prstGeom>
          <a:ln w="38100" cap="rnd">
            <a:solidFill>
              <a:srgbClr val="7A5DC7"/>
            </a:solidFill>
            <a:prstDash val="sysDot"/>
          </a:ln>
        </p:spPr>
        <p:txBody>
          <a:bodyPr/>
          <a:lstStyle/>
          <a:p>
            <a:endParaRPr/>
          </a:p>
        </p:txBody>
      </p:sp>
      <p:sp>
        <p:nvSpPr>
          <p:cNvPr id="404" name="Link 4"/>
          <p:cNvSpPr/>
          <p:nvPr/>
        </p:nvSpPr>
        <p:spPr>
          <a:xfrm flipH="1" flipV="1">
            <a:off x="7366000" y="10045700"/>
            <a:ext cx="2997200" cy="1104900"/>
          </a:xfrm>
          <a:prstGeom prst="line">
            <a:avLst/>
          </a:prstGeom>
          <a:ln w="38100" cap="rnd">
            <a:solidFill>
              <a:srgbClr val="E9A317"/>
            </a:solidFill>
            <a:prstDash val="sysDot"/>
          </a:ln>
        </p:spPr>
        <p:txBody>
          <a:bodyPr/>
          <a:lstStyle/>
          <a:p>
            <a:endParaRPr/>
          </a:p>
        </p:txBody>
      </p:sp>
      <p:sp>
        <p:nvSpPr>
          <p:cNvPr id="405" name="Link 5"/>
          <p:cNvSpPr/>
          <p:nvPr/>
        </p:nvSpPr>
        <p:spPr>
          <a:xfrm flipH="1" flipV="1">
            <a:off x="7366000" y="6756400"/>
            <a:ext cx="1663700" cy="304800"/>
          </a:xfrm>
          <a:prstGeom prst="line">
            <a:avLst/>
          </a:prstGeom>
          <a:ln w="38100" cap="rnd">
            <a:solidFill>
              <a:srgbClr val="E8541E"/>
            </a:solidFill>
            <a:prstDash val="sysDot"/>
          </a:ln>
        </p:spPr>
        <p:txBody>
          <a:bodyPr/>
          <a:lstStyle/>
          <a:p>
            <a:endParaRPr/>
          </a:p>
        </p:txBody>
      </p:sp>
      <p:sp>
        <p:nvSpPr>
          <p:cNvPr id="13" name="Bocadillo: rectángulo con esquinas redondeadas 12">
            <a:extLst>
              <a:ext uri="{FF2B5EF4-FFF2-40B4-BE49-F238E27FC236}">
                <a16:creationId xmlns:a16="http://schemas.microsoft.com/office/drawing/2014/main" id="{33DC617D-11A4-4A94-BC43-508F81361AE1}"/>
              </a:ext>
            </a:extLst>
          </p:cNvPr>
          <p:cNvSpPr/>
          <p:nvPr/>
        </p:nvSpPr>
        <p:spPr>
          <a:xfrm rot="11342884">
            <a:off x="442903" y="2055492"/>
            <a:ext cx="5322489" cy="2694598"/>
          </a:xfrm>
          <a:prstGeom prst="wedgeRoundRectCallout">
            <a:avLst/>
          </a:prstGeom>
          <a:solidFill>
            <a:schemeClr val="accent5">
              <a:lumMod val="20000"/>
              <a:lumOff val="8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2" name="TextBox 33"/>
          <p:cNvSpPr txBox="1"/>
          <p:nvPr/>
        </p:nvSpPr>
        <p:spPr>
          <a:xfrm>
            <a:off x="3944212" y="920931"/>
            <a:ext cx="16520869" cy="10028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s-ES" sz="6000" b="1" spc="200" dirty="0">
                <a:solidFill>
                  <a:srgbClr val="092561"/>
                </a:solidFill>
                <a:ea typeface="Candara" charset="0"/>
                <a:cs typeface="Candara" charset="0"/>
              </a:rPr>
              <a:t>SISTEMAS DE GESTIÓN DE LA UNIVERSIDAD</a:t>
            </a:r>
          </a:p>
        </p:txBody>
      </p:sp>
      <p:sp>
        <p:nvSpPr>
          <p:cNvPr id="63" name="Subtitle 2">
            <a:extLst>
              <a:ext uri="{FF2B5EF4-FFF2-40B4-BE49-F238E27FC236}">
                <a16:creationId xmlns:a16="http://schemas.microsoft.com/office/drawing/2014/main" id="{0457A44E-3339-4B21-B1E7-BCC4950BB889}"/>
              </a:ext>
            </a:extLst>
          </p:cNvPr>
          <p:cNvSpPr txBox="1">
            <a:spLocks/>
          </p:cNvSpPr>
          <p:nvPr/>
        </p:nvSpPr>
        <p:spPr>
          <a:xfrm>
            <a:off x="9525000" y="2133600"/>
            <a:ext cx="5969000" cy="1701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1B6FC4"/>
            </a:solidFill>
          </a:ln>
        </p:spPr>
        <p:txBody>
          <a:bodyPr vert="horz" wrap="square" lIns="1371600" tIns="190500" rIns="254000" bIns="1905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1087636" eaLnBrk="1" hangingPunct="1">
              <a:lnSpc>
                <a:spcPts val="2650"/>
              </a:lnSpc>
              <a:spcBef>
                <a:spcPct val="20000"/>
              </a:spcBef>
              <a:buFont typeface="Candara"/>
              <a:defRPr sz="2000" b="1" kern="1200" spc="3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B0502020202020204" pitchFamily="34" charset="0"/>
                <a:ea typeface="Candara" charset="0"/>
                <a:cs typeface="Candara" charset="0"/>
              </a:defRPr>
            </a:lvl1pPr>
            <a:lvl2pPr marL="1087636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CO" sz="2000" b="1" dirty="0">
                <a:solidFill>
                  <a:srgbClr val="143163"/>
                </a:solidFill>
                <a:latin typeface="Montserrat"/>
              </a:rPr>
              <a:t>GESTIÓN DE LA CALIDAD</a:t>
            </a:r>
          </a:p>
          <a:p>
            <a:pPr marL="304800" indent="-304800" algn="l">
              <a:spcBef>
                <a:spcPts val="600"/>
              </a:spcBef>
              <a:buClr>
                <a:srgbClr val="1B6FC4"/>
              </a:buClr>
              <a:buFont typeface="Arial"/>
              <a:buChar char="✓"/>
            </a:pPr>
            <a:r>
              <a:rPr lang="es-CO" sz="1800" b="1" dirty="0">
                <a:solidFill>
                  <a:srgbClr val="1B6FC4"/>
                </a:solidFill>
                <a:latin typeface="Montserrat"/>
              </a:rPr>
              <a:t>ISO 9001:2015</a:t>
            </a:r>
          </a:p>
        </p:txBody>
      </p:sp>
      <p:sp>
        <p:nvSpPr>
          <p:cNvPr id="64" name="Subtitle 2">
            <a:extLst>
              <a:ext uri="{FF2B5EF4-FFF2-40B4-BE49-F238E27FC236}">
                <a16:creationId xmlns:a16="http://schemas.microsoft.com/office/drawing/2014/main" id="{3F9D0945-A1C5-4435-840E-944CC2D1EEBF}"/>
              </a:ext>
            </a:extLst>
          </p:cNvPr>
          <p:cNvSpPr txBox="1">
            <a:spLocks/>
          </p:cNvSpPr>
          <p:nvPr/>
        </p:nvSpPr>
        <p:spPr>
          <a:xfrm>
            <a:off x="17018000" y="5054600"/>
            <a:ext cx="5969000" cy="1701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4CA82E"/>
            </a:solidFill>
          </a:ln>
        </p:spPr>
        <p:txBody>
          <a:bodyPr vert="horz" wrap="square" lIns="1371600" tIns="190500" rIns="254000" bIns="19050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Candara"/>
              <a:buNone/>
              <a:defRPr sz="2400" kern="1200">
                <a:solidFill>
                  <a:schemeClr val="tx2"/>
                </a:solidFill>
                <a:latin typeface="Candara"/>
                <a:ea typeface="+mn-ea"/>
                <a:cs typeface="Candara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CO" sz="2000" b="1" dirty="0">
                <a:solidFill>
                  <a:srgbClr val="143163"/>
                </a:solidFill>
                <a:latin typeface="Montserrat"/>
              </a:rPr>
              <a:t>GESTIÓN AMBIENTAL</a:t>
            </a:r>
          </a:p>
          <a:p>
            <a:pPr marL="304800" indent="-304800" algn="l">
              <a:spcBef>
                <a:spcPts val="600"/>
              </a:spcBef>
              <a:buClr>
                <a:srgbClr val="4CA82E"/>
              </a:buClr>
              <a:buFont typeface="Arial"/>
              <a:buChar char="✓"/>
            </a:pPr>
            <a:r>
              <a:rPr lang="es-CO" sz="1800" b="1" dirty="0">
                <a:solidFill>
                  <a:srgbClr val="4CA82E"/>
                </a:solidFill>
                <a:latin typeface="Montserrat"/>
              </a:rPr>
              <a:t>ISO 14001:2015</a:t>
            </a: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A293B2DA-13A6-40C7-A5A5-82CD75ED7FE5}"/>
              </a:ext>
            </a:extLst>
          </p:cNvPr>
          <p:cNvSpPr txBox="1">
            <a:spLocks/>
          </p:cNvSpPr>
          <p:nvPr/>
        </p:nvSpPr>
        <p:spPr>
          <a:xfrm>
            <a:off x="1363298" y="5523681"/>
            <a:ext cx="5969000" cy="2489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E8541E"/>
            </a:solidFill>
          </a:ln>
        </p:spPr>
        <p:txBody>
          <a:bodyPr vert="horz" wrap="square" lIns="1371600" tIns="190500" rIns="254000" bIns="190500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1087636" eaLnBrk="1" hangingPunct="1">
              <a:lnSpc>
                <a:spcPts val="2650"/>
              </a:lnSpc>
              <a:spcBef>
                <a:spcPct val="20000"/>
              </a:spcBef>
              <a:buFont typeface="Candara"/>
              <a:defRPr sz="2000" b="1" kern="1200" spc="3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B0502020202020204" pitchFamily="34" charset="0"/>
                <a:ea typeface="Candara" charset="0"/>
                <a:cs typeface="Candara" charset="0"/>
              </a:defRPr>
            </a:lvl1pPr>
            <a:lvl2pPr marL="1087636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eaLnBrk="1" hangingPunct="1">
              <a:lnSpc>
                <a:spcPct val="130000"/>
              </a:lnSpc>
              <a:spcBef>
                <a:spcPct val="20000"/>
              </a:spcBef>
              <a:buFont typeface="Candara"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eaLnBrk="1" hangingPunct="1">
              <a:spcBef>
                <a:spcPct val="20000"/>
              </a:spcBef>
              <a:buFont typeface="Candara"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CO" sz="2000" b="1" dirty="0">
                <a:solidFill>
                  <a:srgbClr val="143163"/>
                </a:solidFill>
                <a:latin typeface="Montserrat"/>
              </a:rPr>
              <a:t>GESTIÓN DE SEGURIDAD Y SALUD EN EL TRABAJO</a:t>
            </a:r>
          </a:p>
          <a:p>
            <a:pPr marL="304800" indent="-304800" algn="l">
              <a:spcBef>
                <a:spcPts val="600"/>
              </a:spcBef>
              <a:buClr>
                <a:srgbClr val="E8541E"/>
              </a:buClr>
              <a:buFont typeface="Arial"/>
              <a:buChar char="✓"/>
            </a:pPr>
            <a:r>
              <a:rPr lang="es-CO" sz="1800" b="1" dirty="0">
                <a:solidFill>
                  <a:srgbClr val="E8541E"/>
                </a:solidFill>
                <a:latin typeface="Montserrat"/>
              </a:rPr>
              <a:t>ISO 45001:2018</a:t>
            </a:r>
          </a:p>
          <a:p>
            <a:pPr marL="304800" indent="-304800" algn="l">
              <a:spcBef>
                <a:spcPts val="600"/>
              </a:spcBef>
              <a:buClr>
                <a:srgbClr val="E8541E"/>
              </a:buClr>
              <a:buFont typeface="Arial"/>
              <a:buChar char="✓"/>
            </a:pPr>
            <a:r>
              <a:rPr lang="es-CO" sz="1800" b="1" dirty="0">
                <a:solidFill>
                  <a:srgbClr val="E8541E"/>
                </a:solidFill>
                <a:latin typeface="Montserrat"/>
              </a:rPr>
              <a:t>Resolución 0312 de 2019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3D0DC515-F0FD-4CCC-8B59-23C776660AB8}"/>
              </a:ext>
            </a:extLst>
          </p:cNvPr>
          <p:cNvSpPr txBox="1">
            <a:spLocks/>
          </p:cNvSpPr>
          <p:nvPr/>
        </p:nvSpPr>
        <p:spPr>
          <a:xfrm>
            <a:off x="1397000" y="9194800"/>
            <a:ext cx="5969000" cy="1701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E9A317"/>
            </a:solidFill>
          </a:ln>
        </p:spPr>
        <p:txBody>
          <a:bodyPr vert="horz" wrap="square" lIns="1371600" tIns="190500" rIns="254000" bIns="19050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Candara"/>
              <a:buNone/>
              <a:defRPr sz="2400" kern="1200">
                <a:solidFill>
                  <a:schemeClr val="tx2"/>
                </a:solidFill>
                <a:latin typeface="Candara"/>
                <a:ea typeface="+mn-ea"/>
                <a:cs typeface="Candara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CO" sz="2000" b="1" dirty="0">
                <a:solidFill>
                  <a:srgbClr val="143163"/>
                </a:solidFill>
                <a:latin typeface="Montserrat"/>
              </a:rPr>
              <a:t>GESTIÓN DE LABORATORIOS</a:t>
            </a:r>
          </a:p>
          <a:p>
            <a:pPr marL="304800" indent="-304800" algn="l">
              <a:spcBef>
                <a:spcPts val="600"/>
              </a:spcBef>
              <a:buClr>
                <a:srgbClr val="E9A317"/>
              </a:buClr>
              <a:buFont typeface="Arial"/>
              <a:buChar char="✓"/>
            </a:pPr>
            <a:r>
              <a:rPr lang="es-CO" sz="1800" b="1" dirty="0">
                <a:solidFill>
                  <a:srgbClr val="E9A317"/>
                </a:solidFill>
                <a:latin typeface="Montserrat"/>
              </a:rPr>
              <a:t>ISO/IEC 17025:2017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9D23E854-825C-4154-BC06-DB2C1D0C36E0}"/>
              </a:ext>
            </a:extLst>
          </p:cNvPr>
          <p:cNvSpPr txBox="1">
            <a:spLocks/>
          </p:cNvSpPr>
          <p:nvPr/>
        </p:nvSpPr>
        <p:spPr>
          <a:xfrm>
            <a:off x="17018000" y="8737600"/>
            <a:ext cx="5969000" cy="2768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7A5DC7"/>
            </a:solidFill>
          </a:ln>
        </p:spPr>
        <p:txBody>
          <a:bodyPr vert="horz" wrap="square" lIns="1371600" tIns="190500" rIns="254000" bIns="19050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Candara"/>
              <a:buNone/>
              <a:defRPr sz="2400" kern="1200">
                <a:solidFill>
                  <a:schemeClr val="tx2"/>
                </a:solidFill>
                <a:latin typeface="Candara"/>
                <a:ea typeface="+mn-ea"/>
                <a:cs typeface="Candara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CO" sz="2000" b="1" dirty="0">
                <a:solidFill>
                  <a:srgbClr val="143163"/>
                </a:solidFill>
                <a:latin typeface="Montserrat"/>
              </a:rPr>
              <a:t>SISTEMA INTERNO DE ASEGURAMIENTO DE LA CALIDAD – SIAC</a:t>
            </a:r>
          </a:p>
          <a:p>
            <a:pPr marL="304800" indent="-304800" algn="l">
              <a:spcBef>
                <a:spcPts val="600"/>
              </a:spcBef>
              <a:buClr>
                <a:srgbClr val="7A5DC7"/>
              </a:buClr>
              <a:buFont typeface="Arial"/>
              <a:buChar char="✓"/>
            </a:pPr>
            <a:r>
              <a:rPr lang="es-CO" sz="1800" b="1" dirty="0">
                <a:solidFill>
                  <a:srgbClr val="7A5DC7"/>
                </a:solidFill>
                <a:latin typeface="Montserrat"/>
              </a:rPr>
              <a:t>Res. Rectoral 001334 del 22 de abril de 2024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95FE623-B47C-432B-9CF8-37942FB5F7A6}"/>
              </a:ext>
            </a:extLst>
          </p:cNvPr>
          <p:cNvSpPr/>
          <p:nvPr/>
        </p:nvSpPr>
        <p:spPr>
          <a:xfrm>
            <a:off x="938463" y="2468005"/>
            <a:ext cx="4331369" cy="190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chemeClr val="tx1">
                    <a:lumMod val="50000"/>
                  </a:schemeClr>
                </a:solidFill>
                <a:cs typeface="Candara" panose="020F0502020204030204" pitchFamily="34" charset="0"/>
              </a:rPr>
              <a:t>Conjunto de elementos de una organización interrelacionados o que interactúan para establecer políticas, objetivos y procesos para lograr estos objetivos.</a:t>
            </a:r>
          </a:p>
        </p:txBody>
      </p:sp>
      <p:sp>
        <p:nvSpPr>
          <p:cNvPr id="321" name="Petal 1"/>
          <p:cNvSpPr/>
          <p:nvPr/>
        </p:nvSpPr>
        <p:spPr>
          <a:xfrm>
            <a:off x="8851900" y="4533900"/>
            <a:ext cx="7315200" cy="7315200"/>
          </a:xfrm>
          <a:custGeom>
            <a:avLst/>
            <a:gdLst/>
            <a:ahLst/>
            <a:cxnLst/>
            <a:rect l="0" t="0" r="r" b="b"/>
            <a:pathLst>
              <a:path w="7315200" h="7315200">
                <a:moveTo>
                  <a:pt x="2098195" y="349081"/>
                </a:moveTo>
                <a:lnTo>
                  <a:pt x="2164742" y="318527"/>
                </a:lnTo>
                <a:lnTo>
                  <a:pt x="2231886" y="289310"/>
                </a:lnTo>
                <a:lnTo>
                  <a:pt x="2299602" y="261444"/>
                </a:lnTo>
                <a:lnTo>
                  <a:pt x="2367862" y="234938"/>
                </a:lnTo>
                <a:lnTo>
                  <a:pt x="2436639" y="209805"/>
                </a:lnTo>
                <a:lnTo>
                  <a:pt x="2505906" y="186053"/>
                </a:lnTo>
                <a:lnTo>
                  <a:pt x="2575634" y="163693"/>
                </a:lnTo>
                <a:lnTo>
                  <a:pt x="2645795" y="142733"/>
                </a:lnTo>
                <a:lnTo>
                  <a:pt x="2716363" y="123182"/>
                </a:lnTo>
                <a:lnTo>
                  <a:pt x="2787307" y="105048"/>
                </a:lnTo>
                <a:lnTo>
                  <a:pt x="2858601" y="88337"/>
                </a:lnTo>
                <a:lnTo>
                  <a:pt x="2930214" y="73057"/>
                </a:lnTo>
                <a:lnTo>
                  <a:pt x="3002119" y="59214"/>
                </a:lnTo>
                <a:lnTo>
                  <a:pt x="3074287" y="46813"/>
                </a:lnTo>
                <a:lnTo>
                  <a:pt x="3146689" y="35859"/>
                </a:lnTo>
                <a:lnTo>
                  <a:pt x="3219295" y="26357"/>
                </a:lnTo>
                <a:lnTo>
                  <a:pt x="3292077" y="18310"/>
                </a:lnTo>
                <a:lnTo>
                  <a:pt x="3365006" y="11722"/>
                </a:lnTo>
                <a:lnTo>
                  <a:pt x="3438052" y="6595"/>
                </a:lnTo>
                <a:lnTo>
                  <a:pt x="3511186" y="2932"/>
                </a:lnTo>
                <a:lnTo>
                  <a:pt x="3584378" y="733"/>
                </a:lnTo>
                <a:lnTo>
                  <a:pt x="3657600" y="0"/>
                </a:lnTo>
                <a:lnTo>
                  <a:pt x="3730822" y="733"/>
                </a:lnTo>
                <a:lnTo>
                  <a:pt x="3804014" y="2932"/>
                </a:lnTo>
                <a:lnTo>
                  <a:pt x="3877148" y="6595"/>
                </a:lnTo>
                <a:lnTo>
                  <a:pt x="3950194" y="11722"/>
                </a:lnTo>
                <a:lnTo>
                  <a:pt x="4023123" y="18310"/>
                </a:lnTo>
                <a:lnTo>
                  <a:pt x="4095905" y="26357"/>
                </a:lnTo>
                <a:lnTo>
                  <a:pt x="4168511" y="35859"/>
                </a:lnTo>
                <a:lnTo>
                  <a:pt x="4240913" y="46813"/>
                </a:lnTo>
                <a:lnTo>
                  <a:pt x="4313081" y="59214"/>
                </a:lnTo>
                <a:lnTo>
                  <a:pt x="4384986" y="73057"/>
                </a:lnTo>
                <a:lnTo>
                  <a:pt x="4456599" y="88337"/>
                </a:lnTo>
                <a:lnTo>
                  <a:pt x="4527893" y="105048"/>
                </a:lnTo>
                <a:lnTo>
                  <a:pt x="4598837" y="123182"/>
                </a:lnTo>
                <a:lnTo>
                  <a:pt x="4669405" y="142733"/>
                </a:lnTo>
                <a:lnTo>
                  <a:pt x="4739566" y="163693"/>
                </a:lnTo>
                <a:lnTo>
                  <a:pt x="4809294" y="186053"/>
                </a:lnTo>
                <a:lnTo>
                  <a:pt x="4878561" y="209805"/>
                </a:lnTo>
                <a:lnTo>
                  <a:pt x="4947338" y="234938"/>
                </a:lnTo>
                <a:lnTo>
                  <a:pt x="5015598" y="261444"/>
                </a:lnTo>
                <a:lnTo>
                  <a:pt x="5083314" y="289310"/>
                </a:lnTo>
                <a:lnTo>
                  <a:pt x="5150458" y="318527"/>
                </a:lnTo>
                <a:lnTo>
                  <a:pt x="5217005" y="349081"/>
                </a:lnTo>
                <a:quadBezTo>
                  <a:pt x="5595833" y="555779"/>
                  <a:pt x="5367014" y="921966"/>
                </a:quadBezTo>
                <a:lnTo>
                  <a:pt x="4815156" y="1805124"/>
                </a:lnTo>
                <a:quadBezTo>
                  <a:pt x="4586337" y="2171311"/>
                  <a:pt x="4195797" y="1989682"/>
                </a:quadBezTo>
                <a:lnTo>
                  <a:pt x="4163159" y="1979501"/>
                </a:lnTo>
                <a:lnTo>
                  <a:pt x="4130329" y="1969958"/>
                </a:lnTo>
                <a:lnTo>
                  <a:pt x="4097318" y="1961058"/>
                </a:lnTo>
                <a:lnTo>
                  <a:pt x="4064140" y="1952803"/>
                </a:lnTo>
                <a:lnTo>
                  <a:pt x="4030808" y="1945197"/>
                </a:lnTo>
                <a:lnTo>
                  <a:pt x="3997333" y="1938243"/>
                </a:lnTo>
                <a:lnTo>
                  <a:pt x="3963730" y="1931943"/>
                </a:lnTo>
                <a:lnTo>
                  <a:pt x="3930009" y="1926300"/>
                </a:lnTo>
                <a:lnTo>
                  <a:pt x="3896185" y="1921316"/>
                </a:lnTo>
                <a:lnTo>
                  <a:pt x="3862271" y="1916992"/>
                </a:lnTo>
                <a:lnTo>
                  <a:pt x="3828278" y="1913331"/>
                </a:lnTo>
                <a:lnTo>
                  <a:pt x="3794220" y="1910333"/>
                </a:lnTo>
                <a:lnTo>
                  <a:pt x="3760111" y="1908001"/>
                </a:lnTo>
                <a:lnTo>
                  <a:pt x="3725962" y="1906334"/>
                </a:lnTo>
                <a:lnTo>
                  <a:pt x="3691788" y="1905333"/>
                </a:lnTo>
                <a:lnTo>
                  <a:pt x="3657600" y="1905000"/>
                </a:lnTo>
                <a:lnTo>
                  <a:pt x="3623412" y="1905333"/>
                </a:lnTo>
                <a:lnTo>
                  <a:pt x="3589238" y="1906334"/>
                </a:lnTo>
                <a:lnTo>
                  <a:pt x="3555089" y="1908001"/>
                </a:lnTo>
                <a:lnTo>
                  <a:pt x="3520980" y="1910333"/>
                </a:lnTo>
                <a:lnTo>
                  <a:pt x="3486922" y="1913331"/>
                </a:lnTo>
                <a:lnTo>
                  <a:pt x="3452929" y="1916992"/>
                </a:lnTo>
                <a:lnTo>
                  <a:pt x="3419015" y="1921316"/>
                </a:lnTo>
                <a:lnTo>
                  <a:pt x="3385191" y="1926300"/>
                </a:lnTo>
                <a:lnTo>
                  <a:pt x="3351470" y="1931943"/>
                </a:lnTo>
                <a:lnTo>
                  <a:pt x="3317867" y="1938243"/>
                </a:lnTo>
                <a:lnTo>
                  <a:pt x="3284392" y="1945197"/>
                </a:lnTo>
                <a:lnTo>
                  <a:pt x="3251060" y="1952803"/>
                </a:lnTo>
                <a:lnTo>
                  <a:pt x="3217882" y="1961058"/>
                </a:lnTo>
                <a:lnTo>
                  <a:pt x="3184871" y="1969958"/>
                </a:lnTo>
                <a:lnTo>
                  <a:pt x="3152041" y="1979501"/>
                </a:lnTo>
                <a:lnTo>
                  <a:pt x="3119403" y="1989682"/>
                </a:lnTo>
                <a:quadBezTo>
                  <a:pt x="2728863" y="2171311"/>
                  <a:pt x="2500044" y="1805124"/>
                </a:quadBezTo>
                <a:lnTo>
                  <a:pt x="1948186" y="921966"/>
                </a:lnTo>
                <a:quadBezTo>
                  <a:pt x="1719367" y="555779"/>
                  <a:pt x="2098195" y="349081"/>
                </a:quadBezTo>
                <a:close/>
              </a:path>
            </a:pathLst>
          </a:custGeom>
          <a:solidFill>
            <a:srgbClr val="FFFFFF"/>
          </a:solidFill>
          <a:ln w="177800" cap="rnd">
            <a:solidFill>
              <a:srgbClr val="1B6FC4"/>
            </a:solidFill>
            <a:round/>
          </a:ln>
        </p:spPr>
        <p:txBody>
          <a:bodyPr/>
          <a:lstStyle/>
          <a:p>
            <a:endParaRPr/>
          </a:p>
        </p:txBody>
      </p:sp>
      <p:sp>
        <p:nvSpPr>
          <p:cNvPr id="322" name="Petal 2"/>
          <p:cNvSpPr/>
          <p:nvPr/>
        </p:nvSpPr>
        <p:spPr>
          <a:xfrm>
            <a:off x="8851900" y="4533900"/>
            <a:ext cx="7315200" cy="7315200"/>
          </a:xfrm>
          <a:custGeom>
            <a:avLst/>
            <a:gdLst/>
            <a:ahLst/>
            <a:cxnLst/>
            <a:rect l="0" t="0" r="r" b="b"/>
            <a:pathLst>
              <a:path w="7315200" h="7315200">
                <a:moveTo>
                  <a:pt x="6322306" y="1152130"/>
                </a:moveTo>
                <a:lnTo>
                  <a:pt x="6371929" y="1205977"/>
                </a:lnTo>
                <a:lnTo>
                  <a:pt x="6420464" y="1260807"/>
                </a:lnTo>
                <a:lnTo>
                  <a:pt x="6467892" y="1316597"/>
                </a:lnTo>
                <a:lnTo>
                  <a:pt x="6514194" y="1373326"/>
                </a:lnTo>
                <a:lnTo>
                  <a:pt x="6559351" y="1430970"/>
                </a:lnTo>
                <a:lnTo>
                  <a:pt x="6603344" y="1489507"/>
                </a:lnTo>
                <a:lnTo>
                  <a:pt x="6646157" y="1548912"/>
                </a:lnTo>
                <a:lnTo>
                  <a:pt x="6687772" y="1609163"/>
                </a:lnTo>
                <a:lnTo>
                  <a:pt x="6728173" y="1670235"/>
                </a:lnTo>
                <a:lnTo>
                  <a:pt x="6767343" y="1732103"/>
                </a:lnTo>
                <a:lnTo>
                  <a:pt x="6805266" y="1794743"/>
                </a:lnTo>
                <a:lnTo>
                  <a:pt x="6841928" y="1858130"/>
                </a:lnTo>
                <a:lnTo>
                  <a:pt x="6877314" y="1922238"/>
                </a:lnTo>
                <a:lnTo>
                  <a:pt x="6911409" y="1987042"/>
                </a:lnTo>
                <a:lnTo>
                  <a:pt x="6944200" y="2052515"/>
                </a:lnTo>
                <a:lnTo>
                  <a:pt x="6975674" y="2118631"/>
                </a:lnTo>
                <a:lnTo>
                  <a:pt x="7005818" y="2185365"/>
                </a:lnTo>
                <a:lnTo>
                  <a:pt x="7034619" y="2252688"/>
                </a:lnTo>
                <a:lnTo>
                  <a:pt x="7062068" y="2320575"/>
                </a:lnTo>
                <a:lnTo>
                  <a:pt x="7088152" y="2388997"/>
                </a:lnTo>
                <a:lnTo>
                  <a:pt x="7112860" y="2457928"/>
                </a:lnTo>
                <a:lnTo>
                  <a:pt x="7136184" y="2527339"/>
                </a:lnTo>
                <a:lnTo>
                  <a:pt x="7158114" y="2597204"/>
                </a:lnTo>
                <a:lnTo>
                  <a:pt x="7178641" y="2667494"/>
                </a:lnTo>
                <a:lnTo>
                  <a:pt x="7197756" y="2738180"/>
                </a:lnTo>
                <a:lnTo>
                  <a:pt x="7215453" y="2809235"/>
                </a:lnTo>
                <a:lnTo>
                  <a:pt x="7231723" y="2880630"/>
                </a:lnTo>
                <a:lnTo>
                  <a:pt x="7246561" y="2952337"/>
                </a:lnTo>
                <a:lnTo>
                  <a:pt x="7259961" y="3024326"/>
                </a:lnTo>
                <a:lnTo>
                  <a:pt x="7271916" y="3096569"/>
                </a:lnTo>
                <a:lnTo>
                  <a:pt x="7282423" y="3169037"/>
                </a:lnTo>
                <a:lnTo>
                  <a:pt x="7291477" y="3241700"/>
                </a:lnTo>
                <a:lnTo>
                  <a:pt x="7299075" y="3314531"/>
                </a:lnTo>
                <a:lnTo>
                  <a:pt x="7305213" y="3387499"/>
                </a:lnTo>
                <a:lnTo>
                  <a:pt x="7309890" y="3460575"/>
                </a:lnTo>
                <a:lnTo>
                  <a:pt x="7313102" y="3533730"/>
                </a:lnTo>
                <a:lnTo>
                  <a:pt x="7314849" y="3606934"/>
                </a:lnTo>
                <a:lnTo>
                  <a:pt x="7315130" y="3680159"/>
                </a:lnTo>
                <a:lnTo>
                  <a:pt x="7313946" y="3753375"/>
                </a:lnTo>
                <a:lnTo>
                  <a:pt x="7311296" y="3826553"/>
                </a:lnTo>
                <a:lnTo>
                  <a:pt x="7307181" y="3899663"/>
                </a:lnTo>
                <a:lnTo>
                  <a:pt x="7301604" y="3972676"/>
                </a:lnTo>
                <a:lnTo>
                  <a:pt x="7294566" y="4045562"/>
                </a:lnTo>
                <a:lnTo>
                  <a:pt x="7286071" y="4118293"/>
                </a:lnTo>
                <a:quadBezTo>
                  <a:pt x="7206554" y="4542454"/>
                  <a:pt x="6787580" y="4437992"/>
                </a:quadBezTo>
                <a:lnTo>
                  <a:pt x="5777114" y="4186054"/>
                </a:lnTo>
                <a:quadBezTo>
                  <a:pt x="5358140" y="4081592"/>
                  <a:pt x="5410196" y="3654041"/>
                </a:quadBezTo>
                <a:lnTo>
                  <a:pt x="5409793" y="3619854"/>
                </a:lnTo>
                <a:lnTo>
                  <a:pt x="5408724" y="3585682"/>
                </a:lnTo>
                <a:lnTo>
                  <a:pt x="5406988" y="3551536"/>
                </a:lnTo>
                <a:lnTo>
                  <a:pt x="5404586" y="3517432"/>
                </a:lnTo>
                <a:lnTo>
                  <a:pt x="5401519" y="3483380"/>
                </a:lnTo>
                <a:lnTo>
                  <a:pt x="5397789" y="3449395"/>
                </a:lnTo>
                <a:lnTo>
                  <a:pt x="5393396" y="3415489"/>
                </a:lnTo>
                <a:lnTo>
                  <a:pt x="5388343" y="3381675"/>
                </a:lnTo>
                <a:lnTo>
                  <a:pt x="5382632" y="3347967"/>
                </a:lnTo>
                <a:lnTo>
                  <a:pt x="5376263" y="3314376"/>
                </a:lnTo>
                <a:lnTo>
                  <a:pt x="5369241" y="3280915"/>
                </a:lnTo>
                <a:lnTo>
                  <a:pt x="5361568" y="3247599"/>
                </a:lnTo>
                <a:lnTo>
                  <a:pt x="5353246" y="3214438"/>
                </a:lnTo>
                <a:lnTo>
                  <a:pt x="5344278" y="3181445"/>
                </a:lnTo>
                <a:lnTo>
                  <a:pt x="5334669" y="3148634"/>
                </a:lnTo>
                <a:lnTo>
                  <a:pt x="5324422" y="3116017"/>
                </a:lnTo>
                <a:lnTo>
                  <a:pt x="5313540" y="3083606"/>
                </a:lnTo>
                <a:lnTo>
                  <a:pt x="5302028" y="3051413"/>
                </a:lnTo>
                <a:lnTo>
                  <a:pt x="5289890" y="3019450"/>
                </a:lnTo>
                <a:lnTo>
                  <a:pt x="5277132" y="2987731"/>
                </a:lnTo>
                <a:lnTo>
                  <a:pt x="5263756" y="2956267"/>
                </a:lnTo>
                <a:lnTo>
                  <a:pt x="5249770" y="2925069"/>
                </a:lnTo>
                <a:lnTo>
                  <a:pt x="5235178" y="2894150"/>
                </a:lnTo>
                <a:lnTo>
                  <a:pt x="5219985" y="2863522"/>
                </a:lnTo>
                <a:lnTo>
                  <a:pt x="5204198" y="2833196"/>
                </a:lnTo>
                <a:lnTo>
                  <a:pt x="5187822" y="2803184"/>
                </a:lnTo>
                <a:lnTo>
                  <a:pt x="5170864" y="2773497"/>
                </a:lnTo>
                <a:lnTo>
                  <a:pt x="5153330" y="2744146"/>
                </a:lnTo>
                <a:lnTo>
                  <a:pt x="5135227" y="2715143"/>
                </a:lnTo>
                <a:lnTo>
                  <a:pt x="5116561" y="2686498"/>
                </a:lnTo>
                <a:lnTo>
                  <a:pt x="5097341" y="2658224"/>
                </a:lnTo>
                <a:lnTo>
                  <a:pt x="5077572" y="2630329"/>
                </a:lnTo>
                <a:quadBezTo>
                  <a:pt x="4784150" y="2315031"/>
                  <a:pt x="5061705" y="1984253"/>
                </a:quadBezTo>
                <a:lnTo>
                  <a:pt x="5731104" y="1186494"/>
                </a:lnTo>
                <a:quadBezTo>
                  <a:pt x="6008660" y="855716"/>
                  <a:pt x="6322306" y="1152130"/>
                </a:quadBezTo>
                <a:close/>
              </a:path>
            </a:pathLst>
          </a:custGeom>
          <a:solidFill>
            <a:srgbClr val="FFFFFF"/>
          </a:solidFill>
          <a:ln w="177800" cap="rnd">
            <a:solidFill>
              <a:srgbClr val="4CA82E"/>
            </a:solidFill>
            <a:round/>
          </a:ln>
        </p:spPr>
        <p:txBody>
          <a:bodyPr/>
          <a:lstStyle/>
          <a:p>
            <a:endParaRPr/>
          </a:p>
        </p:txBody>
      </p:sp>
      <p:sp>
        <p:nvSpPr>
          <p:cNvPr id="323" name="Petal 3"/>
          <p:cNvSpPr/>
          <p:nvPr/>
        </p:nvSpPr>
        <p:spPr>
          <a:xfrm>
            <a:off x="8851900" y="4533900"/>
            <a:ext cx="7315200" cy="7315200"/>
          </a:xfrm>
          <a:custGeom>
            <a:avLst/>
            <a:gdLst/>
            <a:ahLst/>
            <a:cxnLst/>
            <a:rect l="0" t="0" r="r" b="b"/>
            <a:pathLst>
              <a:path w="7315200" h="7315200">
                <a:moveTo>
                  <a:pt x="6863883" y="5417653"/>
                </a:moveTo>
                <a:lnTo>
                  <a:pt x="6828006" y="5481487"/>
                </a:lnTo>
                <a:lnTo>
                  <a:pt x="6790858" y="5544590"/>
                </a:lnTo>
                <a:lnTo>
                  <a:pt x="6752454" y="5606937"/>
                </a:lnTo>
                <a:lnTo>
                  <a:pt x="6712810" y="5668503"/>
                </a:lnTo>
                <a:lnTo>
                  <a:pt x="6671941" y="5729262"/>
                </a:lnTo>
                <a:lnTo>
                  <a:pt x="6629864" y="5789191"/>
                </a:lnTo>
                <a:lnTo>
                  <a:pt x="6586596" y="5848266"/>
                </a:lnTo>
                <a:lnTo>
                  <a:pt x="6542154" y="5906463"/>
                </a:lnTo>
                <a:lnTo>
                  <a:pt x="6496556" y="5963759"/>
                </a:lnTo>
                <a:lnTo>
                  <a:pt x="6449820" y="6020130"/>
                </a:lnTo>
                <a:lnTo>
                  <a:pt x="6401964" y="6075554"/>
                </a:lnTo>
                <a:lnTo>
                  <a:pt x="6353009" y="6130009"/>
                </a:lnTo>
                <a:lnTo>
                  <a:pt x="6302973" y="6183474"/>
                </a:lnTo>
                <a:lnTo>
                  <a:pt x="6251877" y="6235925"/>
                </a:lnTo>
                <a:lnTo>
                  <a:pt x="6199742" y="6287344"/>
                </a:lnTo>
                <a:lnTo>
                  <a:pt x="6146587" y="6337708"/>
                </a:lnTo>
                <a:lnTo>
                  <a:pt x="6092435" y="6386998"/>
                </a:lnTo>
                <a:lnTo>
                  <a:pt x="6037307" y="6435195"/>
                </a:lnTo>
                <a:lnTo>
                  <a:pt x="5981225" y="6482278"/>
                </a:lnTo>
                <a:lnTo>
                  <a:pt x="5924212" y="6528229"/>
                </a:lnTo>
                <a:lnTo>
                  <a:pt x="5866290" y="6573029"/>
                </a:lnTo>
                <a:lnTo>
                  <a:pt x="5807483" y="6616661"/>
                </a:lnTo>
                <a:lnTo>
                  <a:pt x="5747815" y="6659106"/>
                </a:lnTo>
                <a:lnTo>
                  <a:pt x="5687308" y="6700349"/>
                </a:lnTo>
                <a:lnTo>
                  <a:pt x="5625988" y="6740372"/>
                </a:lnTo>
                <a:lnTo>
                  <a:pt x="5563880" y="6779160"/>
                </a:lnTo>
                <a:lnTo>
                  <a:pt x="5501007" y="6816696"/>
                </a:lnTo>
                <a:lnTo>
                  <a:pt x="5437395" y="6852967"/>
                </a:lnTo>
                <a:lnTo>
                  <a:pt x="5373070" y="6887956"/>
                </a:lnTo>
                <a:lnTo>
                  <a:pt x="5308057" y="6921651"/>
                </a:lnTo>
                <a:lnTo>
                  <a:pt x="5242383" y="6954037"/>
                </a:lnTo>
                <a:lnTo>
                  <a:pt x="5176074" y="6985103"/>
                </a:lnTo>
                <a:lnTo>
                  <a:pt x="5109156" y="7014834"/>
                </a:lnTo>
                <a:lnTo>
                  <a:pt x="5041656" y="7043220"/>
                </a:lnTo>
                <a:lnTo>
                  <a:pt x="4973602" y="7070250"/>
                </a:lnTo>
                <a:lnTo>
                  <a:pt x="4905020" y="7095911"/>
                </a:lnTo>
                <a:lnTo>
                  <a:pt x="4835938" y="7120194"/>
                </a:lnTo>
                <a:lnTo>
                  <a:pt x="4766384" y="7143089"/>
                </a:lnTo>
                <a:lnTo>
                  <a:pt x="4696385" y="7164588"/>
                </a:lnTo>
                <a:lnTo>
                  <a:pt x="4625970" y="7184681"/>
                </a:lnTo>
                <a:lnTo>
                  <a:pt x="4555167" y="7203360"/>
                </a:lnTo>
                <a:lnTo>
                  <a:pt x="4484004" y="7220617"/>
                </a:lnTo>
                <a:lnTo>
                  <a:pt x="4412510" y="7236447"/>
                </a:lnTo>
                <a:lnTo>
                  <a:pt x="4340714" y="7250843"/>
                </a:lnTo>
                <a:quadBezTo>
                  <a:pt x="3912741" y="7306290"/>
                  <a:pt x="3882620" y="6875542"/>
                </a:quadBezTo>
                <a:lnTo>
                  <a:pt x="3809976" y="5836679"/>
                </a:lnTo>
                <a:quadBezTo>
                  <a:pt x="3779855" y="5405931"/>
                  <a:pt x="4202567" y="5323318"/>
                </a:quadBezTo>
                <a:lnTo>
                  <a:pt x="4234956" y="5312371"/>
                </a:lnTo>
                <a:lnTo>
                  <a:pt x="4267125" y="5300794"/>
                </a:lnTo>
                <a:lnTo>
                  <a:pt x="4299063" y="5288591"/>
                </a:lnTo>
                <a:lnTo>
                  <a:pt x="4330756" y="5275768"/>
                </a:lnTo>
                <a:lnTo>
                  <a:pt x="4362193" y="5262329"/>
                </a:lnTo>
                <a:lnTo>
                  <a:pt x="4393363" y="5248279"/>
                </a:lnTo>
                <a:lnTo>
                  <a:pt x="4424252" y="5233624"/>
                </a:lnTo>
                <a:lnTo>
                  <a:pt x="4454849" y="5218369"/>
                </a:lnTo>
                <a:lnTo>
                  <a:pt x="4485143" y="5202521"/>
                </a:lnTo>
                <a:lnTo>
                  <a:pt x="4515122" y="5186084"/>
                </a:lnTo>
                <a:lnTo>
                  <a:pt x="4544774" y="5169066"/>
                </a:lnTo>
                <a:lnTo>
                  <a:pt x="4574090" y="5151472"/>
                </a:lnTo>
                <a:lnTo>
                  <a:pt x="4603056" y="5133310"/>
                </a:lnTo>
                <a:lnTo>
                  <a:pt x="4631662" y="5114586"/>
                </a:lnTo>
                <a:lnTo>
                  <a:pt x="4659898" y="5095308"/>
                </a:lnTo>
                <a:lnTo>
                  <a:pt x="4687752" y="5075483"/>
                </a:lnTo>
                <a:lnTo>
                  <a:pt x="4715215" y="5055118"/>
                </a:lnTo>
                <a:lnTo>
                  <a:pt x="4742275" y="5034222"/>
                </a:lnTo>
                <a:lnTo>
                  <a:pt x="4768922" y="5012801"/>
                </a:lnTo>
                <a:lnTo>
                  <a:pt x="4795146" y="4990865"/>
                </a:lnTo>
                <a:lnTo>
                  <a:pt x="4820937" y="4968422"/>
                </a:lnTo>
                <a:lnTo>
                  <a:pt x="4846286" y="4945479"/>
                </a:lnTo>
                <a:lnTo>
                  <a:pt x="4871182" y="4922047"/>
                </a:lnTo>
                <a:lnTo>
                  <a:pt x="4895616" y="4898133"/>
                </a:lnTo>
                <a:lnTo>
                  <a:pt x="4919580" y="4873747"/>
                </a:lnTo>
                <a:lnTo>
                  <a:pt x="4943063" y="4848899"/>
                </a:lnTo>
                <a:lnTo>
                  <a:pt x="4966057" y="4823597"/>
                </a:lnTo>
                <a:lnTo>
                  <a:pt x="4988552" y="4797851"/>
                </a:lnTo>
                <a:lnTo>
                  <a:pt x="5010542" y="4771671"/>
                </a:lnTo>
                <a:lnTo>
                  <a:pt x="5032016" y="4745068"/>
                </a:lnTo>
                <a:lnTo>
                  <a:pt x="5052968" y="4718051"/>
                </a:lnTo>
                <a:lnTo>
                  <a:pt x="5073388" y="4690630"/>
                </a:lnTo>
                <a:quadBezTo>
                  <a:pt x="5282582" y="4314136"/>
                  <a:pt x="5682940" y="4475891"/>
                </a:quadBezTo>
                <a:lnTo>
                  <a:pt x="6648510" y="4866006"/>
                </a:lnTo>
                <a:quadBezTo>
                  <a:pt x="7048868" y="5027761"/>
                  <a:pt x="6863883" y="5417653"/>
                </a:quadBezTo>
                <a:close/>
              </a:path>
            </a:pathLst>
          </a:custGeom>
          <a:solidFill>
            <a:srgbClr val="FFFFFF"/>
          </a:solidFill>
          <a:ln w="177800" cap="rnd">
            <a:solidFill>
              <a:srgbClr val="7A5DC7"/>
            </a:solidFill>
            <a:round/>
          </a:ln>
        </p:spPr>
        <p:txBody>
          <a:bodyPr/>
          <a:lstStyle/>
          <a:p>
            <a:endParaRPr/>
          </a:p>
        </p:txBody>
      </p:sp>
      <p:sp>
        <p:nvSpPr>
          <p:cNvPr id="324" name="Petal 4"/>
          <p:cNvSpPr/>
          <p:nvPr/>
        </p:nvSpPr>
        <p:spPr>
          <a:xfrm>
            <a:off x="8851900" y="4533900"/>
            <a:ext cx="7315200" cy="7315200"/>
          </a:xfrm>
          <a:custGeom>
            <a:avLst/>
            <a:gdLst/>
            <a:ahLst/>
            <a:cxnLst/>
            <a:rect l="0" t="0" r="r" b="b"/>
            <a:pathLst>
              <a:path w="7315200" h="7315200">
                <a:moveTo>
                  <a:pt x="2974486" y="7250843"/>
                </a:moveTo>
                <a:lnTo>
                  <a:pt x="2902690" y="7236447"/>
                </a:lnTo>
                <a:lnTo>
                  <a:pt x="2831196" y="7220617"/>
                </a:lnTo>
                <a:lnTo>
                  <a:pt x="2760033" y="7203360"/>
                </a:lnTo>
                <a:lnTo>
                  <a:pt x="2689230" y="7184681"/>
                </a:lnTo>
                <a:lnTo>
                  <a:pt x="2618815" y="7164588"/>
                </a:lnTo>
                <a:lnTo>
                  <a:pt x="2548816" y="7143089"/>
                </a:lnTo>
                <a:lnTo>
                  <a:pt x="2479262" y="7120194"/>
                </a:lnTo>
                <a:lnTo>
                  <a:pt x="2410180" y="7095911"/>
                </a:lnTo>
                <a:lnTo>
                  <a:pt x="2341598" y="7070250"/>
                </a:lnTo>
                <a:lnTo>
                  <a:pt x="2273544" y="7043220"/>
                </a:lnTo>
                <a:lnTo>
                  <a:pt x="2206044" y="7014834"/>
                </a:lnTo>
                <a:lnTo>
                  <a:pt x="2139126" y="6985103"/>
                </a:lnTo>
                <a:lnTo>
                  <a:pt x="2072817" y="6954037"/>
                </a:lnTo>
                <a:lnTo>
                  <a:pt x="2007143" y="6921651"/>
                </a:lnTo>
                <a:lnTo>
                  <a:pt x="1942130" y="6887956"/>
                </a:lnTo>
                <a:lnTo>
                  <a:pt x="1877805" y="6852967"/>
                </a:lnTo>
                <a:lnTo>
                  <a:pt x="1814193" y="6816696"/>
                </a:lnTo>
                <a:lnTo>
                  <a:pt x="1751320" y="6779160"/>
                </a:lnTo>
                <a:lnTo>
                  <a:pt x="1689212" y="6740372"/>
                </a:lnTo>
                <a:lnTo>
                  <a:pt x="1627892" y="6700349"/>
                </a:lnTo>
                <a:lnTo>
                  <a:pt x="1567385" y="6659106"/>
                </a:lnTo>
                <a:lnTo>
                  <a:pt x="1507717" y="6616661"/>
                </a:lnTo>
                <a:lnTo>
                  <a:pt x="1448910" y="6573029"/>
                </a:lnTo>
                <a:lnTo>
                  <a:pt x="1390988" y="6528229"/>
                </a:lnTo>
                <a:lnTo>
                  <a:pt x="1333975" y="6482278"/>
                </a:lnTo>
                <a:lnTo>
                  <a:pt x="1277893" y="6435195"/>
                </a:lnTo>
                <a:lnTo>
                  <a:pt x="1222765" y="6386998"/>
                </a:lnTo>
                <a:lnTo>
                  <a:pt x="1168613" y="6337708"/>
                </a:lnTo>
                <a:lnTo>
                  <a:pt x="1115458" y="6287344"/>
                </a:lnTo>
                <a:lnTo>
                  <a:pt x="1063323" y="6235925"/>
                </a:lnTo>
                <a:lnTo>
                  <a:pt x="1012227" y="6183474"/>
                </a:lnTo>
                <a:lnTo>
                  <a:pt x="962191" y="6130009"/>
                </a:lnTo>
                <a:lnTo>
                  <a:pt x="913236" y="6075554"/>
                </a:lnTo>
                <a:lnTo>
                  <a:pt x="865380" y="6020130"/>
                </a:lnTo>
                <a:lnTo>
                  <a:pt x="818644" y="5963759"/>
                </a:lnTo>
                <a:lnTo>
                  <a:pt x="773046" y="5906463"/>
                </a:lnTo>
                <a:lnTo>
                  <a:pt x="728604" y="5848266"/>
                </a:lnTo>
                <a:lnTo>
                  <a:pt x="685336" y="5789191"/>
                </a:lnTo>
                <a:lnTo>
                  <a:pt x="643259" y="5729262"/>
                </a:lnTo>
                <a:lnTo>
                  <a:pt x="602390" y="5668503"/>
                </a:lnTo>
                <a:lnTo>
                  <a:pt x="562746" y="5606937"/>
                </a:lnTo>
                <a:lnTo>
                  <a:pt x="524342" y="5544590"/>
                </a:lnTo>
                <a:lnTo>
                  <a:pt x="487194" y="5481487"/>
                </a:lnTo>
                <a:lnTo>
                  <a:pt x="451317" y="5417653"/>
                </a:lnTo>
                <a:quadBezTo>
                  <a:pt x="266332" y="5027761"/>
                  <a:pt x="666690" y="4866006"/>
                </a:quadBezTo>
                <a:lnTo>
                  <a:pt x="1632260" y="4475891"/>
                </a:lnTo>
                <a:quadBezTo>
                  <a:pt x="2032618" y="4314136"/>
                  <a:pt x="2241812" y="4690630"/>
                </a:quadBezTo>
                <a:lnTo>
                  <a:pt x="2262232" y="4718051"/>
                </a:lnTo>
                <a:lnTo>
                  <a:pt x="2283184" y="4745068"/>
                </a:lnTo>
                <a:lnTo>
                  <a:pt x="2304658" y="4771671"/>
                </a:lnTo>
                <a:lnTo>
                  <a:pt x="2326648" y="4797851"/>
                </a:lnTo>
                <a:lnTo>
                  <a:pt x="2349143" y="4823597"/>
                </a:lnTo>
                <a:lnTo>
                  <a:pt x="2372137" y="4848899"/>
                </a:lnTo>
                <a:lnTo>
                  <a:pt x="2395620" y="4873747"/>
                </a:lnTo>
                <a:lnTo>
                  <a:pt x="2419584" y="4898133"/>
                </a:lnTo>
                <a:lnTo>
                  <a:pt x="2444018" y="4922047"/>
                </a:lnTo>
                <a:lnTo>
                  <a:pt x="2468914" y="4945479"/>
                </a:lnTo>
                <a:lnTo>
                  <a:pt x="2494263" y="4968422"/>
                </a:lnTo>
                <a:lnTo>
                  <a:pt x="2520054" y="4990865"/>
                </a:lnTo>
                <a:lnTo>
                  <a:pt x="2546278" y="5012801"/>
                </a:lnTo>
                <a:lnTo>
                  <a:pt x="2572925" y="5034222"/>
                </a:lnTo>
                <a:lnTo>
                  <a:pt x="2599985" y="5055118"/>
                </a:lnTo>
                <a:lnTo>
                  <a:pt x="2627448" y="5075483"/>
                </a:lnTo>
                <a:lnTo>
                  <a:pt x="2655302" y="5095308"/>
                </a:lnTo>
                <a:lnTo>
                  <a:pt x="2683538" y="5114586"/>
                </a:lnTo>
                <a:lnTo>
                  <a:pt x="2712144" y="5133310"/>
                </a:lnTo>
                <a:lnTo>
                  <a:pt x="2741110" y="5151472"/>
                </a:lnTo>
                <a:lnTo>
                  <a:pt x="2770426" y="5169066"/>
                </a:lnTo>
                <a:lnTo>
                  <a:pt x="2800078" y="5186084"/>
                </a:lnTo>
                <a:lnTo>
                  <a:pt x="2830057" y="5202521"/>
                </a:lnTo>
                <a:lnTo>
                  <a:pt x="2860351" y="5218369"/>
                </a:lnTo>
                <a:lnTo>
                  <a:pt x="2890948" y="5233624"/>
                </a:lnTo>
                <a:lnTo>
                  <a:pt x="2921837" y="5248279"/>
                </a:lnTo>
                <a:lnTo>
                  <a:pt x="2953007" y="5262329"/>
                </a:lnTo>
                <a:lnTo>
                  <a:pt x="2984444" y="5275768"/>
                </a:lnTo>
                <a:lnTo>
                  <a:pt x="3016137" y="5288591"/>
                </a:lnTo>
                <a:lnTo>
                  <a:pt x="3048075" y="5300794"/>
                </a:lnTo>
                <a:lnTo>
                  <a:pt x="3080244" y="5312371"/>
                </a:lnTo>
                <a:lnTo>
                  <a:pt x="3112633" y="5323318"/>
                </a:lnTo>
                <a:quadBezTo>
                  <a:pt x="3535345" y="5405931"/>
                  <a:pt x="3505224" y="5836679"/>
                </a:quadBezTo>
                <a:lnTo>
                  <a:pt x="3432580" y="6875542"/>
                </a:lnTo>
                <a:quadBezTo>
                  <a:pt x="3402459" y="7306290"/>
                  <a:pt x="2974486" y="7250843"/>
                </a:quadBezTo>
                <a:close/>
              </a:path>
            </a:pathLst>
          </a:custGeom>
          <a:solidFill>
            <a:srgbClr val="FFFFFF"/>
          </a:solidFill>
          <a:ln w="177800" cap="rnd">
            <a:solidFill>
              <a:srgbClr val="E9A317"/>
            </a:solidFill>
            <a:round/>
          </a:ln>
        </p:spPr>
        <p:txBody>
          <a:bodyPr/>
          <a:lstStyle/>
          <a:p>
            <a:endParaRPr/>
          </a:p>
        </p:txBody>
      </p:sp>
      <p:sp>
        <p:nvSpPr>
          <p:cNvPr id="325" name="Petal 5"/>
          <p:cNvSpPr/>
          <p:nvPr/>
        </p:nvSpPr>
        <p:spPr>
          <a:xfrm>
            <a:off x="8851900" y="4533900"/>
            <a:ext cx="7315200" cy="7315200"/>
          </a:xfrm>
          <a:custGeom>
            <a:avLst/>
            <a:gdLst/>
            <a:ahLst/>
            <a:cxnLst/>
            <a:rect l="0" t="0" r="r" b="b"/>
            <a:pathLst>
              <a:path w="7315200" h="7315200">
                <a:moveTo>
                  <a:pt x="29129" y="4118293"/>
                </a:moveTo>
                <a:lnTo>
                  <a:pt x="20634" y="4045562"/>
                </a:lnTo>
                <a:lnTo>
                  <a:pt x="13596" y="3972676"/>
                </a:lnTo>
                <a:lnTo>
                  <a:pt x="8019" y="3899663"/>
                </a:lnTo>
                <a:lnTo>
                  <a:pt x="3904" y="3826553"/>
                </a:lnTo>
                <a:lnTo>
                  <a:pt x="1254" y="3753375"/>
                </a:lnTo>
                <a:lnTo>
                  <a:pt x="70" y="3680159"/>
                </a:lnTo>
                <a:lnTo>
                  <a:pt x="351" y="3606934"/>
                </a:lnTo>
                <a:lnTo>
                  <a:pt x="2098" y="3533730"/>
                </a:lnTo>
                <a:lnTo>
                  <a:pt x="5310" y="3460575"/>
                </a:lnTo>
                <a:lnTo>
                  <a:pt x="9987" y="3387499"/>
                </a:lnTo>
                <a:lnTo>
                  <a:pt x="16125" y="3314531"/>
                </a:lnTo>
                <a:lnTo>
                  <a:pt x="23723" y="3241700"/>
                </a:lnTo>
                <a:lnTo>
                  <a:pt x="32777" y="3169037"/>
                </a:lnTo>
                <a:lnTo>
                  <a:pt x="43284" y="3096569"/>
                </a:lnTo>
                <a:lnTo>
                  <a:pt x="55239" y="3024326"/>
                </a:lnTo>
                <a:lnTo>
                  <a:pt x="68639" y="2952337"/>
                </a:lnTo>
                <a:lnTo>
                  <a:pt x="83477" y="2880630"/>
                </a:lnTo>
                <a:lnTo>
                  <a:pt x="99747" y="2809235"/>
                </a:lnTo>
                <a:lnTo>
                  <a:pt x="117444" y="2738180"/>
                </a:lnTo>
                <a:lnTo>
                  <a:pt x="136559" y="2667494"/>
                </a:lnTo>
                <a:lnTo>
                  <a:pt x="157086" y="2597204"/>
                </a:lnTo>
                <a:lnTo>
                  <a:pt x="179016" y="2527339"/>
                </a:lnTo>
                <a:lnTo>
                  <a:pt x="202340" y="2457928"/>
                </a:lnTo>
                <a:lnTo>
                  <a:pt x="227048" y="2388997"/>
                </a:lnTo>
                <a:lnTo>
                  <a:pt x="253132" y="2320575"/>
                </a:lnTo>
                <a:lnTo>
                  <a:pt x="280581" y="2252688"/>
                </a:lnTo>
                <a:lnTo>
                  <a:pt x="309382" y="2185365"/>
                </a:lnTo>
                <a:lnTo>
                  <a:pt x="339526" y="2118631"/>
                </a:lnTo>
                <a:lnTo>
                  <a:pt x="371000" y="2052515"/>
                </a:lnTo>
                <a:lnTo>
                  <a:pt x="403791" y="1987042"/>
                </a:lnTo>
                <a:lnTo>
                  <a:pt x="437886" y="1922238"/>
                </a:lnTo>
                <a:lnTo>
                  <a:pt x="473272" y="1858130"/>
                </a:lnTo>
                <a:lnTo>
                  <a:pt x="509934" y="1794743"/>
                </a:lnTo>
                <a:lnTo>
                  <a:pt x="547857" y="1732103"/>
                </a:lnTo>
                <a:lnTo>
                  <a:pt x="587027" y="1670235"/>
                </a:lnTo>
                <a:lnTo>
                  <a:pt x="627428" y="1609163"/>
                </a:lnTo>
                <a:lnTo>
                  <a:pt x="669043" y="1548912"/>
                </a:lnTo>
                <a:lnTo>
                  <a:pt x="711856" y="1489507"/>
                </a:lnTo>
                <a:lnTo>
                  <a:pt x="755849" y="1430970"/>
                </a:lnTo>
                <a:lnTo>
                  <a:pt x="801006" y="1373326"/>
                </a:lnTo>
                <a:lnTo>
                  <a:pt x="847308" y="1316597"/>
                </a:lnTo>
                <a:lnTo>
                  <a:pt x="894736" y="1260807"/>
                </a:lnTo>
                <a:lnTo>
                  <a:pt x="943271" y="1205977"/>
                </a:lnTo>
                <a:lnTo>
                  <a:pt x="992894" y="1152130"/>
                </a:lnTo>
                <a:quadBezTo>
                  <a:pt x="1306540" y="855716"/>
                  <a:pt x="1584096" y="1186494"/>
                </a:quadBezTo>
                <a:lnTo>
                  <a:pt x="2253495" y="1984253"/>
                </a:lnTo>
                <a:quadBezTo>
                  <a:pt x="2531050" y="2315031"/>
                  <a:pt x="2237628" y="2630329"/>
                </a:quadBezTo>
                <a:lnTo>
                  <a:pt x="2217859" y="2658224"/>
                </a:lnTo>
                <a:lnTo>
                  <a:pt x="2198639" y="2686498"/>
                </a:lnTo>
                <a:lnTo>
                  <a:pt x="2179973" y="2715143"/>
                </a:lnTo>
                <a:lnTo>
                  <a:pt x="2161870" y="2744146"/>
                </a:lnTo>
                <a:lnTo>
                  <a:pt x="2144336" y="2773497"/>
                </a:lnTo>
                <a:lnTo>
                  <a:pt x="2127378" y="2803184"/>
                </a:lnTo>
                <a:lnTo>
                  <a:pt x="2111002" y="2833196"/>
                </a:lnTo>
                <a:lnTo>
                  <a:pt x="2095215" y="2863522"/>
                </a:lnTo>
                <a:lnTo>
                  <a:pt x="2080022" y="2894150"/>
                </a:lnTo>
                <a:lnTo>
                  <a:pt x="2065430" y="2925069"/>
                </a:lnTo>
                <a:lnTo>
                  <a:pt x="2051444" y="2956267"/>
                </a:lnTo>
                <a:lnTo>
                  <a:pt x="2038068" y="2987731"/>
                </a:lnTo>
                <a:lnTo>
                  <a:pt x="2025310" y="3019450"/>
                </a:lnTo>
                <a:lnTo>
                  <a:pt x="2013172" y="3051413"/>
                </a:lnTo>
                <a:lnTo>
                  <a:pt x="2001660" y="3083606"/>
                </a:lnTo>
                <a:lnTo>
                  <a:pt x="1990778" y="3116017"/>
                </a:lnTo>
                <a:lnTo>
                  <a:pt x="1980531" y="3148634"/>
                </a:lnTo>
                <a:lnTo>
                  <a:pt x="1970922" y="3181445"/>
                </a:lnTo>
                <a:lnTo>
                  <a:pt x="1961954" y="3214438"/>
                </a:lnTo>
                <a:lnTo>
                  <a:pt x="1953632" y="3247599"/>
                </a:lnTo>
                <a:lnTo>
                  <a:pt x="1945959" y="3280915"/>
                </a:lnTo>
                <a:lnTo>
                  <a:pt x="1938937" y="3314376"/>
                </a:lnTo>
                <a:lnTo>
                  <a:pt x="1932568" y="3347967"/>
                </a:lnTo>
                <a:lnTo>
                  <a:pt x="1926857" y="3381675"/>
                </a:lnTo>
                <a:lnTo>
                  <a:pt x="1921804" y="3415489"/>
                </a:lnTo>
                <a:lnTo>
                  <a:pt x="1917411" y="3449395"/>
                </a:lnTo>
                <a:lnTo>
                  <a:pt x="1913681" y="3483380"/>
                </a:lnTo>
                <a:lnTo>
                  <a:pt x="1910614" y="3517432"/>
                </a:lnTo>
                <a:lnTo>
                  <a:pt x="1908212" y="3551536"/>
                </a:lnTo>
                <a:lnTo>
                  <a:pt x="1906476" y="3585682"/>
                </a:lnTo>
                <a:lnTo>
                  <a:pt x="1905407" y="3619854"/>
                </a:lnTo>
                <a:lnTo>
                  <a:pt x="1905004" y="3654041"/>
                </a:lnTo>
                <a:quadBezTo>
                  <a:pt x="1957060" y="4081592"/>
                  <a:pt x="1538086" y="4186054"/>
                </a:quadBezTo>
                <a:lnTo>
                  <a:pt x="527620" y="4437992"/>
                </a:lnTo>
                <a:quadBezTo>
                  <a:pt x="108646" y="4542454"/>
                  <a:pt x="29129" y="4118293"/>
                </a:quadBezTo>
                <a:close/>
              </a:path>
            </a:pathLst>
          </a:custGeom>
          <a:solidFill>
            <a:srgbClr val="FFFFFF"/>
          </a:solidFill>
          <a:ln w="177800" cap="rnd">
            <a:solidFill>
              <a:srgbClr val="E8541E"/>
            </a:solidFill>
            <a:round/>
          </a:ln>
        </p:spPr>
        <p:txBody>
          <a:bodyPr/>
          <a:lstStyle/>
          <a:p>
            <a:endParaRPr/>
          </a:p>
        </p:txBody>
      </p:sp>
      <p:sp>
        <p:nvSpPr>
          <p:cNvPr id="326" name="Hub"/>
          <p:cNvSpPr/>
          <p:nvPr/>
        </p:nvSpPr>
        <p:spPr>
          <a:xfrm>
            <a:off x="10960100" y="6642100"/>
            <a:ext cx="3098800" cy="3098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6DCE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2B87D033-5A9E-4F4B-8352-4107BBEDA280}"/>
              </a:ext>
            </a:extLst>
          </p:cNvPr>
          <p:cNvSpPr txBox="1">
            <a:spLocks/>
          </p:cNvSpPr>
          <p:nvPr/>
        </p:nvSpPr>
        <p:spPr>
          <a:xfrm>
            <a:off x="11010900" y="7404100"/>
            <a:ext cx="2997200" cy="15748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Candara"/>
              <a:buNone/>
              <a:defRPr sz="2400" kern="1200">
                <a:solidFill>
                  <a:schemeClr val="tx2"/>
                </a:solidFill>
                <a:latin typeface="Candara"/>
                <a:ea typeface="+mn-ea"/>
                <a:cs typeface="Candara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Candara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Candara"/>
                <a:ea typeface="+mn-ea"/>
                <a:cs typeface="Candara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Candara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s-CO" sz="4400" b="1" dirty="0">
                <a:solidFill>
                  <a:srgbClr val="143163"/>
                </a:solidFill>
                <a:latin typeface="Montserrat"/>
              </a:rPr>
              <a:t>SIG</a:t>
            </a:r>
          </a:p>
          <a:p>
            <a:pPr algn="ctr">
              <a:buNone/>
            </a:pPr>
            <a:r>
              <a:rPr lang="es-CO" sz="1400" b="1" dirty="0">
                <a:solidFill>
                  <a:srgbClr val="143163"/>
                </a:solidFill>
                <a:latin typeface="Montserrat"/>
              </a:rPr>
              <a:t>SISTEMAS INTEGRADOS</a:t>
            </a:r>
          </a:p>
          <a:p>
            <a:pPr algn="ctr">
              <a:buNone/>
            </a:pPr>
            <a:r>
              <a:rPr lang="es-CO" sz="1400" b="1" dirty="0">
                <a:solidFill>
                  <a:srgbClr val="143163"/>
                </a:solidFill>
                <a:latin typeface="Montserrat"/>
              </a:rPr>
              <a:t>DE GESTIÓN</a:t>
            </a:r>
          </a:p>
        </p:txBody>
      </p:sp>
      <p:pic>
        <p:nvPicPr>
          <p:cNvPr id="16" name="Gráfico 15" descr="Birrete">
            <a:extLst>
              <a:ext uri="{FF2B5EF4-FFF2-40B4-BE49-F238E27FC236}">
                <a16:creationId xmlns:a16="http://schemas.microsoft.com/office/drawing/2014/main" id="{BD0298E5-8945-4463-B1C1-CDD463840F0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rgbClr val="7A5DC7"/>
              <a:srgbClr val="7A5DC7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289723" y="9561748"/>
            <a:ext cx="1574800" cy="1574800"/>
          </a:xfrm>
          <a:prstGeom prst="rect">
            <a:avLst/>
          </a:prstGeom>
        </p:spPr>
      </p:pic>
      <p:pic>
        <p:nvPicPr>
          <p:cNvPr id="18" name="Gráfico 17" descr="Probeta">
            <a:extLst>
              <a:ext uri="{FF2B5EF4-FFF2-40B4-BE49-F238E27FC236}">
                <a16:creationId xmlns:a16="http://schemas.microsoft.com/office/drawing/2014/main" id="{BFD49B55-8E77-424F-B90A-810E1146A2CA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rgbClr val="E9A317"/>
              <a:srgbClr val="E9A317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0677" y="9637948"/>
            <a:ext cx="1422400" cy="1422400"/>
          </a:xfrm>
          <a:prstGeom prst="rect">
            <a:avLst/>
          </a:prstGeom>
        </p:spPr>
      </p:pic>
      <p:pic>
        <p:nvPicPr>
          <p:cNvPr id="6" name="Gráfico 5" descr="Casco de realidad virtual">
            <a:extLst>
              <a:ext uri="{FF2B5EF4-FFF2-40B4-BE49-F238E27FC236}">
                <a16:creationId xmlns:a16="http://schemas.microsoft.com/office/drawing/2014/main" id="{1B8DA712-3947-454C-A4F7-A7BF749EC441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rgbClr val="E8541E"/>
              <a:srgbClr val="E8541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85632" y="6579952"/>
            <a:ext cx="1574800" cy="1574800"/>
          </a:xfrm>
          <a:prstGeom prst="rect">
            <a:avLst/>
          </a:prstGeom>
        </p:spPr>
      </p:pic>
      <p:pic>
        <p:nvPicPr>
          <p:cNvPr id="8" name="Gráfico 7" descr="Marca de verificación">
            <a:extLst>
              <a:ext uri="{FF2B5EF4-FFF2-40B4-BE49-F238E27FC236}">
                <a16:creationId xmlns:a16="http://schemas.microsoft.com/office/drawing/2014/main" id="{E9C81BFA-1636-4D30-A662-69469D26C09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rgbClr val="1B6FC4"/>
              <a:srgbClr val="1B6FC4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98300" y="4813300"/>
            <a:ext cx="1422400" cy="1422400"/>
          </a:xfrm>
          <a:prstGeom prst="rect">
            <a:avLst/>
          </a:prstGeom>
        </p:spPr>
      </p:pic>
      <p:pic>
        <p:nvPicPr>
          <p:cNvPr id="10" name="Gráfico 9" descr="Hoja">
            <a:extLst>
              <a:ext uri="{FF2B5EF4-FFF2-40B4-BE49-F238E27FC236}">
                <a16:creationId xmlns:a16="http://schemas.microsoft.com/office/drawing/2014/main" id="{55444E5F-95B8-4940-9535-712DBD18494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rgbClr val="4CA82E"/>
              <a:srgbClr val="4CA82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34768" y="6656152"/>
            <a:ext cx="1422400" cy="1422400"/>
          </a:xfrm>
          <a:prstGeom prst="rect">
            <a:avLst/>
          </a:prstGeom>
        </p:spPr>
      </p:pic>
      <p:sp>
        <p:nvSpPr>
          <p:cNvPr id="201" name="Badge 01"/>
          <p:cNvSpPr/>
          <p:nvPr/>
        </p:nvSpPr>
        <p:spPr>
          <a:xfrm>
            <a:off x="9753600" y="2451100"/>
            <a:ext cx="1066800" cy="1066800"/>
          </a:xfrm>
          <a:prstGeom prst="ellipse">
            <a:avLst/>
          </a:prstGeom>
          <a:solidFill>
            <a:srgbClr val="1B6FC4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s-CO" sz="2800" b="1" dirty="0">
                <a:solidFill>
                  <a:srgbClr val="FFFFFF"/>
                </a:solidFill>
                <a:latin typeface="Montserrat"/>
              </a:rPr>
              <a:t>01</a:t>
            </a:r>
          </a:p>
        </p:txBody>
      </p:sp>
      <p:sp>
        <p:nvSpPr>
          <p:cNvPr id="202" name="Badge 02"/>
          <p:cNvSpPr/>
          <p:nvPr/>
        </p:nvSpPr>
        <p:spPr>
          <a:xfrm>
            <a:off x="17246600" y="5372100"/>
            <a:ext cx="1066800" cy="1066800"/>
          </a:xfrm>
          <a:prstGeom prst="ellipse">
            <a:avLst/>
          </a:prstGeom>
          <a:solidFill>
            <a:srgbClr val="4CA82E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s-CO" sz="2800" b="1" dirty="0">
                <a:solidFill>
                  <a:srgbClr val="FFFFFF"/>
                </a:solidFill>
                <a:latin typeface="Montserrat"/>
              </a:rPr>
              <a:t>02</a:t>
            </a:r>
          </a:p>
        </p:txBody>
      </p:sp>
      <p:sp>
        <p:nvSpPr>
          <p:cNvPr id="203" name="Badge 03"/>
          <p:cNvSpPr/>
          <p:nvPr/>
        </p:nvSpPr>
        <p:spPr>
          <a:xfrm>
            <a:off x="17246600" y="9588500"/>
            <a:ext cx="1066800" cy="1066800"/>
          </a:xfrm>
          <a:prstGeom prst="ellipse">
            <a:avLst/>
          </a:prstGeom>
          <a:solidFill>
            <a:srgbClr val="7A5DC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s-CO" sz="2800" b="1" dirty="0">
                <a:solidFill>
                  <a:srgbClr val="FFFFFF"/>
                </a:solidFill>
                <a:latin typeface="Montserrat"/>
              </a:rPr>
              <a:t>03</a:t>
            </a:r>
          </a:p>
        </p:txBody>
      </p:sp>
      <p:sp>
        <p:nvSpPr>
          <p:cNvPr id="204" name="Badge 04"/>
          <p:cNvSpPr/>
          <p:nvPr/>
        </p:nvSpPr>
        <p:spPr>
          <a:xfrm>
            <a:off x="1625600" y="9512300"/>
            <a:ext cx="1066800" cy="1066800"/>
          </a:xfrm>
          <a:prstGeom prst="ellipse">
            <a:avLst/>
          </a:prstGeom>
          <a:solidFill>
            <a:srgbClr val="E9A31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s-CO" sz="2800" b="1" dirty="0">
                <a:solidFill>
                  <a:srgbClr val="FFFFFF"/>
                </a:solidFill>
                <a:latin typeface="Montserrat"/>
              </a:rPr>
              <a:t>04</a:t>
            </a:r>
          </a:p>
        </p:txBody>
      </p:sp>
      <p:sp>
        <p:nvSpPr>
          <p:cNvPr id="205" name="Badge 05"/>
          <p:cNvSpPr/>
          <p:nvPr/>
        </p:nvSpPr>
        <p:spPr>
          <a:xfrm>
            <a:off x="1676958" y="5469341"/>
            <a:ext cx="1066800" cy="1066800"/>
          </a:xfrm>
          <a:prstGeom prst="ellipse">
            <a:avLst/>
          </a:prstGeom>
          <a:solidFill>
            <a:srgbClr val="E8541E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s-CO" sz="2800" b="1" dirty="0">
                <a:solidFill>
                  <a:srgbClr val="FFFFFF"/>
                </a:solidFill>
                <a:latin typeface="Montserra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9505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536AD-DFB7-F2ED-A6DB-D7BAD124B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9C35F8AC-F314-42F1-234F-1DCDD03C6DDE}"/>
              </a:ext>
            </a:extLst>
          </p:cNvPr>
          <p:cNvSpPr/>
          <p:nvPr/>
        </p:nvSpPr>
        <p:spPr>
          <a:xfrm>
            <a:off x="13860378" y="2436910"/>
            <a:ext cx="2815390" cy="859743"/>
          </a:xfrm>
          <a:prstGeom prst="rect">
            <a:avLst/>
          </a:prstGeom>
          <a:solidFill>
            <a:schemeClr val="tx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BB350387-0552-C00D-0A66-24320729BDE1}"/>
              </a:ext>
            </a:extLst>
          </p:cNvPr>
          <p:cNvSpPr txBox="1"/>
          <p:nvPr/>
        </p:nvSpPr>
        <p:spPr>
          <a:xfrm>
            <a:off x="10008580" y="277911"/>
            <a:ext cx="4360489" cy="10028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s-ES" sz="6000" b="1" spc="200" dirty="0">
                <a:solidFill>
                  <a:srgbClr val="092561"/>
                </a:solidFill>
                <a:ea typeface="Candara" charset="0"/>
                <a:cs typeface="Candara" charset="0"/>
              </a:rPr>
              <a:t>PROCESOS</a:t>
            </a:r>
          </a:p>
        </p:txBody>
      </p:sp>
      <p:cxnSp>
        <p:nvCxnSpPr>
          <p:cNvPr id="31" name="Straight Connector 34">
            <a:extLst>
              <a:ext uri="{FF2B5EF4-FFF2-40B4-BE49-F238E27FC236}">
                <a16:creationId xmlns:a16="http://schemas.microsoft.com/office/drawing/2014/main" id="{999CD7B7-CB0B-2A46-606A-D6FB2D6D62F0}"/>
              </a:ext>
            </a:extLst>
          </p:cNvPr>
          <p:cNvCxnSpPr/>
          <p:nvPr/>
        </p:nvCxnSpPr>
        <p:spPr>
          <a:xfrm>
            <a:off x="11048135" y="2289449"/>
            <a:ext cx="2281380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 32">
            <a:extLst>
              <a:ext uri="{FF2B5EF4-FFF2-40B4-BE49-F238E27FC236}">
                <a16:creationId xmlns:a16="http://schemas.microsoft.com/office/drawing/2014/main" id="{3C6B47E9-E6F0-96C9-94C2-BAB4755212B2}"/>
              </a:ext>
            </a:extLst>
          </p:cNvPr>
          <p:cNvSpPr/>
          <p:nvPr/>
        </p:nvSpPr>
        <p:spPr>
          <a:xfrm>
            <a:off x="17949332" y="3157733"/>
            <a:ext cx="5791201" cy="139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Un </a:t>
            </a:r>
            <a:r>
              <a:rPr lang="es-ES" sz="1800" b="1" dirty="0">
                <a:solidFill>
                  <a:schemeClr val="accent2">
                    <a:lumMod val="75000"/>
                  </a:schemeClr>
                </a:solidFill>
              </a:rPr>
              <a:t>proceso</a:t>
            </a: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 es una serie de actividades que se interrelacionan unas con otras, y, en su conjunto, permiten obtener el producto o servicio requerido (resultado).</a:t>
            </a:r>
            <a:endParaRPr lang="es-CO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BD96CB7-3581-8731-F4E4-314A5389E469}"/>
              </a:ext>
            </a:extLst>
          </p:cNvPr>
          <p:cNvSpPr/>
          <p:nvPr/>
        </p:nvSpPr>
        <p:spPr>
          <a:xfrm>
            <a:off x="17949332" y="4802250"/>
            <a:ext cx="5844108" cy="172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ISO 9001 define </a:t>
            </a:r>
            <a:r>
              <a:rPr lang="es-ES" sz="1800" b="1" dirty="0">
                <a:solidFill>
                  <a:schemeClr val="accent2">
                    <a:lumMod val="75000"/>
                  </a:schemeClr>
                </a:solidFill>
              </a:rPr>
              <a:t>el enfoque basado en procesos </a:t>
            </a: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como “la definición sistemática de los procesos y sus interacciones, para lograr los resultados esperados de acuerdo con la política de calidad y la dirección estratégica de la organización”.</a:t>
            </a:r>
            <a:endParaRPr lang="es-CO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8C012FD6-3510-359B-EEE4-27D133CE34A7}"/>
              </a:ext>
            </a:extLst>
          </p:cNvPr>
          <p:cNvSpPr/>
          <p:nvPr/>
        </p:nvSpPr>
        <p:spPr>
          <a:xfrm>
            <a:off x="17949332" y="9767253"/>
            <a:ext cx="5814496" cy="1057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Son los procesos los que se deben mantener, </a:t>
            </a:r>
            <a:r>
              <a:rPr lang="es-ES" sz="1800" b="1" dirty="0">
                <a:solidFill>
                  <a:schemeClr val="accent2">
                    <a:lumMod val="75000"/>
                  </a:schemeClr>
                </a:solidFill>
              </a:rPr>
              <a:t>monitorear y mejorar</a:t>
            </a: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. No las personas, ni los departamentos.</a:t>
            </a:r>
            <a:endParaRPr lang="es-CO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5985191-CF9A-5A44-2F83-B0D2C8092640}"/>
              </a:ext>
            </a:extLst>
          </p:cNvPr>
          <p:cNvSpPr/>
          <p:nvPr/>
        </p:nvSpPr>
        <p:spPr>
          <a:xfrm>
            <a:off x="17949332" y="6635936"/>
            <a:ext cx="5723470" cy="305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accent2">
                    <a:lumMod val="75000"/>
                  </a:schemeClr>
                </a:solidFill>
              </a:rPr>
              <a:t>Aplicar</a:t>
            </a: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 el enfoque basado en procesos en SGC permite: </a:t>
            </a:r>
          </a:p>
          <a:p>
            <a:pPr marL="285750" indent="-285750">
              <a:buFont typeface="Candara" panose="020B0604020202020204" pitchFamily="34" charset="0"/>
              <a:buChar char="•"/>
            </a:pP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La comprensión y coherencia en el cumplimiento de requisitos</a:t>
            </a:r>
          </a:p>
          <a:p>
            <a:pPr marL="285750" indent="-285750">
              <a:buFont typeface="Candara" panose="020B0604020202020204" pitchFamily="34" charset="0"/>
              <a:buChar char="•"/>
            </a:pP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La consideración de los procesos en términos de valor agregado</a:t>
            </a:r>
          </a:p>
          <a:p>
            <a:pPr marL="285750" indent="-285750">
              <a:buFont typeface="Candara" panose="020B0604020202020204" pitchFamily="34" charset="0"/>
              <a:buChar char="•"/>
            </a:pP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El logro del desempeño eficaz del proceso</a:t>
            </a:r>
          </a:p>
          <a:p>
            <a:pPr marL="285750" indent="-285750">
              <a:buFont typeface="Candara" panose="020B0604020202020204" pitchFamily="34" charset="0"/>
              <a:buChar char="•"/>
            </a:pPr>
            <a:r>
              <a:rPr lang="es-ES" sz="1800" dirty="0">
                <a:solidFill>
                  <a:schemeClr val="accent2">
                    <a:lumMod val="75000"/>
                  </a:schemeClr>
                </a:solidFill>
              </a:rPr>
              <a:t>La mejora de los procesos con base en la evaluación de los datos y la información.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A1122E-FB6E-FCCB-1BE0-08F0E670E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" t="6016" r="3616" b="4649"/>
          <a:stretch>
            <a:fillRect/>
          </a:stretch>
        </p:blipFill>
        <p:spPr>
          <a:xfrm>
            <a:off x="0" y="1430965"/>
            <a:ext cx="17949332" cy="1089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67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586D9-DAD7-CBDD-0C92-07C4DB3D9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F4F6A85-DDD4-C731-B2D5-C34ABD3C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39" y="39781"/>
            <a:ext cx="20457660" cy="1367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63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8"/>
          <p:cNvSpPr txBox="1"/>
          <p:nvPr/>
        </p:nvSpPr>
        <p:spPr>
          <a:xfrm>
            <a:off x="2387600" y="787400"/>
            <a:ext cx="9398000" cy="9525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143163"/>
                </a:solidFill>
              </a:defRPr>
            </a:lvl1pPr>
          </a:lstStyle>
          <a:p>
            <a:r>
              <a:rPr lang="es-ES" sz="3000" dirty="0"/>
              <a:t>Gestión de </a:t>
            </a:r>
            <a:r>
              <a:rPr lang="es-ES" sz="3000"/>
              <a:t>la Calidad</a:t>
            </a:r>
            <a:endParaRPr lang="en-US" sz="3000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02E20B-021F-FE4A-A961-2F7AA3187F2E}"/>
              </a:ext>
            </a:extLst>
          </p:cNvPr>
          <p:cNvSpPr/>
          <p:nvPr/>
        </p:nvSpPr>
        <p:spPr>
          <a:xfrm>
            <a:off x="1016000" y="698500"/>
            <a:ext cx="1079500" cy="1079500"/>
          </a:xfrm>
          <a:prstGeom prst="ellipse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404BA1-C5E4-0841-B579-2605DA3BABD8}"/>
              </a:ext>
            </a:extLst>
          </p:cNvPr>
          <p:cNvSpPr/>
          <p:nvPr/>
        </p:nvSpPr>
        <p:spPr>
          <a:xfrm>
            <a:off x="12319000" y="1905000"/>
            <a:ext cx="38100" cy="9652000"/>
          </a:xfrm>
          <a:prstGeom prst="rect">
            <a:avLst/>
          </a:prstGeom>
          <a:solidFill>
            <a:srgbClr val="C5C5C5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303840C3-346F-A64B-B18A-1F66501B2CB8}"/>
              </a:ext>
            </a:extLst>
          </p:cNvPr>
          <p:cNvSpPr/>
          <p:nvPr/>
        </p:nvSpPr>
        <p:spPr>
          <a:xfrm>
            <a:off x="1016000" y="1968500"/>
            <a:ext cx="10922000" cy="1676400"/>
          </a:xfrm>
          <a:prstGeom prst="roundRect">
            <a:avLst/>
          </a:prstGeom>
          <a:solidFill>
            <a:srgbClr val="E8ECF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D8F854B-8300-5948-8CAB-3466B05DD34B}"/>
              </a:ext>
            </a:extLst>
          </p:cNvPr>
          <p:cNvSpPr/>
          <p:nvPr/>
        </p:nvSpPr>
        <p:spPr>
          <a:xfrm>
            <a:off x="1016000" y="1968500"/>
            <a:ext cx="101600" cy="1676400"/>
          </a:xfrm>
          <a:prstGeom prst="rect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ADD6114-F48C-8D4D-AA3C-4B289CE1D6D6}"/>
              </a:ext>
            </a:extLst>
          </p:cNvPr>
          <p:cNvSpPr txBox="1"/>
          <p:nvPr/>
        </p:nvSpPr>
        <p:spPr>
          <a:xfrm>
            <a:off x="1333500" y="2070100"/>
            <a:ext cx="10350500" cy="14986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0" i="1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Cumple con los requisitos de sus partes interesadas y los estándares de calidad establecidos, mediante la planificación de los procesos que generan resultados eficaces.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67E3C2A-18D7-1F44-A961-409E02BCD830}"/>
              </a:ext>
            </a:extLst>
          </p:cNvPr>
          <p:cNvSpPr txBox="1"/>
          <p:nvPr/>
        </p:nvSpPr>
        <p:spPr>
          <a:xfrm>
            <a:off x="1016000" y="3810000"/>
            <a:ext cx="5080000" cy="4462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OBJETIVOS DEL SISTEMA</a:t>
            </a:r>
          </a:p>
        </p:txBody>
      </p:sp>
      <p:pic>
        <p:nvPicPr>
          <p:cNvPr id="13" name="Graphic 13" descr="Medal icon for quality system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1100" y="863600"/>
            <a:ext cx="749300" cy="749300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C0761173-A7F8-6F4F-BA46-05D778A5EA48}"/>
              </a:ext>
            </a:extLst>
          </p:cNvPr>
          <p:cNvSpPr/>
          <p:nvPr/>
        </p:nvSpPr>
        <p:spPr>
          <a:xfrm>
            <a:off x="939800" y="4368800"/>
            <a:ext cx="584200" cy="584200"/>
          </a:xfrm>
          <a:prstGeom prst="ellipse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6479005-0D19-7D49-8B5D-F106FC7E16F4}"/>
              </a:ext>
            </a:extLst>
          </p:cNvPr>
          <p:cNvSpPr txBox="1"/>
          <p:nvPr/>
        </p:nvSpPr>
        <p:spPr>
          <a:xfrm>
            <a:off x="1625600" y="4368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Alcanzar niveles satisfactorios de percepción sobre los servicios universitarios por parte de la comunidad estudiantil.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8E6F6BE-DD61-5A44-813B-B56C31D70A90}"/>
              </a:ext>
            </a:extLst>
          </p:cNvPr>
          <p:cNvSpPr/>
          <p:nvPr/>
        </p:nvSpPr>
        <p:spPr>
          <a:xfrm>
            <a:off x="939800" y="6781800"/>
            <a:ext cx="584200" cy="584200"/>
          </a:xfrm>
          <a:prstGeom prst="ellipse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2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B0B890-488B-CF44-BB66-D9734F151972}"/>
              </a:ext>
            </a:extLst>
          </p:cNvPr>
          <p:cNvSpPr txBox="1"/>
          <p:nvPr/>
        </p:nvSpPr>
        <p:spPr>
          <a:xfrm>
            <a:off x="1625600" y="6781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Mantener la eficacia de los procesos del SIG, fortaleciendo la excelencia y la calidad.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352A598-BB21-2848-B85E-2A676C7BF54B}"/>
              </a:ext>
            </a:extLst>
          </p:cNvPr>
          <p:cNvSpPr/>
          <p:nvPr/>
        </p:nvSpPr>
        <p:spPr>
          <a:xfrm>
            <a:off x="939800" y="8813800"/>
            <a:ext cx="584200" cy="584200"/>
          </a:xfrm>
          <a:prstGeom prst="ellipse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519D6F0-0DFA-DD4C-8316-3FC4C4BADF34}"/>
              </a:ext>
            </a:extLst>
          </p:cNvPr>
          <p:cNvSpPr txBox="1"/>
          <p:nvPr/>
        </p:nvSpPr>
        <p:spPr>
          <a:xfrm>
            <a:off x="1625600" y="8813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Fomentar el mejoramiento continuo de los procesos basados en los resultados de auditorías internas, externas y retroalimentación de las partes interesadas.</a:t>
            </a:r>
          </a:p>
        </p:txBody>
      </p:sp>
      <p:sp>
        <p:nvSpPr>
          <p:cNvPr id="19" name="AmbientalIconCircle">
            <a:extLst>
              <a:ext uri="{FF2B5EF4-FFF2-40B4-BE49-F238E27FC236}">
                <a16:creationId xmlns:a16="http://schemas.microsoft.com/office/drawing/2014/main" id="{9ADB533B-76D9-EE49-89CC-E63D994413B2}"/>
              </a:ext>
            </a:extLst>
          </p:cNvPr>
          <p:cNvSpPr/>
          <p:nvPr/>
        </p:nvSpPr>
        <p:spPr>
          <a:xfrm>
            <a:off x="12827000" y="698500"/>
            <a:ext cx="1079500" cy="1079500"/>
          </a:xfrm>
          <a:prstGeom prst="ellipse">
            <a:avLst/>
          </a:prstGeom>
          <a:solidFill>
            <a:srgbClr val="5B8C5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2DAE1C-1EF2-154A-BB90-144CC94EF3A0}"/>
              </a:ext>
            </a:extLst>
          </p:cNvPr>
          <p:cNvSpPr txBox="1"/>
          <p:nvPr/>
        </p:nvSpPr>
        <p:spPr>
          <a:xfrm>
            <a:off x="14160500" y="698500"/>
            <a:ext cx="8890000" cy="1143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3000" b="1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Gestión Ambiental</a:t>
            </a: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B04217E0-6782-B24D-8AB8-A2B13AD556A1}"/>
              </a:ext>
            </a:extLst>
          </p:cNvPr>
          <p:cNvSpPr/>
          <p:nvPr/>
        </p:nvSpPr>
        <p:spPr>
          <a:xfrm>
            <a:off x="12827000" y="1968500"/>
            <a:ext cx="10541000" cy="1676400"/>
          </a:xfrm>
          <a:prstGeom prst="roundRect">
            <a:avLst/>
          </a:prstGeom>
          <a:solidFill>
            <a:srgbClr val="E7F0E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B54E4F1-6D78-3443-91AA-B578D03FE5C7}"/>
              </a:ext>
            </a:extLst>
          </p:cNvPr>
          <p:cNvSpPr/>
          <p:nvPr/>
        </p:nvSpPr>
        <p:spPr>
          <a:xfrm>
            <a:off x="12827000" y="1968500"/>
            <a:ext cx="101600" cy="1676400"/>
          </a:xfrm>
          <a:prstGeom prst="rect">
            <a:avLst/>
          </a:prstGeom>
          <a:solidFill>
            <a:srgbClr val="5B8C5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F9C772-56EA-A640-8F0E-8D5C2939753F}"/>
              </a:ext>
            </a:extLst>
          </p:cNvPr>
          <p:cNvSpPr txBox="1"/>
          <p:nvPr/>
        </p:nvSpPr>
        <p:spPr>
          <a:xfrm>
            <a:off x="13144500" y="2070100"/>
            <a:ext cx="9969500" cy="14986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0" i="1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Está comprometida con la mejora de su desempeño ambiental, la protección del medio ambiente y la prevención de la contaminación, a través de la gestión de los aspectos e impactos ambientales de sus actividades.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6CF339C-2EC3-3244-BD44-06A4322E1E42}"/>
              </a:ext>
            </a:extLst>
          </p:cNvPr>
          <p:cNvSpPr txBox="1"/>
          <p:nvPr/>
        </p:nvSpPr>
        <p:spPr>
          <a:xfrm>
            <a:off x="12827000" y="3810000"/>
            <a:ext cx="5080000" cy="4462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OBJETIVOS DEL SISTEMA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975EFF80-A228-8E49-80FE-5D406E424D2F}"/>
              </a:ext>
            </a:extLst>
          </p:cNvPr>
          <p:cNvSpPr/>
          <p:nvPr/>
        </p:nvSpPr>
        <p:spPr>
          <a:xfrm>
            <a:off x="12750800" y="4368800"/>
            <a:ext cx="584200" cy="584200"/>
          </a:xfrm>
          <a:prstGeom prst="ellipse">
            <a:avLst/>
          </a:prstGeom>
          <a:solidFill>
            <a:srgbClr val="5B8C5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1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5E3CC4F-099B-C545-8657-63F980217928}"/>
              </a:ext>
            </a:extLst>
          </p:cNvPr>
          <p:cNvSpPr txBox="1"/>
          <p:nvPr/>
        </p:nvSpPr>
        <p:spPr>
          <a:xfrm>
            <a:off x="13436600" y="4368800"/>
            <a:ext cx="9652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Controlar los aspectos ambientales significativos mediante la ejecución de los programas del Sistema de Gestión Ambiental, realizando seguimiento periódico a los resultados obtenidos.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5485C55-C966-0044-A723-A22077A4E070}"/>
              </a:ext>
            </a:extLst>
          </p:cNvPr>
          <p:cNvSpPr/>
          <p:nvPr/>
        </p:nvSpPr>
        <p:spPr>
          <a:xfrm>
            <a:off x="12750800" y="6781800"/>
            <a:ext cx="584200" cy="584200"/>
          </a:xfrm>
          <a:prstGeom prst="ellipse">
            <a:avLst/>
          </a:prstGeom>
          <a:solidFill>
            <a:srgbClr val="5B8C5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2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9FB50EE-C7E3-B44F-AA1C-D0B9990C7D4F}"/>
              </a:ext>
            </a:extLst>
          </p:cNvPr>
          <p:cNvSpPr txBox="1"/>
          <p:nvPr/>
        </p:nvSpPr>
        <p:spPr>
          <a:xfrm>
            <a:off x="13436600" y="6781800"/>
            <a:ext cx="9652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Cumplir con las políticas y el marco normativo vigente a nivel local y nacional, los acuerdos que la institución suscriba y su Plan de Desarrollo Institucional, para evitar multas o sanciones.</a:t>
            </a:r>
          </a:p>
        </p:txBody>
      </p:sp>
      <p:pic>
        <p:nvPicPr>
          <p:cNvPr id="29" name="Graphic 29" descr="Environmental management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92100" y="863600"/>
            <a:ext cx="749300" cy="749300"/>
          </a:xfrm>
          <a:prstGeom prst="rect">
            <a:avLst/>
          </a:prstGeom>
        </p:spPr>
      </p:pic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3E1EDEA6-98B2-D64E-BCB1-0ED310035786}"/>
              </a:ext>
            </a:extLst>
          </p:cNvPr>
          <p:cNvSpPr/>
          <p:nvPr/>
        </p:nvSpPr>
        <p:spPr>
          <a:xfrm>
            <a:off x="1016000" y="11150600"/>
            <a:ext cx="3810000" cy="635000"/>
          </a:xfrm>
          <a:prstGeom prst="roundRect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NORMA: NTC ISO 9001:2015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133D36F5-0757-364F-B3A6-AD0280046AB8}"/>
              </a:ext>
            </a:extLst>
          </p:cNvPr>
          <p:cNvSpPr/>
          <p:nvPr/>
        </p:nvSpPr>
        <p:spPr>
          <a:xfrm>
            <a:off x="12827000" y="11150600"/>
            <a:ext cx="4064000" cy="635000"/>
          </a:xfrm>
          <a:prstGeom prst="roundRect">
            <a:avLst/>
          </a:prstGeom>
          <a:solidFill>
            <a:srgbClr val="5B8C5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NORMA: NTC ISO 14001:2015</a:t>
            </a:r>
          </a:p>
        </p:txBody>
      </p:sp>
    </p:spTree>
    <p:extLst>
      <p:ext uri="{BB962C8B-B14F-4D97-AF65-F5344CB8AC3E}">
        <p14:creationId xmlns:p14="http://schemas.microsoft.com/office/powerpoint/2010/main" val="106751542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8"/>
          <p:cNvSpPr txBox="1"/>
          <p:nvPr/>
        </p:nvSpPr>
        <p:spPr>
          <a:xfrm>
            <a:off x="2349500" y="698500"/>
            <a:ext cx="9398000" cy="1143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143163"/>
                </a:solidFill>
              </a:defRPr>
            </a:lvl1pPr>
          </a:lstStyle>
          <a:p>
            <a:r>
              <a:rPr lang="es-ES" sz="3000" dirty="0"/>
              <a:t>Seguridad y Salud en el Trabajo</a:t>
            </a:r>
            <a:endParaRPr lang="en-US" sz="3000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02E20B-021F-FE4A-A961-2F7AA3187F2E}"/>
              </a:ext>
            </a:extLst>
          </p:cNvPr>
          <p:cNvSpPr/>
          <p:nvPr/>
        </p:nvSpPr>
        <p:spPr>
          <a:xfrm>
            <a:off x="1016000" y="698500"/>
            <a:ext cx="1079500" cy="1079500"/>
          </a:xfrm>
          <a:prstGeom prst="ellipse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404BA1-C5E4-0841-B579-2605DA3BABD8}"/>
              </a:ext>
            </a:extLst>
          </p:cNvPr>
          <p:cNvSpPr/>
          <p:nvPr/>
        </p:nvSpPr>
        <p:spPr>
          <a:xfrm>
            <a:off x="12319000" y="1905000"/>
            <a:ext cx="38100" cy="9652000"/>
          </a:xfrm>
          <a:prstGeom prst="rect">
            <a:avLst/>
          </a:prstGeom>
          <a:solidFill>
            <a:srgbClr val="C5C5C5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303840C3-346F-A64B-B18A-1F66501B2CB8}"/>
              </a:ext>
            </a:extLst>
          </p:cNvPr>
          <p:cNvSpPr/>
          <p:nvPr/>
        </p:nvSpPr>
        <p:spPr>
          <a:xfrm>
            <a:off x="1016000" y="1968500"/>
            <a:ext cx="10922000" cy="1676400"/>
          </a:xfrm>
          <a:prstGeom prst="roundRect">
            <a:avLst/>
          </a:prstGeom>
          <a:solidFill>
            <a:srgbClr val="FCE8DD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D8F854B-8300-5948-8CAB-3466B05DD34B}"/>
              </a:ext>
            </a:extLst>
          </p:cNvPr>
          <p:cNvSpPr/>
          <p:nvPr/>
        </p:nvSpPr>
        <p:spPr>
          <a:xfrm>
            <a:off x="1016000" y="1968500"/>
            <a:ext cx="101600" cy="1676400"/>
          </a:xfrm>
          <a:prstGeom prst="rect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ADD6114-F48C-8D4D-AA3C-4B289CE1D6D6}"/>
              </a:ext>
            </a:extLst>
          </p:cNvPr>
          <p:cNvSpPr txBox="1"/>
          <p:nvPr/>
        </p:nvSpPr>
        <p:spPr>
          <a:xfrm>
            <a:off x="1333500" y="2070100"/>
            <a:ext cx="10350500" cy="14986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0" i="1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Prioriza la gestión sobre los peligros y riesgos de seguridad y salud de los trabajadores, proporcionando condiciones laborales seguras y saludables para la prevención de accidentes de trabajo y enfermedades laborales.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67E3C2A-18D7-1F44-A961-409E02BCD830}"/>
              </a:ext>
            </a:extLst>
          </p:cNvPr>
          <p:cNvSpPr txBox="1"/>
          <p:nvPr/>
        </p:nvSpPr>
        <p:spPr>
          <a:xfrm>
            <a:off x="1016000" y="3810000"/>
            <a:ext cx="5080000" cy="4462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OBJETIVOS DEL SISTEMA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0761173-A7F8-6F4F-BA46-05D778A5EA48}"/>
              </a:ext>
            </a:extLst>
          </p:cNvPr>
          <p:cNvSpPr/>
          <p:nvPr/>
        </p:nvSpPr>
        <p:spPr>
          <a:xfrm>
            <a:off x="939800" y="4368800"/>
            <a:ext cx="584200" cy="584200"/>
          </a:xfrm>
          <a:prstGeom prst="ellipse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6479005-0D19-7D49-8B5D-F106FC7E16F4}"/>
              </a:ext>
            </a:extLst>
          </p:cNvPr>
          <p:cNvSpPr txBox="1"/>
          <p:nvPr/>
        </p:nvSpPr>
        <p:spPr>
          <a:xfrm>
            <a:off x="1625600" y="4368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Cumplir con las políticas y el marco normativo vigente a nivel local y nacional, los acuerdos que la institución suscriba y su Plan de Desarrollo Institucional, para evitar multas o sanciones.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8E6F6BE-DD61-5A44-813B-B56C31D70A90}"/>
              </a:ext>
            </a:extLst>
          </p:cNvPr>
          <p:cNvSpPr/>
          <p:nvPr/>
        </p:nvSpPr>
        <p:spPr>
          <a:xfrm>
            <a:off x="939800" y="6781800"/>
            <a:ext cx="584200" cy="584200"/>
          </a:xfrm>
          <a:prstGeom prst="ellipse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2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B0B890-488B-CF44-BB66-D9734F151972}"/>
              </a:ext>
            </a:extLst>
          </p:cNvPr>
          <p:cNvSpPr txBox="1"/>
          <p:nvPr/>
        </p:nvSpPr>
        <p:spPr>
          <a:xfrm>
            <a:off x="1625600" y="6781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Diseñar, implementar, mantener y mejorar continuamente el Sistema de Gestión de Seguridad y Salud en el Trabajo de la Universidad del Atlántico.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352A598-BB21-2848-B85E-2A676C7BF54B}"/>
              </a:ext>
            </a:extLst>
          </p:cNvPr>
          <p:cNvSpPr/>
          <p:nvPr/>
        </p:nvSpPr>
        <p:spPr>
          <a:xfrm>
            <a:off x="939800" y="9194800"/>
            <a:ext cx="584200" cy="584200"/>
          </a:xfrm>
          <a:prstGeom prst="ellipse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519D6F0-0DFA-DD4C-8316-3FC4C4BADF34}"/>
              </a:ext>
            </a:extLst>
          </p:cNvPr>
          <p:cNvSpPr txBox="1"/>
          <p:nvPr/>
        </p:nvSpPr>
        <p:spPr>
          <a:xfrm>
            <a:off x="1625600" y="9194800"/>
            <a:ext cx="10160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Identificar los peligros, valorar los riesgos e implementar controles para la prevención de accidentes de trabajo y enfermedades laborales.</a:t>
            </a:r>
          </a:p>
        </p:txBody>
      </p:sp>
      <p:sp>
        <p:nvSpPr>
          <p:cNvPr id="19" name="AmbientalIconCircle">
            <a:extLst>
              <a:ext uri="{FF2B5EF4-FFF2-40B4-BE49-F238E27FC236}">
                <a16:creationId xmlns:a16="http://schemas.microsoft.com/office/drawing/2014/main" id="{9ADB533B-76D9-EE49-89CC-E63D994413B2}"/>
              </a:ext>
            </a:extLst>
          </p:cNvPr>
          <p:cNvSpPr/>
          <p:nvPr/>
        </p:nvSpPr>
        <p:spPr>
          <a:xfrm>
            <a:off x="12827000" y="698500"/>
            <a:ext cx="1079500" cy="1079500"/>
          </a:xfrm>
          <a:prstGeom prst="ellipse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2DAE1C-1EF2-154A-BB90-144CC94EF3A0}"/>
              </a:ext>
            </a:extLst>
          </p:cNvPr>
          <p:cNvSpPr txBox="1"/>
          <p:nvPr/>
        </p:nvSpPr>
        <p:spPr>
          <a:xfrm>
            <a:off x="14160500" y="698500"/>
            <a:ext cx="8890000" cy="1143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3000" b="1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Gestión de Laboratorios</a:t>
            </a: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B04217E0-6782-B24D-8AB8-A2B13AD556A1}"/>
              </a:ext>
            </a:extLst>
          </p:cNvPr>
          <p:cNvSpPr/>
          <p:nvPr/>
        </p:nvSpPr>
        <p:spPr>
          <a:xfrm>
            <a:off x="12827000" y="1968500"/>
            <a:ext cx="10541000" cy="1676400"/>
          </a:xfrm>
          <a:prstGeom prst="roundRect">
            <a:avLst/>
          </a:prstGeom>
          <a:solidFill>
            <a:srgbClr val="DCEAF6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B54E4F1-6D78-3443-91AA-B578D03FE5C7}"/>
              </a:ext>
            </a:extLst>
          </p:cNvPr>
          <p:cNvSpPr/>
          <p:nvPr/>
        </p:nvSpPr>
        <p:spPr>
          <a:xfrm>
            <a:off x="12827000" y="1968500"/>
            <a:ext cx="101600" cy="1676400"/>
          </a:xfrm>
          <a:prstGeom prst="rect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F9C772-56EA-A640-8F0E-8D5C2939753F}"/>
              </a:ext>
            </a:extLst>
          </p:cNvPr>
          <p:cNvSpPr txBox="1"/>
          <p:nvPr/>
        </p:nvSpPr>
        <p:spPr>
          <a:xfrm>
            <a:off x="13144500" y="2070100"/>
            <a:ext cx="9969500" cy="14986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0" i="1" u="none" strike="noStrike" cap="none" spc="0" normalizeH="0" baseline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Desarrolla los ensayos de laboratorios garantizando la prestación de sus servicios con imparcialidad, confidencialidad y mejora continua para una entrega de resultados confiables y oportunos.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6CF339C-2EC3-3244-BD44-06A4322E1E42}"/>
              </a:ext>
            </a:extLst>
          </p:cNvPr>
          <p:cNvSpPr txBox="1"/>
          <p:nvPr/>
        </p:nvSpPr>
        <p:spPr>
          <a:xfrm>
            <a:off x="12827000" y="3810000"/>
            <a:ext cx="5080000" cy="4462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143163"/>
                </a:solidFill>
                <a:effectLst/>
                <a:uFillTx/>
                <a:sym typeface="Montserrat Light"/>
              </a:rPr>
              <a:t>OBJETIVOS DEL SISTEMA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975EFF80-A228-8E49-80FE-5D406E424D2F}"/>
              </a:ext>
            </a:extLst>
          </p:cNvPr>
          <p:cNvSpPr/>
          <p:nvPr/>
        </p:nvSpPr>
        <p:spPr>
          <a:xfrm>
            <a:off x="12750800" y="4368800"/>
            <a:ext cx="584200" cy="584200"/>
          </a:xfrm>
          <a:prstGeom prst="ellipse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1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5E3CC4F-099B-C545-8657-63F980217928}"/>
              </a:ext>
            </a:extLst>
          </p:cNvPr>
          <p:cNvSpPr txBox="1"/>
          <p:nvPr/>
        </p:nvSpPr>
        <p:spPr>
          <a:xfrm>
            <a:off x="13436600" y="4368800"/>
            <a:ext cx="9652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Fortalecer la competencia técnica del laboratorio mediante la ejecución del plan de capacitación al personal y la implementación oportuna del programa metrológico.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5485C55-C966-0044-A723-A22077A4E070}"/>
              </a:ext>
            </a:extLst>
          </p:cNvPr>
          <p:cNvSpPr/>
          <p:nvPr/>
        </p:nvSpPr>
        <p:spPr>
          <a:xfrm>
            <a:off x="12750800" y="6781800"/>
            <a:ext cx="584200" cy="584200"/>
          </a:xfrm>
          <a:prstGeom prst="ellipse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2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9FB50EE-C7E3-B44F-AA1C-D0B9990C7D4F}"/>
              </a:ext>
            </a:extLst>
          </p:cNvPr>
          <p:cNvSpPr txBox="1"/>
          <p:nvPr/>
        </p:nvSpPr>
        <p:spPr>
          <a:xfrm>
            <a:off x="13436600" y="6781800"/>
            <a:ext cx="9652000" cy="2286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 anchorCtr="0">
            <a:no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Asegurar la operación coherente de los laboratorios para garantizar la entrega de resultados confiables, oportunos y alineados con los requisitos normativos.</a:t>
            </a:r>
          </a:p>
        </p:txBody>
      </p:sp>
      <p:pic>
        <p:nvPicPr>
          <p:cNvPr id="29" name="Graphic 29" descr="Seguridad y Salud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1100" y="863600"/>
            <a:ext cx="749300" cy="749300"/>
          </a:xfrm>
          <a:prstGeom prst="rect">
            <a:avLst/>
          </a:prstGeom>
        </p:spPr>
      </p:pic>
      <p:pic>
        <p:nvPicPr>
          <p:cNvPr id="30" name="Graphic 30" descr="Laboratorios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92100" y="863600"/>
            <a:ext cx="749300" cy="749300"/>
          </a:xfrm>
          <a:prstGeom prst="rect">
            <a:avLst/>
          </a:prstGeom>
        </p:spPr>
      </p:pic>
      <p:sp>
        <p:nvSpPr>
          <p:cNvPr id="3" name="Oval 30">
            <a:extLst>
              <a:ext uri="{FF2B5EF4-FFF2-40B4-BE49-F238E27FC236}">
                <a16:creationId xmlns:a16="http://schemas.microsoft.com/office/drawing/2014/main" id="{754D98A5-DD1C-994C-8ED8-2CF0990A6871}"/>
              </a:ext>
            </a:extLst>
          </p:cNvPr>
          <p:cNvSpPr/>
          <p:nvPr/>
        </p:nvSpPr>
        <p:spPr>
          <a:xfrm>
            <a:off x="12750800" y="9011920"/>
            <a:ext cx="584200" cy="584200"/>
          </a:xfrm>
          <a:prstGeom prst="ellipse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3</a:t>
            </a: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56DB44AF-8CDD-BE4F-B398-490989CFFB13}"/>
              </a:ext>
            </a:extLst>
          </p:cNvPr>
          <p:cNvSpPr txBox="1"/>
          <p:nvPr/>
        </p:nvSpPr>
        <p:spPr>
          <a:xfrm>
            <a:off x="13436600" y="8975344"/>
            <a:ext cx="9652000" cy="21452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t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dirty="0">
                <a:ln>
                  <a:noFill/>
                </a:ln>
                <a:solidFill>
                  <a:srgbClr val="333333"/>
                </a:solidFill>
                <a:effectLst/>
                <a:uFillTx/>
                <a:sym typeface="Montserrat Light"/>
              </a:rPr>
              <a:t>Garantizar la prestación de los servicios de laboratorio con imparcialidad, evitando que los riesgos identificados se materialicen y comprometan la confiabilidad de los resultados.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6407824F-8353-ED4F-B5C7-7A46863D7299}"/>
              </a:ext>
            </a:extLst>
          </p:cNvPr>
          <p:cNvSpPr/>
          <p:nvPr/>
        </p:nvSpPr>
        <p:spPr>
          <a:xfrm>
            <a:off x="1016000" y="11150600"/>
            <a:ext cx="3810000" cy="635000"/>
          </a:xfrm>
          <a:prstGeom prst="roundRect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NORMA: ISO 45001:2018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BA45A80D-8165-3144-9E79-8F203D7D9A13}"/>
              </a:ext>
            </a:extLst>
          </p:cNvPr>
          <p:cNvSpPr/>
          <p:nvPr/>
        </p:nvSpPr>
        <p:spPr>
          <a:xfrm>
            <a:off x="12827000" y="11150600"/>
            <a:ext cx="4064000" cy="635000"/>
          </a:xfrm>
          <a:prstGeom prst="roundRect">
            <a:avLst/>
          </a:prstGeom>
          <a:solidFill>
            <a:srgbClr val="1D71B8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non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Helvetica Light"/>
                <a:cs typeface="Helvetica Light"/>
                <a:sym typeface="Helvetica Light"/>
              </a:rPr>
              <a:t>NORMA: ISO/IEC 17025:2017</a:t>
            </a:r>
          </a:p>
        </p:txBody>
      </p:sp>
    </p:spTree>
    <p:extLst>
      <p:ext uri="{BB962C8B-B14F-4D97-AF65-F5344CB8AC3E}">
        <p14:creationId xmlns:p14="http://schemas.microsoft.com/office/powerpoint/2010/main" val="267290964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6E378-AE14-419F-3A7C-59974C090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nel">
            <a:extLst>
              <a:ext uri="{FF2B5EF4-FFF2-40B4-BE49-F238E27FC236}">
                <a16:creationId xmlns:a16="http://schemas.microsoft.com/office/drawing/2014/main" id="{0E2B56E0-28EB-1B40-9A7A-48E590F94B25}"/>
              </a:ext>
            </a:extLst>
          </p:cNvPr>
          <p:cNvSpPr/>
          <p:nvPr/>
        </p:nvSpPr>
        <p:spPr>
          <a:xfrm>
            <a:off x="1397000" y="2603500"/>
            <a:ext cx="12827000" cy="9461500"/>
          </a:xfrm>
          <a:prstGeom prst="roundRect">
            <a:avLst/>
          </a:prstGeom>
          <a:solidFill>
            <a:srgbClr val="F4F7FB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noteCard">
            <a:extLst>
              <a:ext uri="{FF2B5EF4-FFF2-40B4-BE49-F238E27FC236}">
                <a16:creationId xmlns:a16="http://schemas.microsoft.com/office/drawing/2014/main" id="{81B99A52-8C52-414B-9DFF-126DDAB42E08}"/>
              </a:ext>
            </a:extLst>
          </p:cNvPr>
          <p:cNvSpPr/>
          <p:nvPr/>
        </p:nvSpPr>
        <p:spPr>
          <a:xfrm>
            <a:off x="1778000" y="9855200"/>
            <a:ext cx="6985000" cy="17780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DCE4EF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2ED081C-CD64-4DB9-311D-22C0501E73D0}"/>
              </a:ext>
            </a:extLst>
          </p:cNvPr>
          <p:cNvSpPr/>
          <p:nvPr/>
        </p:nvSpPr>
        <p:spPr>
          <a:xfrm>
            <a:off x="4508500" y="3048000"/>
            <a:ext cx="6604000" cy="990600"/>
          </a:xfrm>
          <a:prstGeom prst="roundRect">
            <a:avLst/>
          </a:prstGeom>
          <a:solidFill>
            <a:srgbClr val="D85819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Candara"/>
                <a:cs typeface="Candara"/>
                <a:sym typeface="Candara"/>
              </a:rPr>
              <a:t>Caracterización de Proceso</a:t>
            </a:r>
            <a:endParaRPr kumimoji="0" lang="es-CO" sz="3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CC7109F-7E5B-0EBE-B282-C89F28252143}"/>
              </a:ext>
            </a:extLst>
          </p:cNvPr>
          <p:cNvSpPr/>
          <p:nvPr/>
        </p:nvSpPr>
        <p:spPr>
          <a:xfrm>
            <a:off x="2286000" y="4953000"/>
            <a:ext cx="3810000" cy="838200"/>
          </a:xfrm>
          <a:prstGeom prst="roundRect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Candara"/>
                <a:cs typeface="Candara"/>
                <a:sym typeface="Candara"/>
              </a:rPr>
              <a:t>Procedimiento</a:t>
            </a:r>
            <a:endParaRPr kumimoji="0" lang="es-CO" sz="26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39D74C8-4705-50A4-E166-858B128A83D8}"/>
              </a:ext>
            </a:extLst>
          </p:cNvPr>
          <p:cNvSpPr/>
          <p:nvPr/>
        </p:nvSpPr>
        <p:spPr>
          <a:xfrm>
            <a:off x="2286000" y="62230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Instructivo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551D1C4-01EE-C5D5-962B-9BA36C06F019}"/>
              </a:ext>
            </a:extLst>
          </p:cNvPr>
          <p:cNvSpPr/>
          <p:nvPr/>
        </p:nvSpPr>
        <p:spPr>
          <a:xfrm>
            <a:off x="2286000" y="71628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Formato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14DBBD1-C4D3-09FF-CC9D-25DBA529E933}"/>
              </a:ext>
            </a:extLst>
          </p:cNvPr>
          <p:cNvSpPr/>
          <p:nvPr/>
        </p:nvSpPr>
        <p:spPr>
          <a:xfrm>
            <a:off x="9525000" y="4953000"/>
            <a:ext cx="3810000" cy="838200"/>
          </a:xfrm>
          <a:prstGeom prst="roundRect">
            <a:avLst/>
          </a:prstGeom>
          <a:solidFill>
            <a:srgbClr val="143163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ea typeface="Candara"/>
                <a:cs typeface="Candara"/>
                <a:sym typeface="Candara"/>
              </a:rPr>
              <a:t>Libre</a:t>
            </a:r>
            <a:endParaRPr kumimoji="0" lang="es-CO" sz="26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8EBC3C99-AE27-7A96-E4BF-B4E35EF85D49}"/>
              </a:ext>
            </a:extLst>
          </p:cNvPr>
          <p:cNvSpPr/>
          <p:nvPr/>
        </p:nvSpPr>
        <p:spPr>
          <a:xfrm>
            <a:off x="9525000" y="62230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Plan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B432C0C-E10C-CB56-1112-038137B0B402}"/>
              </a:ext>
            </a:extLst>
          </p:cNvPr>
          <p:cNvSpPr/>
          <p:nvPr/>
        </p:nvSpPr>
        <p:spPr>
          <a:xfrm>
            <a:off x="9525000" y="71628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Programa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5EC84BB-1CCA-B4A9-6933-7B3933A07DD2}"/>
              </a:ext>
            </a:extLst>
          </p:cNvPr>
          <p:cNvSpPr/>
          <p:nvPr/>
        </p:nvSpPr>
        <p:spPr>
          <a:xfrm>
            <a:off x="9525000" y="81026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Guía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9E917A6-06BF-9222-FABE-5231214E9A98}"/>
              </a:ext>
            </a:extLst>
          </p:cNvPr>
          <p:cNvSpPr/>
          <p:nvPr/>
        </p:nvSpPr>
        <p:spPr>
          <a:xfrm>
            <a:off x="9525000" y="90424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Manual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1AEA11AF-4567-4447-B221-39A64037FE44}"/>
              </a:ext>
            </a:extLst>
          </p:cNvPr>
          <p:cNvSpPr/>
          <p:nvPr/>
        </p:nvSpPr>
        <p:spPr>
          <a:xfrm>
            <a:off x="9525000" y="99822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200" dirty="0">
                <a:solidFill>
                  <a:srgbClr val="143163"/>
                </a:solidFill>
                <a:ea typeface="Candara"/>
                <a:cs typeface="Candara"/>
                <a:sym typeface="Candara"/>
              </a:rPr>
              <a:t>M</a:t>
            </a:r>
            <a:r>
              <a:rPr kumimoji="0" lang="es-ES" sz="2200" i="0" u="none" strike="noStrike" cap="none" spc="0" normalizeH="0" baseline="0" dirty="0">
                <a:ln>
                  <a:noFill/>
                </a:ln>
                <a:solidFill>
                  <a:srgbClr val="143163"/>
                </a:solidFill>
                <a:effectLst/>
                <a:uFillTx/>
                <a:ea typeface="Candara"/>
                <a:cs typeface="Candara"/>
                <a:sym typeface="Candara"/>
              </a:rPr>
              <a:t>atriz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6AD8BAEA-3D7C-5194-1BC2-9021F38B2AA3}"/>
              </a:ext>
            </a:extLst>
          </p:cNvPr>
          <p:cNvSpPr/>
          <p:nvPr/>
        </p:nvSpPr>
        <p:spPr>
          <a:xfrm>
            <a:off x="9525000" y="10922000"/>
            <a:ext cx="3810000" cy="736600"/>
          </a:xfrm>
          <a:prstGeom prst="roundRect">
            <a:avLst/>
          </a:prstGeom>
          <a:solidFill>
            <a:srgbClr val="FFFFFF"/>
          </a:solidFill>
          <a:ln w="19050" cap="flat">
            <a:solidFill>
              <a:srgbClr val="143163"/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200" dirty="0">
                <a:solidFill>
                  <a:srgbClr val="143163"/>
                </a:solidFill>
                <a:ea typeface="Candara"/>
                <a:cs typeface="Candara"/>
                <a:sym typeface="Candara"/>
              </a:rPr>
              <a:t>Cartilla, Ficha</a:t>
            </a:r>
            <a:endParaRPr kumimoji="0" lang="es-CO" sz="2200" i="0" u="none" strike="noStrike" cap="none" spc="0" normalizeH="0" baseline="0" dirty="0">
              <a:ln>
                <a:noFill/>
              </a:ln>
              <a:solidFill>
                <a:srgbClr val="143163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442597D0-52FB-D261-7742-B0D67952CECC}"/>
              </a:ext>
            </a:extLst>
          </p:cNvPr>
          <p:cNvSpPr/>
          <p:nvPr/>
        </p:nvSpPr>
        <p:spPr>
          <a:xfrm>
            <a:off x="16263115" y="8565110"/>
            <a:ext cx="4641183" cy="4937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1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ea typeface="Candara"/>
                <a:cs typeface="Candara"/>
                <a:sym typeface="Candara"/>
              </a:rPr>
              <a:t>DO (Docencia)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2036BDBD-F67E-AAD1-3846-AC08B4BFF66F}"/>
              </a:ext>
            </a:extLst>
          </p:cNvPr>
          <p:cNvSpPr/>
          <p:nvPr/>
        </p:nvSpPr>
        <p:spPr>
          <a:xfrm>
            <a:off x="16263115" y="9273665"/>
            <a:ext cx="4641183" cy="4937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i="1" dirty="0">
                <a:solidFill>
                  <a:schemeClr val="accent2"/>
                </a:solidFill>
                <a:ea typeface="Candara"/>
                <a:cs typeface="Candara"/>
                <a:sym typeface="Candara"/>
              </a:rPr>
              <a:t>TH</a:t>
            </a:r>
            <a:r>
              <a:rPr kumimoji="0" lang="es-ES" b="0" i="1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ea typeface="Candara"/>
                <a:cs typeface="Candara"/>
                <a:sym typeface="Candara"/>
              </a:rPr>
              <a:t> (Talento Humano)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420E228C-350F-C1BE-77E3-721ADDB687EB}"/>
              </a:ext>
            </a:extLst>
          </p:cNvPr>
          <p:cNvSpPr/>
          <p:nvPr/>
        </p:nvSpPr>
        <p:spPr>
          <a:xfrm>
            <a:off x="16263114" y="7868851"/>
            <a:ext cx="4641184" cy="4937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i="1" dirty="0">
                <a:solidFill>
                  <a:schemeClr val="accent2"/>
                </a:solidFill>
                <a:ea typeface="Candara"/>
                <a:cs typeface="Candara"/>
                <a:sym typeface="Candara"/>
              </a:rPr>
              <a:t>BU</a:t>
            </a:r>
            <a:r>
              <a:rPr kumimoji="0" lang="es-ES" b="0" i="1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ea typeface="Candara"/>
                <a:cs typeface="Candara"/>
                <a:sym typeface="Candara"/>
              </a:rPr>
              <a:t> (Bienestar Universitario)</a:t>
            </a:r>
          </a:p>
        </p:txBody>
      </p:sp>
      <p:sp>
        <p:nvSpPr>
          <p:cNvPr id="29" name="Google Shape;139;p19">
            <a:extLst>
              <a:ext uri="{FF2B5EF4-FFF2-40B4-BE49-F238E27FC236}">
                <a16:creationId xmlns:a16="http://schemas.microsoft.com/office/drawing/2014/main" id="{EDF0CC62-8208-0E4A-457D-FB52E7AD8029}"/>
              </a:ext>
            </a:extLst>
          </p:cNvPr>
          <p:cNvSpPr txBox="1">
            <a:spLocks/>
          </p:cNvSpPr>
          <p:nvPr/>
        </p:nvSpPr>
        <p:spPr>
          <a:xfrm>
            <a:off x="15054943" y="4893274"/>
            <a:ext cx="7004957" cy="2064515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0" marR="0" indent="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1pPr>
            <a:lvl2pPr marL="0" marR="0" indent="228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2pPr>
            <a:lvl3pPr marL="0" marR="0" indent="457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3pPr>
            <a:lvl4pPr marL="0" marR="0" indent="685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4pPr>
            <a:lvl5pPr marL="0" marR="0" indent="9144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5pPr>
            <a:lvl6pPr marL="0" marR="0" indent="11430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6pPr>
            <a:lvl7pPr marL="0" marR="0" indent="1371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7pPr>
            <a:lvl8pPr marL="0" marR="0" indent="1600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8pPr>
            <a:lvl9pPr marL="0" marR="0" indent="1828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algn="ctr" defTabSz="1651000" hangingPunct="1"/>
            <a:r>
              <a:rPr lang="es-MX" sz="3200" b="1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cs typeface="Candara" panose="03000502040302020204" pitchFamily="66" charset="0"/>
              </a:rPr>
              <a:t> </a:t>
            </a:r>
          </a:p>
          <a:p>
            <a:pPr algn="ctr" defTabSz="1651000" hangingPunct="1"/>
            <a:r>
              <a:rPr lang="es-MX" sz="2800" b="1" kern="1200" dirty="0">
                <a:solidFill>
                  <a:srgbClr val="034EA1"/>
                </a:solidFill>
                <a:latin typeface="Montserrat Light"/>
                <a:cs typeface="Candara" panose="03000502040302020204" pitchFamily="66" charset="0"/>
              </a:rPr>
              <a:t>es el software que utilizamos como sistema de información.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36CFF385-945A-519A-4629-B3B5B7284E12}"/>
              </a:ext>
            </a:extLst>
          </p:cNvPr>
          <p:cNvSpPr txBox="1"/>
          <p:nvPr/>
        </p:nvSpPr>
        <p:spPr>
          <a:xfrm>
            <a:off x="4774209" y="817067"/>
            <a:ext cx="15366654" cy="109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92561"/>
                </a:solidFill>
              </a:rPr>
              <a:t>INFORMACIÓN DOCUMENTADA</a:t>
            </a:r>
          </a:p>
        </p:txBody>
      </p:sp>
      <p:cxnSp>
        <p:nvCxnSpPr>
          <p:cNvPr id="32" name="Straight Connector 34">
            <a:extLst>
              <a:ext uri="{FF2B5EF4-FFF2-40B4-BE49-F238E27FC236}">
                <a16:creationId xmlns:a16="http://schemas.microsoft.com/office/drawing/2014/main" id="{58456293-8A4B-4195-5022-3918C50809C1}"/>
              </a:ext>
            </a:extLst>
          </p:cNvPr>
          <p:cNvCxnSpPr/>
          <p:nvPr/>
        </p:nvCxnSpPr>
        <p:spPr>
          <a:xfrm>
            <a:off x="11163299" y="2353354"/>
            <a:ext cx="2525975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echa: cheurón 25">
            <a:hlinkClick r:id="rId2"/>
            <a:extLst>
              <a:ext uri="{FF2B5EF4-FFF2-40B4-BE49-F238E27FC236}">
                <a16:creationId xmlns:a16="http://schemas.microsoft.com/office/drawing/2014/main" id="{EF3249A0-6ADE-F1AC-E885-206A3A7BC506}"/>
              </a:ext>
            </a:extLst>
          </p:cNvPr>
          <p:cNvSpPr/>
          <p:nvPr/>
        </p:nvSpPr>
        <p:spPr>
          <a:xfrm>
            <a:off x="2184400" y="10566400"/>
            <a:ext cx="711200" cy="38100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 w="3175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636FB9C-83EE-EBF6-1226-9CA5623B3161}"/>
              </a:ext>
            </a:extLst>
          </p:cNvPr>
          <p:cNvSpPr txBox="1"/>
          <p:nvPr/>
        </p:nvSpPr>
        <p:spPr>
          <a:xfrm>
            <a:off x="3200400" y="9982200"/>
            <a:ext cx="5334000" cy="15240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 anchorCtr="0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ES" sz="2200" b="1" i="0" dirty="0">
                <a:solidFill>
                  <a:srgbClr val="143163"/>
                </a:solidFill>
              </a:rPr>
              <a:t>Guía para la consulta e impresión de documentos del SIG a través del software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F80879DF-9CF2-358F-6AEF-273FA35DA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3113" y="4284223"/>
            <a:ext cx="3877749" cy="1003300"/>
          </a:xfrm>
          <a:prstGeom prst="rect">
            <a:avLst/>
          </a:prstGeom>
        </p:spPr>
      </p:pic>
      <p:sp>
        <p:nvSpPr>
          <p:cNvPr id="28" name="rail">
            <a:extLst>
              <a:ext uri="{FF2B5EF4-FFF2-40B4-BE49-F238E27FC236}">
                <a16:creationId xmlns:a16="http://schemas.microsoft.com/office/drawing/2014/main" id="{75DA6E7E-FD70-DE42-8926-04A5BD0CA9CB}"/>
              </a:ext>
            </a:extLst>
          </p:cNvPr>
          <p:cNvSpPr/>
          <p:nvPr/>
        </p:nvSpPr>
        <p:spPr>
          <a:xfrm>
            <a:off x="7785100" y="4038600"/>
            <a:ext cx="38100" cy="3556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rail">
            <a:extLst>
              <a:ext uri="{FF2B5EF4-FFF2-40B4-BE49-F238E27FC236}">
                <a16:creationId xmlns:a16="http://schemas.microsoft.com/office/drawing/2014/main" id="{CAD69C14-CB27-F448-BEA6-9ADE3768EF9E}"/>
              </a:ext>
            </a:extLst>
          </p:cNvPr>
          <p:cNvSpPr/>
          <p:nvPr/>
        </p:nvSpPr>
        <p:spPr>
          <a:xfrm>
            <a:off x="4178300" y="4368800"/>
            <a:ext cx="7277100" cy="381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4" name="rail">
            <a:extLst>
              <a:ext uri="{FF2B5EF4-FFF2-40B4-BE49-F238E27FC236}">
                <a16:creationId xmlns:a16="http://schemas.microsoft.com/office/drawing/2014/main" id="{F5FEAF39-0C9B-354B-B8FD-8CB03D3BB853}"/>
              </a:ext>
            </a:extLst>
          </p:cNvPr>
          <p:cNvSpPr/>
          <p:nvPr/>
        </p:nvSpPr>
        <p:spPr>
          <a:xfrm>
            <a:off x="4178300" y="4368800"/>
            <a:ext cx="38100" cy="584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5" name="rail">
            <a:extLst>
              <a:ext uri="{FF2B5EF4-FFF2-40B4-BE49-F238E27FC236}">
                <a16:creationId xmlns:a16="http://schemas.microsoft.com/office/drawing/2014/main" id="{79BD1FF3-BA23-D047-8BFD-67149CA4228C}"/>
              </a:ext>
            </a:extLst>
          </p:cNvPr>
          <p:cNvSpPr/>
          <p:nvPr/>
        </p:nvSpPr>
        <p:spPr>
          <a:xfrm>
            <a:off x="11417300" y="4368800"/>
            <a:ext cx="38100" cy="584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6" name="rail">
            <a:extLst>
              <a:ext uri="{FF2B5EF4-FFF2-40B4-BE49-F238E27FC236}">
                <a16:creationId xmlns:a16="http://schemas.microsoft.com/office/drawing/2014/main" id="{68135F3A-5425-1848-B51D-0FD964BA57FC}"/>
              </a:ext>
            </a:extLst>
          </p:cNvPr>
          <p:cNvSpPr/>
          <p:nvPr/>
        </p:nvSpPr>
        <p:spPr>
          <a:xfrm>
            <a:off x="4178300" y="5791200"/>
            <a:ext cx="38100" cy="4318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7" name="rail">
            <a:extLst>
              <a:ext uri="{FF2B5EF4-FFF2-40B4-BE49-F238E27FC236}">
                <a16:creationId xmlns:a16="http://schemas.microsoft.com/office/drawing/2014/main" id="{25EDC92E-545F-DA4A-AB52-839BC8A8C76D}"/>
              </a:ext>
            </a:extLst>
          </p:cNvPr>
          <p:cNvSpPr/>
          <p:nvPr/>
        </p:nvSpPr>
        <p:spPr>
          <a:xfrm>
            <a:off x="4178300" y="69596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8" name="rail">
            <a:extLst>
              <a:ext uri="{FF2B5EF4-FFF2-40B4-BE49-F238E27FC236}">
                <a16:creationId xmlns:a16="http://schemas.microsoft.com/office/drawing/2014/main" id="{AC69EA70-ED74-C44F-ACC5-3F687BC310A6}"/>
              </a:ext>
            </a:extLst>
          </p:cNvPr>
          <p:cNvSpPr/>
          <p:nvPr/>
        </p:nvSpPr>
        <p:spPr>
          <a:xfrm>
            <a:off x="11417300" y="5791200"/>
            <a:ext cx="38100" cy="4318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9" name="rail">
            <a:extLst>
              <a:ext uri="{FF2B5EF4-FFF2-40B4-BE49-F238E27FC236}">
                <a16:creationId xmlns:a16="http://schemas.microsoft.com/office/drawing/2014/main" id="{53BCE9B0-651D-B24E-99F0-96406BD7B795}"/>
              </a:ext>
            </a:extLst>
          </p:cNvPr>
          <p:cNvSpPr/>
          <p:nvPr/>
        </p:nvSpPr>
        <p:spPr>
          <a:xfrm>
            <a:off x="11417300" y="69596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0" name="rail">
            <a:extLst>
              <a:ext uri="{FF2B5EF4-FFF2-40B4-BE49-F238E27FC236}">
                <a16:creationId xmlns:a16="http://schemas.microsoft.com/office/drawing/2014/main" id="{29E0128C-E272-374A-99A4-6DC427C0AE20}"/>
              </a:ext>
            </a:extLst>
          </p:cNvPr>
          <p:cNvSpPr/>
          <p:nvPr/>
        </p:nvSpPr>
        <p:spPr>
          <a:xfrm>
            <a:off x="11417300" y="78994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1" name="rail">
            <a:extLst>
              <a:ext uri="{FF2B5EF4-FFF2-40B4-BE49-F238E27FC236}">
                <a16:creationId xmlns:a16="http://schemas.microsoft.com/office/drawing/2014/main" id="{04B6B1E3-0BA4-5B42-A857-66300E8428DD}"/>
              </a:ext>
            </a:extLst>
          </p:cNvPr>
          <p:cNvSpPr/>
          <p:nvPr/>
        </p:nvSpPr>
        <p:spPr>
          <a:xfrm>
            <a:off x="11417300" y="88392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2" name="rail">
            <a:extLst>
              <a:ext uri="{FF2B5EF4-FFF2-40B4-BE49-F238E27FC236}">
                <a16:creationId xmlns:a16="http://schemas.microsoft.com/office/drawing/2014/main" id="{8C901729-29C0-4D4D-B4F8-B29E410B6C13}"/>
              </a:ext>
            </a:extLst>
          </p:cNvPr>
          <p:cNvSpPr/>
          <p:nvPr/>
        </p:nvSpPr>
        <p:spPr>
          <a:xfrm>
            <a:off x="11417300" y="97790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rail">
            <a:extLst>
              <a:ext uri="{FF2B5EF4-FFF2-40B4-BE49-F238E27FC236}">
                <a16:creationId xmlns:a16="http://schemas.microsoft.com/office/drawing/2014/main" id="{E91BC694-F309-264A-BD29-711561A528E5}"/>
              </a:ext>
            </a:extLst>
          </p:cNvPr>
          <p:cNvSpPr/>
          <p:nvPr/>
        </p:nvSpPr>
        <p:spPr>
          <a:xfrm>
            <a:off x="11417300" y="10718800"/>
            <a:ext cx="38100" cy="203200"/>
          </a:xfrm>
          <a:prstGeom prst="rect">
            <a:avLst/>
          </a:prstGeom>
          <a:solidFill>
            <a:srgbClr val="A9B8C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clip" horzOverflow="clip" vert="horz" wrap="square" lIns="38100" tIns="38100" rIns="38100" bIns="38100" numCol="1" spcCol="38100" rtlCol="0" anchor="t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5026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6" b="6940"/>
          <a:stretch/>
        </p:blipFill>
        <p:spPr>
          <a:xfrm>
            <a:off x="801022" y="1096963"/>
            <a:ext cx="22781955" cy="1049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8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D37F3A05-D324-4859-835E-B964ECDC6726}"/>
              </a:ext>
            </a:extLst>
          </p:cNvPr>
          <p:cNvSpPr/>
          <p:nvPr/>
        </p:nvSpPr>
        <p:spPr>
          <a:xfrm rot="11231218">
            <a:off x="896152" y="4322395"/>
            <a:ext cx="5344518" cy="3176315"/>
          </a:xfrm>
          <a:prstGeom prst="wedgeRoundRectCallout">
            <a:avLst/>
          </a:prstGeom>
          <a:solidFill>
            <a:schemeClr val="accent5">
              <a:lumMod val="20000"/>
              <a:lumOff val="8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2" t="2009" r="21517"/>
          <a:stretch/>
        </p:blipFill>
        <p:spPr>
          <a:xfrm>
            <a:off x="6759369" y="327475"/>
            <a:ext cx="13509523" cy="1198931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A6E5675-25CB-44F7-ABF5-33BB4DA94518}"/>
              </a:ext>
            </a:extLst>
          </p:cNvPr>
          <p:cNvSpPr/>
          <p:nvPr/>
        </p:nvSpPr>
        <p:spPr>
          <a:xfrm>
            <a:off x="1263313" y="4533584"/>
            <a:ext cx="4692317" cy="2278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Partes interesadas​​ son las personas, u organizaciones en general que tienen algún tipo de interés y relación interna o externa con una empresa u organización.</a:t>
            </a:r>
            <a:endParaRPr lang="es-CO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3597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>
            <a:extLst>
              <a:ext uri="{FF2B5EF4-FFF2-40B4-BE49-F238E27FC236}">
                <a16:creationId xmlns:a16="http://schemas.microsoft.com/office/drawing/2014/main" id="{F24A69F8-21B3-4079-A9CC-D81B05CC030E}"/>
              </a:ext>
            </a:extLst>
          </p:cNvPr>
          <p:cNvSpPr txBox="1"/>
          <p:nvPr/>
        </p:nvSpPr>
        <p:spPr>
          <a:xfrm>
            <a:off x="4774209" y="817067"/>
            <a:ext cx="15366654" cy="109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92561"/>
                </a:solidFill>
              </a:rPr>
              <a:t>CICLO DE MEJORA</a:t>
            </a:r>
          </a:p>
        </p:txBody>
      </p:sp>
      <p:cxnSp>
        <p:nvCxnSpPr>
          <p:cNvPr id="6" name="Straight Connector 34">
            <a:extLst>
              <a:ext uri="{FF2B5EF4-FFF2-40B4-BE49-F238E27FC236}">
                <a16:creationId xmlns:a16="http://schemas.microsoft.com/office/drawing/2014/main" id="{EBE95A7D-1292-44DC-A383-0D6259FD02EC}"/>
              </a:ext>
            </a:extLst>
          </p:cNvPr>
          <p:cNvCxnSpPr/>
          <p:nvPr/>
        </p:nvCxnSpPr>
        <p:spPr>
          <a:xfrm>
            <a:off x="10813219" y="2093571"/>
            <a:ext cx="2525975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3105648E-C062-4F05-8168-B1825BF64F3D}"/>
              </a:ext>
            </a:extLst>
          </p:cNvPr>
          <p:cNvSpPr/>
          <p:nvPr/>
        </p:nvSpPr>
        <p:spPr>
          <a:xfrm>
            <a:off x="4611789" y="6969597"/>
            <a:ext cx="1788269" cy="682122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1CFC720-D1BD-4717-A02C-1CEDB41CFF17}"/>
              </a:ext>
            </a:extLst>
          </p:cNvPr>
          <p:cNvSpPr/>
          <p:nvPr/>
        </p:nvSpPr>
        <p:spPr>
          <a:xfrm>
            <a:off x="8924981" y="7985987"/>
            <a:ext cx="1888238" cy="478643"/>
          </a:xfrm>
          <a:prstGeom prst="rect">
            <a:avLst/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41" name="Triángulo rectángulo 40">
            <a:extLst>
              <a:ext uri="{FF2B5EF4-FFF2-40B4-BE49-F238E27FC236}">
                <a16:creationId xmlns:a16="http://schemas.microsoft.com/office/drawing/2014/main" id="{D4579D11-0038-4FD9-B403-4F1D36457169}"/>
              </a:ext>
            </a:extLst>
          </p:cNvPr>
          <p:cNvSpPr/>
          <p:nvPr/>
        </p:nvSpPr>
        <p:spPr>
          <a:xfrm>
            <a:off x="2100522" y="6360817"/>
            <a:ext cx="9519796" cy="2263453"/>
          </a:xfrm>
          <a:prstGeom prst="rtTriangle">
            <a:avLst/>
          </a:prstGeom>
          <a:solidFill>
            <a:schemeClr val="bg2">
              <a:lumMod val="75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20DFADEE-9B1D-4E32-9B85-98E70047482B}"/>
              </a:ext>
            </a:extLst>
          </p:cNvPr>
          <p:cNvGrpSpPr/>
          <p:nvPr/>
        </p:nvGrpSpPr>
        <p:grpSpPr>
          <a:xfrm rot="953830">
            <a:off x="6901861" y="4820177"/>
            <a:ext cx="3507687" cy="3634317"/>
            <a:chOff x="2082894" y="2685994"/>
            <a:chExt cx="3001719" cy="3060061"/>
          </a:xfrm>
        </p:grpSpPr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46C52C6-5738-4FA2-BD86-032A2F197E72}"/>
                </a:ext>
              </a:extLst>
            </p:cNvPr>
            <p:cNvGrpSpPr/>
            <p:nvPr/>
          </p:nvGrpSpPr>
          <p:grpSpPr>
            <a:xfrm>
              <a:off x="2082894" y="2685994"/>
              <a:ext cx="3001719" cy="3060061"/>
              <a:chOff x="2082894" y="2685994"/>
              <a:chExt cx="3286755" cy="3293529"/>
            </a:xfrm>
          </p:grpSpPr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9EE22A92-A11A-4019-A121-42E89E3D4A76}"/>
                  </a:ext>
                </a:extLst>
              </p:cNvPr>
              <p:cNvSpPr/>
              <p:nvPr/>
            </p:nvSpPr>
            <p:spPr>
              <a:xfrm>
                <a:off x="3890395" y="2937228"/>
                <a:ext cx="1479254" cy="1669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497" extrusionOk="0">
                    <a:moveTo>
                      <a:pt x="20055" y="14454"/>
                    </a:moveTo>
                    <a:lnTo>
                      <a:pt x="17534" y="14454"/>
                    </a:lnTo>
                    <a:cubicBezTo>
                      <a:pt x="15869" y="6928"/>
                      <a:pt x="9017" y="1067"/>
                      <a:pt x="477" y="0"/>
                    </a:cubicBezTo>
                    <a:lnTo>
                      <a:pt x="2627" y="1904"/>
                    </a:lnTo>
                    <a:cubicBezTo>
                      <a:pt x="3081" y="2312"/>
                      <a:pt x="3089" y="2971"/>
                      <a:pt x="2635" y="3379"/>
                    </a:cubicBezTo>
                    <a:lnTo>
                      <a:pt x="0" y="5745"/>
                    </a:lnTo>
                    <a:cubicBezTo>
                      <a:pt x="5232" y="6541"/>
                      <a:pt x="9471" y="9960"/>
                      <a:pt x="10963" y="14454"/>
                    </a:cubicBezTo>
                    <a:lnTo>
                      <a:pt x="9078" y="14454"/>
                    </a:lnTo>
                    <a:cubicBezTo>
                      <a:pt x="8048" y="14454"/>
                      <a:pt x="7533" y="15576"/>
                      <a:pt x="8260" y="16229"/>
                    </a:cubicBezTo>
                    <a:lnTo>
                      <a:pt x="11478" y="19118"/>
                    </a:lnTo>
                    <a:lnTo>
                      <a:pt x="13787" y="21192"/>
                    </a:lnTo>
                    <a:cubicBezTo>
                      <a:pt x="14241" y="21600"/>
                      <a:pt x="14975" y="21600"/>
                      <a:pt x="15430" y="21185"/>
                    </a:cubicBezTo>
                    <a:lnTo>
                      <a:pt x="17898" y="18935"/>
                    </a:lnTo>
                    <a:lnTo>
                      <a:pt x="20881" y="16215"/>
                    </a:lnTo>
                    <a:cubicBezTo>
                      <a:pt x="21600" y="15563"/>
                      <a:pt x="21085" y="14454"/>
                      <a:pt x="20055" y="1445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429A1C88-3D39-4C16-B967-74F613151550}"/>
                  </a:ext>
                </a:extLst>
              </p:cNvPr>
              <p:cNvSpPr/>
              <p:nvPr/>
            </p:nvSpPr>
            <p:spPr>
              <a:xfrm>
                <a:off x="2082894" y="4058487"/>
                <a:ext cx="1675634" cy="1687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0" h="21498" extrusionOk="0">
                    <a:moveTo>
                      <a:pt x="19123" y="19380"/>
                    </a:moveTo>
                    <a:cubicBezTo>
                      <a:pt x="18722" y="18976"/>
                      <a:pt x="18715" y="18324"/>
                      <a:pt x="19117" y="17921"/>
                    </a:cubicBezTo>
                    <a:lnTo>
                      <a:pt x="21220" y="15809"/>
                    </a:lnTo>
                    <a:cubicBezTo>
                      <a:pt x="21173" y="15809"/>
                      <a:pt x="21126" y="15816"/>
                      <a:pt x="21079" y="15816"/>
                    </a:cubicBezTo>
                    <a:cubicBezTo>
                      <a:pt x="15513" y="15816"/>
                      <a:pt x="10812" y="12070"/>
                      <a:pt x="9325" y="6966"/>
                    </a:cubicBezTo>
                    <a:lnTo>
                      <a:pt x="10738" y="6966"/>
                    </a:lnTo>
                    <a:cubicBezTo>
                      <a:pt x="11649" y="6966"/>
                      <a:pt x="12104" y="5856"/>
                      <a:pt x="11461" y="5211"/>
                    </a:cubicBezTo>
                    <a:lnTo>
                      <a:pt x="8869" y="2608"/>
                    </a:lnTo>
                    <a:lnTo>
                      <a:pt x="6572" y="301"/>
                    </a:lnTo>
                    <a:cubicBezTo>
                      <a:pt x="6170" y="-102"/>
                      <a:pt x="5520" y="-102"/>
                      <a:pt x="5119" y="308"/>
                    </a:cubicBezTo>
                    <a:lnTo>
                      <a:pt x="3223" y="2238"/>
                    </a:lnTo>
                    <a:lnTo>
                      <a:pt x="296" y="5224"/>
                    </a:lnTo>
                    <a:cubicBezTo>
                      <a:pt x="-340" y="5876"/>
                      <a:pt x="115" y="6972"/>
                      <a:pt x="1026" y="6972"/>
                    </a:cubicBezTo>
                    <a:lnTo>
                      <a:pt x="3511" y="6972"/>
                    </a:lnTo>
                    <a:cubicBezTo>
                      <a:pt x="5119" y="15237"/>
                      <a:pt x="12386" y="21498"/>
                      <a:pt x="21086" y="21498"/>
                    </a:cubicBezTo>
                    <a:cubicBezTo>
                      <a:pt x="21146" y="21498"/>
                      <a:pt x="21200" y="21491"/>
                      <a:pt x="21260" y="21491"/>
                    </a:cubicBezTo>
                    <a:lnTo>
                      <a:pt x="19123" y="1938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pic>
            <p:nvPicPr>
              <p:cNvPr id="10" name="Graphic 13" descr="Single gear">
                <a:extLst>
                  <a:ext uri="{FF2B5EF4-FFF2-40B4-BE49-F238E27FC236}">
                    <a16:creationId xmlns:a16="http://schemas.microsoft.com/office/drawing/2014/main" id="{ECB68C0F-E85D-4894-B20A-729CB6EEF5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4683172" y="4056997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AE1C0BA8-9C57-483B-ADE2-722B57854995}"/>
                  </a:ext>
                </a:extLst>
              </p:cNvPr>
              <p:cNvSpPr/>
              <p:nvPr/>
            </p:nvSpPr>
            <p:spPr>
              <a:xfrm>
                <a:off x="3548269" y="4402603"/>
                <a:ext cx="1588330" cy="1576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239" extrusionOk="0">
                    <a:moveTo>
                      <a:pt x="19156" y="2353"/>
                    </a:moveTo>
                    <a:cubicBezTo>
                      <a:pt x="18728" y="2780"/>
                      <a:pt x="18035" y="2787"/>
                      <a:pt x="17606" y="2360"/>
                    </a:cubicBezTo>
                    <a:lnTo>
                      <a:pt x="15428" y="192"/>
                    </a:lnTo>
                    <a:cubicBezTo>
                      <a:pt x="14985" y="5105"/>
                      <a:pt x="11799" y="9236"/>
                      <a:pt x="7406" y="11049"/>
                    </a:cubicBezTo>
                    <a:lnTo>
                      <a:pt x="7406" y="9833"/>
                    </a:lnTo>
                    <a:cubicBezTo>
                      <a:pt x="7406" y="8866"/>
                      <a:pt x="6228" y="8383"/>
                      <a:pt x="5542" y="9065"/>
                    </a:cubicBezTo>
                    <a:lnTo>
                      <a:pt x="2563" y="12030"/>
                    </a:lnTo>
                    <a:lnTo>
                      <a:pt x="321" y="14263"/>
                    </a:lnTo>
                    <a:cubicBezTo>
                      <a:pt x="-108" y="14689"/>
                      <a:pt x="-108" y="15379"/>
                      <a:pt x="328" y="15805"/>
                    </a:cubicBezTo>
                    <a:lnTo>
                      <a:pt x="2599" y="18031"/>
                    </a:lnTo>
                    <a:lnTo>
                      <a:pt x="5549" y="20925"/>
                    </a:lnTo>
                    <a:cubicBezTo>
                      <a:pt x="6242" y="21600"/>
                      <a:pt x="7406" y="21117"/>
                      <a:pt x="7406" y="20150"/>
                    </a:cubicBezTo>
                    <a:lnTo>
                      <a:pt x="7406" y="17370"/>
                    </a:lnTo>
                    <a:cubicBezTo>
                      <a:pt x="15221" y="15265"/>
                      <a:pt x="21063" y="8333"/>
                      <a:pt x="21492" y="0"/>
                    </a:cubicBezTo>
                    <a:lnTo>
                      <a:pt x="19156" y="235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E06C6287-B5A9-47D0-99E3-952240AB7CE2}"/>
                  </a:ext>
                </a:extLst>
              </p:cNvPr>
              <p:cNvSpPr/>
              <p:nvPr/>
            </p:nvSpPr>
            <p:spPr>
              <a:xfrm>
                <a:off x="2346839" y="2685994"/>
                <a:ext cx="1776722" cy="15827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3" h="21240" extrusionOk="0">
                    <a:moveTo>
                      <a:pt x="21210" y="5414"/>
                    </a:moveTo>
                    <a:lnTo>
                      <a:pt x="19396" y="3430"/>
                    </a:lnTo>
                    <a:lnTo>
                      <a:pt x="16540" y="313"/>
                    </a:lnTo>
                    <a:cubicBezTo>
                      <a:pt x="15921" y="-360"/>
                      <a:pt x="14879" y="122"/>
                      <a:pt x="14879" y="1085"/>
                    </a:cubicBezTo>
                    <a:lnTo>
                      <a:pt x="14879" y="3409"/>
                    </a:lnTo>
                    <a:cubicBezTo>
                      <a:pt x="6868" y="4535"/>
                      <a:pt x="575" y="11832"/>
                      <a:pt x="0" y="20850"/>
                    </a:cubicBezTo>
                    <a:lnTo>
                      <a:pt x="1808" y="18817"/>
                    </a:lnTo>
                    <a:cubicBezTo>
                      <a:pt x="2191" y="18392"/>
                      <a:pt x="2811" y="18385"/>
                      <a:pt x="3194" y="18810"/>
                    </a:cubicBezTo>
                    <a:lnTo>
                      <a:pt x="5386" y="21240"/>
                    </a:lnTo>
                    <a:cubicBezTo>
                      <a:pt x="5775" y="15339"/>
                      <a:pt x="9730" y="10521"/>
                      <a:pt x="14879" y="9452"/>
                    </a:cubicBezTo>
                    <a:lnTo>
                      <a:pt x="14879" y="11357"/>
                    </a:lnTo>
                    <a:cubicBezTo>
                      <a:pt x="14879" y="12321"/>
                      <a:pt x="15933" y="12803"/>
                      <a:pt x="16547" y="12122"/>
                    </a:cubicBezTo>
                    <a:lnTo>
                      <a:pt x="18987" y="9416"/>
                    </a:lnTo>
                    <a:lnTo>
                      <a:pt x="21210" y="6951"/>
                    </a:lnTo>
                    <a:cubicBezTo>
                      <a:pt x="21600" y="6526"/>
                      <a:pt x="21600" y="5832"/>
                      <a:pt x="21210" y="54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pic>
            <p:nvPicPr>
              <p:cNvPr id="15" name="Graphic 12" descr="Stopwatch">
                <a:extLst>
                  <a:ext uri="{FF2B5EF4-FFF2-40B4-BE49-F238E27FC236}">
                    <a16:creationId xmlns:a16="http://schemas.microsoft.com/office/drawing/2014/main" id="{DBC801FF-B326-441C-99EF-3E5690D24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545066" y="2883658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Graphic 15" descr="Magnifying glass">
                <a:extLst>
                  <a:ext uri="{FF2B5EF4-FFF2-40B4-BE49-F238E27FC236}">
                    <a16:creationId xmlns:a16="http://schemas.microsoft.com/office/drawing/2014/main" id="{E5E6A301-0D44-4793-8568-29049DC2B4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51104" y="5320963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7" name="Gráfico 16" descr="Cuaderno de estrategias">
                <a:extLst>
                  <a:ext uri="{FF2B5EF4-FFF2-40B4-BE49-F238E27FC236}">
                    <a16:creationId xmlns:a16="http://schemas.microsoft.com/office/drawing/2014/main" id="{291624B3-31A4-4BE7-8069-F38E40883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36430" y="4163027"/>
                <a:ext cx="479152" cy="479152"/>
              </a:xfrm>
              <a:prstGeom prst="rect">
                <a:avLst/>
              </a:prstGeom>
            </p:spPr>
          </p:pic>
        </p:grp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FB195E9-9FF5-4645-AFF4-296328AFA230}"/>
                </a:ext>
              </a:extLst>
            </p:cNvPr>
            <p:cNvSpPr txBox="1"/>
            <p:nvPr/>
          </p:nvSpPr>
          <p:spPr>
            <a:xfrm rot="19389381">
              <a:off x="2623533" y="3166675"/>
              <a:ext cx="750205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PLANIFICAR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3C492B47-6BAA-4782-A469-5545AFDCA852}"/>
                </a:ext>
              </a:extLst>
            </p:cNvPr>
            <p:cNvSpPr txBox="1"/>
            <p:nvPr/>
          </p:nvSpPr>
          <p:spPr>
            <a:xfrm rot="19389381">
              <a:off x="3933128" y="4917052"/>
              <a:ext cx="671659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VERIFICAR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6128687-912D-4580-B162-D2226A77D6FC}"/>
                </a:ext>
              </a:extLst>
            </p:cNvPr>
            <p:cNvSpPr txBox="1"/>
            <p:nvPr/>
          </p:nvSpPr>
          <p:spPr>
            <a:xfrm rot="3669805">
              <a:off x="4289224" y="3542472"/>
              <a:ext cx="468077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HACER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A061F76A-3272-4E56-AE81-723636480521}"/>
                </a:ext>
              </a:extLst>
            </p:cNvPr>
            <p:cNvSpPr txBox="1"/>
            <p:nvPr/>
          </p:nvSpPr>
          <p:spPr>
            <a:xfrm rot="3413674">
              <a:off x="2411325" y="4619512"/>
              <a:ext cx="551433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ACTUAR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B0A7143-75E3-48FA-826E-CF9CE60BE782}"/>
              </a:ext>
            </a:extLst>
          </p:cNvPr>
          <p:cNvGrpSpPr/>
          <p:nvPr/>
        </p:nvGrpSpPr>
        <p:grpSpPr>
          <a:xfrm rot="5400000">
            <a:off x="2505219" y="3682738"/>
            <a:ext cx="3507687" cy="3634317"/>
            <a:chOff x="2082894" y="2685994"/>
            <a:chExt cx="3001719" cy="3060061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26D7FF11-2092-4344-BAE6-9CBE454A0838}"/>
                </a:ext>
              </a:extLst>
            </p:cNvPr>
            <p:cNvGrpSpPr/>
            <p:nvPr/>
          </p:nvGrpSpPr>
          <p:grpSpPr>
            <a:xfrm>
              <a:off x="2082894" y="2685994"/>
              <a:ext cx="3001719" cy="3060061"/>
              <a:chOff x="2082894" y="2685994"/>
              <a:chExt cx="3286755" cy="3293529"/>
            </a:xfrm>
          </p:grpSpPr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E7F4154A-3ACA-4615-878B-44BD57396870}"/>
                  </a:ext>
                </a:extLst>
              </p:cNvPr>
              <p:cNvSpPr/>
              <p:nvPr/>
            </p:nvSpPr>
            <p:spPr>
              <a:xfrm>
                <a:off x="3890395" y="2937228"/>
                <a:ext cx="1479254" cy="1669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497" extrusionOk="0">
                    <a:moveTo>
                      <a:pt x="20055" y="14454"/>
                    </a:moveTo>
                    <a:lnTo>
                      <a:pt x="17534" y="14454"/>
                    </a:lnTo>
                    <a:cubicBezTo>
                      <a:pt x="15869" y="6928"/>
                      <a:pt x="9017" y="1067"/>
                      <a:pt x="477" y="0"/>
                    </a:cubicBezTo>
                    <a:lnTo>
                      <a:pt x="2627" y="1904"/>
                    </a:lnTo>
                    <a:cubicBezTo>
                      <a:pt x="3081" y="2312"/>
                      <a:pt x="3089" y="2971"/>
                      <a:pt x="2635" y="3379"/>
                    </a:cubicBezTo>
                    <a:lnTo>
                      <a:pt x="0" y="5745"/>
                    </a:lnTo>
                    <a:cubicBezTo>
                      <a:pt x="5232" y="6541"/>
                      <a:pt x="9471" y="9960"/>
                      <a:pt x="10963" y="14454"/>
                    </a:cubicBezTo>
                    <a:lnTo>
                      <a:pt x="9078" y="14454"/>
                    </a:lnTo>
                    <a:cubicBezTo>
                      <a:pt x="8048" y="14454"/>
                      <a:pt x="7533" y="15576"/>
                      <a:pt x="8260" y="16229"/>
                    </a:cubicBezTo>
                    <a:lnTo>
                      <a:pt x="11478" y="19118"/>
                    </a:lnTo>
                    <a:lnTo>
                      <a:pt x="13787" y="21192"/>
                    </a:lnTo>
                    <a:cubicBezTo>
                      <a:pt x="14241" y="21600"/>
                      <a:pt x="14975" y="21600"/>
                      <a:pt x="15430" y="21185"/>
                    </a:cubicBezTo>
                    <a:lnTo>
                      <a:pt x="17898" y="18935"/>
                    </a:lnTo>
                    <a:lnTo>
                      <a:pt x="20881" y="16215"/>
                    </a:lnTo>
                    <a:cubicBezTo>
                      <a:pt x="21600" y="15563"/>
                      <a:pt x="21085" y="14454"/>
                      <a:pt x="20055" y="1445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15640AF-16B0-4124-A463-1F98F18BD560}"/>
                  </a:ext>
                </a:extLst>
              </p:cNvPr>
              <p:cNvSpPr/>
              <p:nvPr/>
            </p:nvSpPr>
            <p:spPr>
              <a:xfrm>
                <a:off x="2082894" y="4058487"/>
                <a:ext cx="1675634" cy="1687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0" h="21498" extrusionOk="0">
                    <a:moveTo>
                      <a:pt x="19123" y="19380"/>
                    </a:moveTo>
                    <a:cubicBezTo>
                      <a:pt x="18722" y="18976"/>
                      <a:pt x="18715" y="18324"/>
                      <a:pt x="19117" y="17921"/>
                    </a:cubicBezTo>
                    <a:lnTo>
                      <a:pt x="21220" y="15809"/>
                    </a:lnTo>
                    <a:cubicBezTo>
                      <a:pt x="21173" y="15809"/>
                      <a:pt x="21126" y="15816"/>
                      <a:pt x="21079" y="15816"/>
                    </a:cubicBezTo>
                    <a:cubicBezTo>
                      <a:pt x="15513" y="15816"/>
                      <a:pt x="10812" y="12070"/>
                      <a:pt x="9325" y="6966"/>
                    </a:cubicBezTo>
                    <a:lnTo>
                      <a:pt x="10738" y="6966"/>
                    </a:lnTo>
                    <a:cubicBezTo>
                      <a:pt x="11649" y="6966"/>
                      <a:pt x="12104" y="5856"/>
                      <a:pt x="11461" y="5211"/>
                    </a:cubicBezTo>
                    <a:lnTo>
                      <a:pt x="8869" y="2608"/>
                    </a:lnTo>
                    <a:lnTo>
                      <a:pt x="6572" y="301"/>
                    </a:lnTo>
                    <a:cubicBezTo>
                      <a:pt x="6170" y="-102"/>
                      <a:pt x="5520" y="-102"/>
                      <a:pt x="5119" y="308"/>
                    </a:cubicBezTo>
                    <a:lnTo>
                      <a:pt x="3223" y="2238"/>
                    </a:lnTo>
                    <a:lnTo>
                      <a:pt x="296" y="5224"/>
                    </a:lnTo>
                    <a:cubicBezTo>
                      <a:pt x="-340" y="5876"/>
                      <a:pt x="115" y="6972"/>
                      <a:pt x="1026" y="6972"/>
                    </a:cubicBezTo>
                    <a:lnTo>
                      <a:pt x="3511" y="6972"/>
                    </a:lnTo>
                    <a:cubicBezTo>
                      <a:pt x="5119" y="15237"/>
                      <a:pt x="12386" y="21498"/>
                      <a:pt x="21086" y="21498"/>
                    </a:cubicBezTo>
                    <a:cubicBezTo>
                      <a:pt x="21146" y="21498"/>
                      <a:pt x="21200" y="21491"/>
                      <a:pt x="21260" y="21491"/>
                    </a:cubicBezTo>
                    <a:lnTo>
                      <a:pt x="19123" y="1938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pic>
            <p:nvPicPr>
              <p:cNvPr id="35" name="Graphic 13" descr="Single gear">
                <a:extLst>
                  <a:ext uri="{FF2B5EF4-FFF2-40B4-BE49-F238E27FC236}">
                    <a16:creationId xmlns:a16="http://schemas.microsoft.com/office/drawing/2014/main" id="{37E6E968-9299-4344-8C9E-1250B4550D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4683172" y="4056997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497EC3C8-24AA-4E7B-A3A1-4CD8CAC5454B}"/>
                  </a:ext>
                </a:extLst>
              </p:cNvPr>
              <p:cNvSpPr/>
              <p:nvPr/>
            </p:nvSpPr>
            <p:spPr>
              <a:xfrm>
                <a:off x="3548269" y="4402603"/>
                <a:ext cx="1588330" cy="1576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239" extrusionOk="0">
                    <a:moveTo>
                      <a:pt x="19156" y="2353"/>
                    </a:moveTo>
                    <a:cubicBezTo>
                      <a:pt x="18728" y="2780"/>
                      <a:pt x="18035" y="2787"/>
                      <a:pt x="17606" y="2360"/>
                    </a:cubicBezTo>
                    <a:lnTo>
                      <a:pt x="15428" y="192"/>
                    </a:lnTo>
                    <a:cubicBezTo>
                      <a:pt x="14985" y="5105"/>
                      <a:pt x="11799" y="9236"/>
                      <a:pt x="7406" y="11049"/>
                    </a:cubicBezTo>
                    <a:lnTo>
                      <a:pt x="7406" y="9833"/>
                    </a:lnTo>
                    <a:cubicBezTo>
                      <a:pt x="7406" y="8866"/>
                      <a:pt x="6228" y="8383"/>
                      <a:pt x="5542" y="9065"/>
                    </a:cubicBezTo>
                    <a:lnTo>
                      <a:pt x="2563" y="12030"/>
                    </a:lnTo>
                    <a:lnTo>
                      <a:pt x="321" y="14263"/>
                    </a:lnTo>
                    <a:cubicBezTo>
                      <a:pt x="-108" y="14689"/>
                      <a:pt x="-108" y="15379"/>
                      <a:pt x="328" y="15805"/>
                    </a:cubicBezTo>
                    <a:lnTo>
                      <a:pt x="2599" y="18031"/>
                    </a:lnTo>
                    <a:lnTo>
                      <a:pt x="5549" y="20925"/>
                    </a:lnTo>
                    <a:cubicBezTo>
                      <a:pt x="6242" y="21600"/>
                      <a:pt x="7406" y="21117"/>
                      <a:pt x="7406" y="20150"/>
                    </a:cubicBezTo>
                    <a:lnTo>
                      <a:pt x="7406" y="17370"/>
                    </a:lnTo>
                    <a:cubicBezTo>
                      <a:pt x="15221" y="15265"/>
                      <a:pt x="21063" y="8333"/>
                      <a:pt x="21492" y="0"/>
                    </a:cubicBezTo>
                    <a:lnTo>
                      <a:pt x="19156" y="235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D4AD1BC-A6EA-4BCF-BBB6-815265CD0B0E}"/>
                  </a:ext>
                </a:extLst>
              </p:cNvPr>
              <p:cNvSpPr/>
              <p:nvPr/>
            </p:nvSpPr>
            <p:spPr>
              <a:xfrm>
                <a:off x="2346839" y="2685994"/>
                <a:ext cx="1776722" cy="15827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3" h="21240" extrusionOk="0">
                    <a:moveTo>
                      <a:pt x="21210" y="5414"/>
                    </a:moveTo>
                    <a:lnTo>
                      <a:pt x="19396" y="3430"/>
                    </a:lnTo>
                    <a:lnTo>
                      <a:pt x="16540" y="313"/>
                    </a:lnTo>
                    <a:cubicBezTo>
                      <a:pt x="15921" y="-360"/>
                      <a:pt x="14879" y="122"/>
                      <a:pt x="14879" y="1085"/>
                    </a:cubicBezTo>
                    <a:lnTo>
                      <a:pt x="14879" y="3409"/>
                    </a:lnTo>
                    <a:cubicBezTo>
                      <a:pt x="6868" y="4535"/>
                      <a:pt x="575" y="11832"/>
                      <a:pt x="0" y="20850"/>
                    </a:cubicBezTo>
                    <a:lnTo>
                      <a:pt x="1808" y="18817"/>
                    </a:lnTo>
                    <a:cubicBezTo>
                      <a:pt x="2191" y="18392"/>
                      <a:pt x="2811" y="18385"/>
                      <a:pt x="3194" y="18810"/>
                    </a:cubicBezTo>
                    <a:lnTo>
                      <a:pt x="5386" y="21240"/>
                    </a:lnTo>
                    <a:cubicBezTo>
                      <a:pt x="5775" y="15339"/>
                      <a:pt x="9730" y="10521"/>
                      <a:pt x="14879" y="9452"/>
                    </a:cubicBezTo>
                    <a:lnTo>
                      <a:pt x="14879" y="11357"/>
                    </a:lnTo>
                    <a:cubicBezTo>
                      <a:pt x="14879" y="12321"/>
                      <a:pt x="15933" y="12803"/>
                      <a:pt x="16547" y="12122"/>
                    </a:cubicBezTo>
                    <a:lnTo>
                      <a:pt x="18987" y="9416"/>
                    </a:lnTo>
                    <a:lnTo>
                      <a:pt x="21210" y="6951"/>
                    </a:lnTo>
                    <a:cubicBezTo>
                      <a:pt x="21600" y="6526"/>
                      <a:pt x="21600" y="5832"/>
                      <a:pt x="21210" y="54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000" noProof="1"/>
              </a:p>
            </p:txBody>
          </p:sp>
          <p:pic>
            <p:nvPicPr>
              <p:cNvPr id="38" name="Graphic 12" descr="Stopwatch">
                <a:extLst>
                  <a:ext uri="{FF2B5EF4-FFF2-40B4-BE49-F238E27FC236}">
                    <a16:creationId xmlns:a16="http://schemas.microsoft.com/office/drawing/2014/main" id="{93C263CD-E5C3-443F-95FD-A3213AABB8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545066" y="2883658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9" name="Graphic 15" descr="Magnifying glass">
                <a:extLst>
                  <a:ext uri="{FF2B5EF4-FFF2-40B4-BE49-F238E27FC236}">
                    <a16:creationId xmlns:a16="http://schemas.microsoft.com/office/drawing/2014/main" id="{04115385-4B6A-40AE-B208-11BFF7F01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51104" y="5320963"/>
                <a:ext cx="401441" cy="401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0" name="Gráfico 39" descr="Cuaderno de estrategias">
                <a:extLst>
                  <a:ext uri="{FF2B5EF4-FFF2-40B4-BE49-F238E27FC236}">
                    <a16:creationId xmlns:a16="http://schemas.microsoft.com/office/drawing/2014/main" id="{39D7A0A1-999D-4342-B35C-46F96E868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36430" y="4163027"/>
                <a:ext cx="479152" cy="479152"/>
              </a:xfrm>
              <a:prstGeom prst="rect">
                <a:avLst/>
              </a:prstGeom>
            </p:spPr>
          </p:pic>
        </p:grp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81B5A1FE-D18B-457F-8731-7CE9B975626B}"/>
                </a:ext>
              </a:extLst>
            </p:cNvPr>
            <p:cNvSpPr txBox="1"/>
            <p:nvPr/>
          </p:nvSpPr>
          <p:spPr>
            <a:xfrm rot="19389381">
              <a:off x="2623533" y="3166675"/>
              <a:ext cx="750205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PLANIFICAR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2CBD1EF6-B813-4EDB-B605-9B4243CA384E}"/>
                </a:ext>
              </a:extLst>
            </p:cNvPr>
            <p:cNvSpPr txBox="1"/>
            <p:nvPr/>
          </p:nvSpPr>
          <p:spPr>
            <a:xfrm rot="19389381">
              <a:off x="3933128" y="4917052"/>
              <a:ext cx="671659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VERIFICAR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F18DC098-7E67-4F55-8ACF-8F5FD5D706D1}"/>
                </a:ext>
              </a:extLst>
            </p:cNvPr>
            <p:cNvSpPr txBox="1"/>
            <p:nvPr/>
          </p:nvSpPr>
          <p:spPr>
            <a:xfrm rot="3669805">
              <a:off x="4289224" y="3542472"/>
              <a:ext cx="468077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HACER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8C239410-2E58-42C5-B8BE-EB69D7BF0214}"/>
                </a:ext>
              </a:extLst>
            </p:cNvPr>
            <p:cNvSpPr txBox="1"/>
            <p:nvPr/>
          </p:nvSpPr>
          <p:spPr>
            <a:xfrm rot="3413674">
              <a:off x="2411325" y="4619512"/>
              <a:ext cx="551433" cy="28007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8100" tIns="38100" rIns="38100" bIns="38100" numCol="1" spcCol="38100" rtlCol="0" anchor="ctr">
              <a:spAutoFit/>
            </a:bodyPr>
            <a:lstStyle/>
            <a:p>
              <a:pPr marL="0" marR="0" indent="0" algn="just" defTabSz="8255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1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ndara"/>
                  <a:ea typeface="Candara"/>
                  <a:cs typeface="Candara"/>
                  <a:sym typeface="Candara"/>
                </a:rPr>
                <a:t>ACTUAR</a:t>
              </a:r>
              <a:endParaRPr kumimoji="0" lang="es-CO" sz="11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2BD148F1-201C-4DF3-B539-85B268F80ED2}"/>
              </a:ext>
            </a:extLst>
          </p:cNvPr>
          <p:cNvCxnSpPr/>
          <p:nvPr/>
        </p:nvCxnSpPr>
        <p:spPr>
          <a:xfrm flipV="1">
            <a:off x="1837808" y="6360817"/>
            <a:ext cx="0" cy="2222166"/>
          </a:xfrm>
          <a:prstGeom prst="straightConnector1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9F59E5CB-BBAC-42FF-9FCB-1D00E97A20ED}"/>
              </a:ext>
            </a:extLst>
          </p:cNvPr>
          <p:cNvCxnSpPr/>
          <p:nvPr/>
        </p:nvCxnSpPr>
        <p:spPr>
          <a:xfrm flipH="1">
            <a:off x="2363593" y="8858778"/>
            <a:ext cx="8616088" cy="0"/>
          </a:xfrm>
          <a:prstGeom prst="straightConnector1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7569226A-57D1-4098-BAE5-5EB6E9695207}"/>
              </a:ext>
            </a:extLst>
          </p:cNvPr>
          <p:cNvSpPr txBox="1"/>
          <p:nvPr/>
        </p:nvSpPr>
        <p:spPr>
          <a:xfrm>
            <a:off x="5703499" y="8916138"/>
            <a:ext cx="822337" cy="4203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500" b="0" i="0" u="none" strike="noStrike" cap="none" spc="0" normalizeH="0" baseline="0" dirty="0">
                <a:ln>
                  <a:noFill/>
                </a:ln>
                <a:solidFill>
                  <a:srgbClr val="868A8D"/>
                </a:solidFill>
                <a:effectLst/>
                <a:uFillTx/>
                <a:ea typeface="Candara"/>
                <a:cs typeface="Candara"/>
                <a:sym typeface="Candara"/>
              </a:rPr>
              <a:t>TIEMPO</a:t>
            </a:r>
            <a:endParaRPr kumimoji="0" lang="es-CO" sz="1500" b="0" i="0" u="none" strike="noStrike" cap="none" spc="0" normalizeH="0" baseline="0" dirty="0">
              <a:ln>
                <a:noFill/>
              </a:ln>
              <a:solidFill>
                <a:srgbClr val="868A8D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82130FC-4AC6-4FC8-83B9-72D26FEBA3A1}"/>
              </a:ext>
            </a:extLst>
          </p:cNvPr>
          <p:cNvSpPr txBox="1"/>
          <p:nvPr/>
        </p:nvSpPr>
        <p:spPr>
          <a:xfrm rot="16200000">
            <a:off x="1140842" y="7230056"/>
            <a:ext cx="877664" cy="41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dirty="0"/>
              <a:t>MEJORA</a:t>
            </a:r>
            <a:endParaRPr kumimoji="0" lang="es-CO" sz="1500" b="0" i="0" u="none" strike="noStrike" cap="none" spc="0" normalizeH="0" baseline="0" dirty="0">
              <a:ln>
                <a:noFill/>
              </a:ln>
              <a:solidFill>
                <a:srgbClr val="868A8D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35981BB9-FF00-4D3A-B714-896C8AB74631}"/>
              </a:ext>
            </a:extLst>
          </p:cNvPr>
          <p:cNvSpPr txBox="1"/>
          <p:nvPr/>
        </p:nvSpPr>
        <p:spPr>
          <a:xfrm>
            <a:off x="5516949" y="6646027"/>
            <a:ext cx="1075219" cy="4203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dirty="0"/>
              <a:t>ESTÁNDAR</a:t>
            </a:r>
            <a:endParaRPr kumimoji="0" lang="es-CO" sz="1500" b="0" i="0" u="none" strike="noStrike" cap="none" spc="0" normalizeH="0" baseline="0" dirty="0">
              <a:ln>
                <a:noFill/>
              </a:ln>
              <a:solidFill>
                <a:srgbClr val="868A8D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B18A50A-6852-412B-8AAB-8E5C0B4DD140}"/>
              </a:ext>
            </a:extLst>
          </p:cNvPr>
          <p:cNvSpPr txBox="1"/>
          <p:nvPr/>
        </p:nvSpPr>
        <p:spPr>
          <a:xfrm>
            <a:off x="9934471" y="7670875"/>
            <a:ext cx="1075219" cy="4203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dirty="0"/>
              <a:t>ESTÁNDAR</a:t>
            </a:r>
            <a:endParaRPr kumimoji="0" lang="es-CO" sz="1500" b="0" i="0" u="none" strike="noStrike" cap="none" spc="0" normalizeH="0" baseline="0" dirty="0">
              <a:ln>
                <a:noFill/>
              </a:ln>
              <a:solidFill>
                <a:srgbClr val="868A8D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F9CBCB48-D782-439F-853E-6F4923C20645}"/>
              </a:ext>
            </a:extLst>
          </p:cNvPr>
          <p:cNvSpPr txBox="1"/>
          <p:nvPr/>
        </p:nvSpPr>
        <p:spPr>
          <a:xfrm>
            <a:off x="6051521" y="4434467"/>
            <a:ext cx="1908795" cy="4203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dirty="0"/>
              <a:t>MEJORA CONTINUA</a:t>
            </a:r>
            <a:endParaRPr kumimoji="0" lang="es-CO" sz="1500" b="0" i="0" u="none" strike="noStrike" cap="none" spc="0" normalizeH="0" baseline="0" dirty="0">
              <a:ln>
                <a:noFill/>
              </a:ln>
              <a:solidFill>
                <a:srgbClr val="868A8D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5" name="Flecha: curvada hacia abajo 54">
            <a:extLst>
              <a:ext uri="{FF2B5EF4-FFF2-40B4-BE49-F238E27FC236}">
                <a16:creationId xmlns:a16="http://schemas.microsoft.com/office/drawing/2014/main" id="{74DD50AE-3086-42DD-B75D-3158FF340F47}"/>
              </a:ext>
            </a:extLst>
          </p:cNvPr>
          <p:cNvSpPr/>
          <p:nvPr/>
        </p:nvSpPr>
        <p:spPr>
          <a:xfrm flipH="1">
            <a:off x="5671796" y="4009273"/>
            <a:ext cx="2577093" cy="709096"/>
          </a:xfrm>
          <a:prstGeom prst="curvedDownArrow">
            <a:avLst>
              <a:gd name="adj1" fmla="val 25000"/>
              <a:gd name="adj2" fmla="val 50000"/>
              <a:gd name="adj3" fmla="val 42017"/>
            </a:avLst>
          </a:prstGeom>
          <a:solidFill>
            <a:schemeClr val="accent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5D0DE85-04B6-46AD-B044-655BFE9C6A95}"/>
              </a:ext>
            </a:extLst>
          </p:cNvPr>
          <p:cNvSpPr/>
          <p:nvPr/>
        </p:nvSpPr>
        <p:spPr>
          <a:xfrm>
            <a:off x="12274797" y="2555018"/>
            <a:ext cx="11144003" cy="8614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3200" b="1" dirty="0">
                <a:solidFill>
                  <a:schemeClr val="accent2"/>
                </a:solidFill>
              </a:rPr>
              <a:t>Planificar</a:t>
            </a:r>
          </a:p>
          <a:p>
            <a:pPr algn="l"/>
            <a:r>
              <a:rPr lang="es-ES" sz="3200" dirty="0"/>
              <a:t>Identificar necesidades del cliente y oportunidades de mejora; definir objetivos y plan de trabajo (qué, cómo, cuándo, quién, dónde).</a:t>
            </a:r>
          </a:p>
          <a:p>
            <a:pPr algn="l"/>
            <a:endParaRPr lang="es-ES" sz="1600" dirty="0"/>
          </a:p>
          <a:p>
            <a:pPr algn="l"/>
            <a:r>
              <a:rPr lang="es-ES" sz="3200" b="1" dirty="0">
                <a:solidFill>
                  <a:schemeClr val="accent2"/>
                </a:solidFill>
              </a:rPr>
              <a:t>Hacer</a:t>
            </a:r>
          </a:p>
          <a:p>
            <a:pPr algn="l"/>
            <a:r>
              <a:rPr lang="es-ES" sz="3200" dirty="0"/>
              <a:t>Ejecutar las actividades planificadas.</a:t>
            </a:r>
          </a:p>
          <a:p>
            <a:pPr algn="l"/>
            <a:endParaRPr lang="es-ES" sz="1600" dirty="0"/>
          </a:p>
          <a:p>
            <a:pPr algn="l"/>
            <a:r>
              <a:rPr lang="es-ES" sz="3200" b="1" dirty="0">
                <a:solidFill>
                  <a:schemeClr val="accent2"/>
                </a:solidFill>
              </a:rPr>
              <a:t>Verificar</a:t>
            </a:r>
          </a:p>
          <a:p>
            <a:pPr algn="l"/>
            <a:r>
              <a:rPr lang="es-ES" sz="3200" dirty="0"/>
              <a:t>Evaluar los procesos y comparar los resultados con los objetivos.</a:t>
            </a:r>
          </a:p>
          <a:p>
            <a:pPr algn="l"/>
            <a:endParaRPr lang="es-ES" sz="1600" dirty="0"/>
          </a:p>
          <a:p>
            <a:pPr algn="l"/>
            <a:r>
              <a:rPr lang="es-ES" sz="3200" b="1" dirty="0">
                <a:solidFill>
                  <a:schemeClr val="accent2"/>
                </a:solidFill>
              </a:rPr>
              <a:t>Actuar</a:t>
            </a:r>
          </a:p>
          <a:p>
            <a:pPr algn="l"/>
            <a:r>
              <a:rPr lang="es-ES" sz="3200" dirty="0"/>
              <a:t>Si funcionó: estandarizar, compartir y capacitar. Si no: analizar la causa y replantear acciones. Luego, iniciar un nuevo ciclo de mejora.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68435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Bocadillo: rectángulo con esquinas redondeadas 22">
            <a:extLst>
              <a:ext uri="{FF2B5EF4-FFF2-40B4-BE49-F238E27FC236}">
                <a16:creationId xmlns:a16="http://schemas.microsoft.com/office/drawing/2014/main" id="{19210BE7-9570-4527-9EC0-7E86A0EF10BB}"/>
              </a:ext>
            </a:extLst>
          </p:cNvPr>
          <p:cNvSpPr/>
          <p:nvPr/>
        </p:nvSpPr>
        <p:spPr>
          <a:xfrm rot="10800000">
            <a:off x="18656308" y="3799241"/>
            <a:ext cx="4877460" cy="2639433"/>
          </a:xfrm>
          <a:prstGeom prst="wedgeRoundRectCallout">
            <a:avLst>
              <a:gd name="adj1" fmla="val 41124"/>
              <a:gd name="adj2" fmla="val 6067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9B0A6C1-86DE-47E0-A7BC-0F3A1B0857CB}"/>
              </a:ext>
            </a:extLst>
          </p:cNvPr>
          <p:cNvSpPr/>
          <p:nvPr/>
        </p:nvSpPr>
        <p:spPr>
          <a:xfrm>
            <a:off x="1891146" y="836027"/>
            <a:ext cx="20096018" cy="758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s-MX" sz="6000" b="1" kern="1200" spc="-50" dirty="0">
                <a:solidFill>
                  <a:srgbClr val="092561"/>
                </a:solidFill>
                <a:cs typeface="Candara"/>
              </a:rPr>
              <a:t>ACCIONES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8E8677D-56F6-40D8-95DA-3942C18B876A}"/>
              </a:ext>
            </a:extLst>
          </p:cNvPr>
          <p:cNvSpPr/>
          <p:nvPr/>
        </p:nvSpPr>
        <p:spPr>
          <a:xfrm>
            <a:off x="4827244" y="12726819"/>
            <a:ext cx="11525627" cy="660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cap="all" dirty="0">
                <a:solidFill>
                  <a:schemeClr val="tx1"/>
                </a:solidFill>
              </a:rPr>
              <a:t>PRO-GC-004       PROCEDIMIENTO DE ACCIONES CORRECTIVAS, PARA ABORDAR RIESGOS Y DE MEJORA</a:t>
            </a:r>
          </a:p>
          <a:p>
            <a:r>
              <a:rPr lang="es-ES" sz="1600" b="1" cap="all" dirty="0">
                <a:solidFill>
                  <a:schemeClr val="tx1"/>
                </a:solidFill>
              </a:rPr>
              <a:t>DOC-GC-009      GUÍA PARA EL ANÁLISIS DE CAUSA EN LA FORMULACIÓN DE ACCIONES CORRECTIVAS</a:t>
            </a:r>
            <a:endParaRPr lang="es-CO" sz="1600" dirty="0">
              <a:solidFill>
                <a:schemeClr val="tx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11ECB53-E179-4458-9AD2-4469C0ABF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1" t="6507" r="3875" b="16543"/>
          <a:stretch/>
        </p:blipFill>
        <p:spPr>
          <a:xfrm>
            <a:off x="18888628" y="4115746"/>
            <a:ext cx="4412819" cy="200642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A4F5919-98F6-463C-ABC5-08B7141877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3" b="17194"/>
          <a:stretch/>
        </p:blipFill>
        <p:spPr>
          <a:xfrm>
            <a:off x="1" y="2592960"/>
            <a:ext cx="18423986" cy="9771264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C0958709-A2CD-4CD6-B1C4-EC2A79D0C871}"/>
              </a:ext>
            </a:extLst>
          </p:cNvPr>
          <p:cNvSpPr/>
          <p:nvPr/>
        </p:nvSpPr>
        <p:spPr>
          <a:xfrm>
            <a:off x="1260365" y="3350436"/>
            <a:ext cx="8076139" cy="2084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>
                <a:solidFill>
                  <a:srgbClr val="0070C0"/>
                </a:solidFill>
              </a:rPr>
              <a:t>Acción tomada para eliminar la causa raíz de un problema después de que se haya identificado, evitando así que vuelva a ocurrir. </a:t>
            </a:r>
          </a:p>
          <a:p>
            <a:r>
              <a:rPr lang="es-ES" sz="2200" dirty="0">
                <a:solidFill>
                  <a:srgbClr val="0070C0"/>
                </a:solidFill>
              </a:rPr>
              <a:t>Cuando hay incumplimiento de Indicadores, NC de auditorías, PQRSFD.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154E1AC-0F15-449F-A8D3-133678908A89}"/>
              </a:ext>
            </a:extLst>
          </p:cNvPr>
          <p:cNvSpPr/>
          <p:nvPr/>
        </p:nvSpPr>
        <p:spPr>
          <a:xfrm>
            <a:off x="1260365" y="6214035"/>
            <a:ext cx="6921110" cy="249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>
                <a:solidFill>
                  <a:srgbClr val="008080"/>
                </a:solidFill>
              </a:rPr>
              <a:t>Acción gestionada para evitar la materialización de una no conformidad, identificando anticipadamente esas fallas potenciales. </a:t>
            </a:r>
          </a:p>
          <a:p>
            <a:pPr algn="l"/>
            <a:r>
              <a:rPr lang="es-CO" sz="2200" dirty="0">
                <a:solidFill>
                  <a:srgbClr val="008080"/>
                </a:solidFill>
                <a:cs typeface="Candara" panose="020F0502020204030204" pitchFamily="34" charset="0"/>
              </a:rPr>
              <a:t>Cuando hay potencial NC, controles no efectivos de los riesgos, posible incumplimiento de indicador, observaciones de auditorías.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1CA5084-A059-4949-8B9F-367A0A09ACF3}"/>
              </a:ext>
            </a:extLst>
          </p:cNvPr>
          <p:cNvSpPr/>
          <p:nvPr/>
        </p:nvSpPr>
        <p:spPr>
          <a:xfrm>
            <a:off x="1260366" y="9311169"/>
            <a:ext cx="8076139" cy="249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>
                <a:solidFill>
                  <a:schemeClr val="bg1">
                    <a:lumMod val="75000"/>
                  </a:schemeClr>
                </a:solidFill>
              </a:rPr>
              <a:t>Acción para optimizar el desempeño del proceso. Hacen parte de las estrategias para mejorar la forma cómo se realizan las actividades, aprovechar aspectos positivos del entorno.</a:t>
            </a:r>
          </a:p>
          <a:p>
            <a:r>
              <a:rPr lang="es-ES" sz="2200" dirty="0">
                <a:solidFill>
                  <a:schemeClr val="bg1">
                    <a:lumMod val="75000"/>
                  </a:schemeClr>
                </a:solidFill>
              </a:rPr>
              <a:t>Cuando se realiza la revisión por la dirección, reuniones y/o comités, PQRSFD, resultados de auditorías.</a:t>
            </a:r>
            <a:endParaRPr lang="es-CO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9" name="Straight Connector 34">
            <a:extLst>
              <a:ext uri="{FF2B5EF4-FFF2-40B4-BE49-F238E27FC236}">
                <a16:creationId xmlns:a16="http://schemas.microsoft.com/office/drawing/2014/main" id="{4AAA1DED-2CE5-4BBF-AA84-0F15FD2ED599}"/>
              </a:ext>
            </a:extLst>
          </p:cNvPr>
          <p:cNvCxnSpPr/>
          <p:nvPr/>
        </p:nvCxnSpPr>
        <p:spPr>
          <a:xfrm>
            <a:off x="10813219" y="2093571"/>
            <a:ext cx="2525975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2255EF5-E39A-499F-A793-E3325F0EBB3D}"/>
              </a:ext>
            </a:extLst>
          </p:cNvPr>
          <p:cNvSpPr/>
          <p:nvPr/>
        </p:nvSpPr>
        <p:spPr>
          <a:xfrm>
            <a:off x="14325603" y="3095318"/>
            <a:ext cx="5165556" cy="624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Correctivas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866E92A-2A00-4FD4-8348-C51425A7E681}"/>
              </a:ext>
            </a:extLst>
          </p:cNvPr>
          <p:cNvSpPr/>
          <p:nvPr/>
        </p:nvSpPr>
        <p:spPr>
          <a:xfrm>
            <a:off x="16551598" y="8851638"/>
            <a:ext cx="6753543" cy="624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para abordar riesgos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88CDABD-B954-4F36-ACA2-9F5983D3CBC9}"/>
              </a:ext>
            </a:extLst>
          </p:cNvPr>
          <p:cNvSpPr/>
          <p:nvPr/>
        </p:nvSpPr>
        <p:spPr>
          <a:xfrm>
            <a:off x="14642105" y="10642695"/>
            <a:ext cx="6753543" cy="624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de mejora</a:t>
            </a:r>
          </a:p>
        </p:txBody>
      </p:sp>
    </p:spTree>
    <p:extLst>
      <p:ext uri="{BB962C8B-B14F-4D97-AF65-F5344CB8AC3E}">
        <p14:creationId xmlns:p14="http://schemas.microsoft.com/office/powerpoint/2010/main" val="349348713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13212908" y="4491745"/>
            <a:ext cx="10034587" cy="2865438"/>
          </a:xfrm>
          <a:prstGeom prst="rect">
            <a:avLst/>
          </a:prstGeom>
        </p:spPr>
        <p:txBody>
          <a:bodyPr/>
          <a:lstStyle/>
          <a:p>
            <a:r>
              <a:rPr lang="es-ES" sz="3600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“La organización debe asegurarse de que las salidas que no sean conformes con sus </a:t>
            </a:r>
            <a:r>
              <a:rPr lang="es-ES" sz="3600" b="1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requisitos</a:t>
            </a:r>
            <a:r>
              <a:rPr lang="es-ES" sz="3600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 se identifican y se controlan para </a:t>
            </a:r>
            <a:r>
              <a:rPr lang="es-ES" sz="3600" b="1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prevenir su uso o entrega no intencionada</a:t>
            </a:r>
            <a:r>
              <a:rPr lang="es-ES" sz="3600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.”</a:t>
            </a:r>
            <a:r>
              <a:rPr lang="es-CO" sz="3600" dirty="0">
                <a:solidFill>
                  <a:schemeClr val="accent2">
                    <a:lumMod val="75000"/>
                  </a:schemeClr>
                </a:solidFill>
                <a:cs typeface="Candara"/>
              </a:rPr>
              <a:t> 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36505" y="4205899"/>
            <a:ext cx="10320550" cy="935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/>
                </a:solidFill>
              </a:rPr>
              <a:t>Es el resultado de un proceso que no cumple con las características definidos durante la prestación del servicio o posterior a este.</a:t>
            </a:r>
          </a:p>
        </p:txBody>
      </p:sp>
      <p:sp>
        <p:nvSpPr>
          <p:cNvPr id="6" name="TextBox 18"/>
          <p:cNvSpPr txBox="1"/>
          <p:nvPr/>
        </p:nvSpPr>
        <p:spPr>
          <a:xfrm>
            <a:off x="13110693" y="2298704"/>
            <a:ext cx="9289723" cy="10028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6000" b="1" spc="200" dirty="0">
                <a:solidFill>
                  <a:srgbClr val="092561"/>
                </a:solidFill>
                <a:ea typeface="Candara" charset="0"/>
                <a:cs typeface="Candara" charset="0"/>
              </a:rPr>
              <a:t>SALIDA NO CONFORME</a:t>
            </a:r>
          </a:p>
        </p:txBody>
      </p:sp>
      <p:sp>
        <p:nvSpPr>
          <p:cNvPr id="7" name="TextBox 22"/>
          <p:cNvSpPr txBox="1"/>
          <p:nvPr/>
        </p:nvSpPr>
        <p:spPr>
          <a:xfrm>
            <a:off x="13339381" y="3301936"/>
            <a:ext cx="9061036" cy="4930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/>
            <a:r>
              <a:rPr lang="es-MX" spc="600" dirty="0">
                <a:solidFill>
                  <a:schemeClr val="accent6">
                    <a:lumMod val="75000"/>
                  </a:schemeClr>
                </a:solidFill>
                <a:ea typeface="Candara" charset="0"/>
                <a:cs typeface="Candara" charset="0"/>
              </a:rPr>
              <a:t>Numeral 8.7</a:t>
            </a:r>
          </a:p>
        </p:txBody>
      </p:sp>
      <p:cxnSp>
        <p:nvCxnSpPr>
          <p:cNvPr id="8" name="Straight Connector 16"/>
          <p:cNvCxnSpPr/>
          <p:nvPr/>
        </p:nvCxnSpPr>
        <p:spPr>
          <a:xfrm>
            <a:off x="13339380" y="4057319"/>
            <a:ext cx="2281380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BB539171-89F1-4990-B8C4-290D799E76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757"/>
          <a:stretch/>
        </p:blipFill>
        <p:spPr>
          <a:xfrm>
            <a:off x="1983583" y="1074030"/>
            <a:ext cx="8802950" cy="2866399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13" name="Google Shape;139;p19">
            <a:extLst>
              <a:ext uri="{FF2B5EF4-FFF2-40B4-BE49-F238E27FC236}">
                <a16:creationId xmlns:a16="http://schemas.microsoft.com/office/drawing/2014/main" id="{C17B6C9D-B933-435F-BF59-DB4DD6B42305}"/>
              </a:ext>
            </a:extLst>
          </p:cNvPr>
          <p:cNvSpPr txBox="1">
            <a:spLocks/>
          </p:cNvSpPr>
          <p:nvPr/>
        </p:nvSpPr>
        <p:spPr>
          <a:xfrm>
            <a:off x="13110693" y="7357183"/>
            <a:ext cx="8974232" cy="1073803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0" marR="0" indent="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1pPr>
            <a:lvl2pPr marL="0" marR="0" indent="228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2pPr>
            <a:lvl3pPr marL="0" marR="0" indent="457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3pPr>
            <a:lvl4pPr marL="0" marR="0" indent="685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4pPr>
            <a:lvl5pPr marL="0" marR="0" indent="9144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5pPr>
            <a:lvl6pPr marL="0" marR="0" indent="11430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6pPr>
            <a:lvl7pPr marL="0" marR="0" indent="1371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7pPr>
            <a:lvl8pPr marL="0" marR="0" indent="1600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8pPr>
            <a:lvl9pPr marL="0" marR="0" indent="1828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algn="l" defTabSz="1651000" hangingPunct="1"/>
            <a:r>
              <a:rPr lang="es-MX" sz="2000" b="1" kern="1200" dirty="0">
                <a:solidFill>
                  <a:schemeClr val="bg1"/>
                </a:solidFill>
                <a:latin typeface="Montserrat Light"/>
                <a:cs typeface="Candara" panose="03000502040302020204" pitchFamily="66" charset="0"/>
              </a:rPr>
              <a:t>En nuestro sistema aplica sólo para los procesos misionales.</a:t>
            </a:r>
          </a:p>
        </p:txBody>
      </p:sp>
      <p:sp>
        <p:nvSpPr>
          <p:cNvPr id="14" name="Google Shape;139;p19">
            <a:extLst>
              <a:ext uri="{FF2B5EF4-FFF2-40B4-BE49-F238E27FC236}">
                <a16:creationId xmlns:a16="http://schemas.microsoft.com/office/drawing/2014/main" id="{3F0BEFCD-99AB-4353-BDA7-7A337E757ECE}"/>
              </a:ext>
            </a:extLst>
          </p:cNvPr>
          <p:cNvSpPr txBox="1">
            <a:spLocks/>
          </p:cNvSpPr>
          <p:nvPr/>
        </p:nvSpPr>
        <p:spPr>
          <a:xfrm>
            <a:off x="13339380" y="8028295"/>
            <a:ext cx="10319986" cy="2680126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0" marR="0" indent="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1pPr>
            <a:lvl2pPr marL="0" marR="0" indent="228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2pPr>
            <a:lvl3pPr marL="0" marR="0" indent="457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3pPr>
            <a:lvl4pPr marL="0" marR="0" indent="685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4pPr>
            <a:lvl5pPr marL="0" marR="0" indent="9144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5pPr>
            <a:lvl6pPr marL="0" marR="0" indent="11430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6pPr>
            <a:lvl7pPr marL="0" marR="0" indent="1371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7pPr>
            <a:lvl8pPr marL="0" marR="0" indent="1600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8pPr>
            <a:lvl9pPr marL="0" marR="0" indent="1828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457200" indent="-457200" algn="l" defTabSz="1651000" hangingPunct="1">
              <a:buFont typeface="Wingdings" panose="05000000000000000000" pitchFamily="2" charset="2"/>
              <a:buChar char="ü"/>
            </a:pPr>
            <a:r>
              <a:rPr lang="es-MX" sz="2000" kern="1200" dirty="0">
                <a:solidFill>
                  <a:schemeClr val="accent5">
                    <a:lumMod val="75000"/>
                  </a:schemeClr>
                </a:solidFill>
                <a:latin typeface="Montserrat Light"/>
                <a:cs typeface="Candara" panose="03000502040302020204" pitchFamily="66" charset="0"/>
              </a:rPr>
              <a:t>Cualquier parte interesada puede identificar una SNC.</a:t>
            </a:r>
          </a:p>
          <a:p>
            <a:pPr marL="457200" indent="-457200" algn="l" defTabSz="1651000" hangingPunct="1">
              <a:buFont typeface="Wingdings" panose="05000000000000000000" pitchFamily="2" charset="2"/>
              <a:buChar char="ü"/>
            </a:pPr>
            <a:r>
              <a:rPr lang="es-MX" sz="2000" kern="1200" dirty="0">
                <a:solidFill>
                  <a:schemeClr val="accent5">
                    <a:lumMod val="75000"/>
                  </a:schemeClr>
                </a:solidFill>
                <a:latin typeface="Montserrat Light"/>
                <a:cs typeface="Candara" panose="03000502040302020204" pitchFamily="66" charset="0"/>
              </a:rPr>
              <a:t>Puede notificarla mediante PQRS, correo, en persona, correspondencia.</a:t>
            </a:r>
          </a:p>
          <a:p>
            <a:pPr marL="457200" indent="-457200" algn="l" defTabSz="1651000" hangingPunct="1">
              <a:buFont typeface="Wingdings" panose="05000000000000000000" pitchFamily="2" charset="2"/>
              <a:buChar char="ü"/>
            </a:pPr>
            <a:r>
              <a:rPr lang="es-MX" sz="2000" kern="1200" dirty="0">
                <a:solidFill>
                  <a:schemeClr val="accent5">
                    <a:lumMod val="75000"/>
                  </a:schemeClr>
                </a:solidFill>
                <a:latin typeface="Montserrat Light"/>
                <a:cs typeface="Candara" panose="03000502040302020204" pitchFamily="66" charset="0"/>
              </a:rPr>
              <a:t>El proceso debe tratar la no conformidad a la brevedad posible, reportarlo, además de acuerdo a la repitencia o el impacto hay que generar una acción correctiva en </a:t>
            </a:r>
            <a:r>
              <a:rPr lang="es-MX" sz="2000" kern="1200" dirty="0" err="1">
                <a:solidFill>
                  <a:schemeClr val="accent5">
                    <a:lumMod val="75000"/>
                  </a:schemeClr>
                </a:solidFill>
                <a:latin typeface="Montserrat Light"/>
                <a:cs typeface="Candara" panose="03000502040302020204" pitchFamily="66" charset="0"/>
              </a:rPr>
              <a:t>Isolución</a:t>
            </a:r>
            <a:endParaRPr lang="es-MX" sz="2000" kern="1200" dirty="0">
              <a:solidFill>
                <a:schemeClr val="accent5">
                  <a:lumMod val="75000"/>
                </a:schemeClr>
              </a:solidFill>
              <a:latin typeface="Montserrat Light"/>
              <a:cs typeface="Candara" panose="03000502040302020204" pitchFamily="66" charset="0"/>
            </a:endParaRPr>
          </a:p>
          <a:p>
            <a:pPr algn="l" defTabSz="1651000" hangingPunct="1"/>
            <a:endParaRPr lang="es-MX" sz="2000" kern="1200" dirty="0">
              <a:solidFill>
                <a:schemeClr val="accent5">
                  <a:lumMod val="75000"/>
                </a:schemeClr>
              </a:solidFill>
              <a:latin typeface="Montserrat Light"/>
              <a:cs typeface="Candara" panose="03000502040302020204" pitchFamily="66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B8AD7E-D3A0-4D6A-82B9-B4BE87AEA3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" t="19258" r="5052" b="11389"/>
          <a:stretch/>
        </p:blipFill>
        <p:spPr>
          <a:xfrm>
            <a:off x="2549116" y="5915506"/>
            <a:ext cx="8712076" cy="5683146"/>
          </a:xfrm>
          <a:prstGeom prst="rect">
            <a:avLst/>
          </a:prstGeom>
        </p:spPr>
      </p:pic>
      <p:sp>
        <p:nvSpPr>
          <p:cNvPr id="19" name="Google Shape;139;p19">
            <a:extLst>
              <a:ext uri="{FF2B5EF4-FFF2-40B4-BE49-F238E27FC236}">
                <a16:creationId xmlns:a16="http://schemas.microsoft.com/office/drawing/2014/main" id="{C0940774-56D5-48F1-95D0-4D8C32CFFA01}"/>
              </a:ext>
            </a:extLst>
          </p:cNvPr>
          <p:cNvSpPr txBox="1">
            <a:spLocks/>
          </p:cNvSpPr>
          <p:nvPr/>
        </p:nvSpPr>
        <p:spPr>
          <a:xfrm rot="16200000">
            <a:off x="280460" y="7819332"/>
            <a:ext cx="3470602" cy="1073803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0" marR="0" indent="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1pPr>
            <a:lvl2pPr marL="0" marR="0" indent="228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2pPr>
            <a:lvl3pPr marL="0" marR="0" indent="457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3pPr>
            <a:lvl4pPr marL="0" marR="0" indent="685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4pPr>
            <a:lvl5pPr marL="0" marR="0" indent="9144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5pPr>
            <a:lvl6pPr marL="0" marR="0" indent="11430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6pPr>
            <a:lvl7pPr marL="0" marR="0" indent="13716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7pPr>
            <a:lvl8pPr marL="0" marR="0" indent="16002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8pPr>
            <a:lvl9pPr marL="0" marR="0" indent="1828800" algn="just" defTabSz="825500" rtl="0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ln>
                  <a:noFill/>
                </a:ln>
                <a:solidFill>
                  <a:srgbClr val="868A8D"/>
                </a:solidFill>
                <a:uFillTx/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algn="l" defTabSz="1651000" hangingPunct="1"/>
            <a:r>
              <a:rPr lang="es-MX" sz="2000" b="1" kern="1200" dirty="0">
                <a:solidFill>
                  <a:schemeClr val="bg1"/>
                </a:solidFill>
                <a:latin typeface="Montserrat Light"/>
                <a:cs typeface="Candara" panose="03000502040302020204" pitchFamily="66" charset="0"/>
              </a:rPr>
              <a:t>Manejo de la SNC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82E94E95-7CF3-4626-A7D5-D6DE7CFB4005}"/>
              </a:ext>
            </a:extLst>
          </p:cNvPr>
          <p:cNvSpPr/>
          <p:nvPr/>
        </p:nvSpPr>
        <p:spPr>
          <a:xfrm>
            <a:off x="2184731" y="6202437"/>
            <a:ext cx="228687" cy="4995333"/>
          </a:xfrm>
          <a:prstGeom prst="rect">
            <a:avLst/>
          </a:prstGeom>
          <a:gradFill flip="none" rotWithShape="1">
            <a:gsLst>
              <a:gs pos="24000">
                <a:schemeClr val="accent4"/>
              </a:gs>
              <a:gs pos="53000">
                <a:schemeClr val="accent1">
                  <a:lumMod val="89000"/>
                </a:schemeClr>
              </a:gs>
              <a:gs pos="76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67817285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D02F0-3F18-F695-489D-BD7F7B70B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64CDB89-CFD9-87BD-3153-C3EBB326888F}"/>
              </a:ext>
            </a:extLst>
          </p:cNvPr>
          <p:cNvSpPr/>
          <p:nvPr/>
        </p:nvSpPr>
        <p:spPr>
          <a:xfrm>
            <a:off x="5266218" y="888172"/>
            <a:ext cx="137523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s-ES" sz="6000" b="1" kern="1200" spc="-50" dirty="0">
                <a:solidFill>
                  <a:srgbClr val="092561"/>
                </a:solidFill>
                <a:cs typeface="Candara"/>
              </a:rPr>
              <a:t>PROCESO MISIONAL DOCENCIA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31B04EF0-BFD0-A408-20B2-4A9C99D6B16E}"/>
              </a:ext>
            </a:extLst>
          </p:cNvPr>
          <p:cNvSpPr txBox="1"/>
          <p:nvPr/>
        </p:nvSpPr>
        <p:spPr>
          <a:xfrm>
            <a:off x="7458763" y="2119424"/>
            <a:ext cx="9252854" cy="50077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dirty="0">
                <a:solidFill>
                  <a:srgbClr val="081F50"/>
                </a:solidFill>
              </a:rPr>
              <a:t>DOC-DO-010</a:t>
            </a:r>
            <a:r>
              <a:rPr lang="es-ES" b="1" dirty="0">
                <a:solidFill>
                  <a:srgbClr val="081F50"/>
                </a:solidFill>
              </a:rPr>
              <a:t>     </a:t>
            </a:r>
            <a:r>
              <a:rPr lang="es-MX" b="1" spc="600" dirty="0">
                <a:solidFill>
                  <a:srgbClr val="081F50"/>
                </a:solidFill>
                <a:ea typeface="Candara" charset="0"/>
                <a:cs typeface="Candara" charset="0"/>
              </a:rPr>
              <a:t>Matriz De Salida No Conforme</a:t>
            </a:r>
            <a:endParaRPr lang="en-US" b="1" spc="600" dirty="0">
              <a:solidFill>
                <a:srgbClr val="081F50"/>
              </a:solidFill>
              <a:ea typeface="Candara" charset="0"/>
              <a:cs typeface="Candara" charset="0"/>
            </a:endParaRP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C154D1A3-506D-E2F0-2DA7-868CFC71587C}"/>
              </a:ext>
            </a:extLst>
          </p:cNvPr>
          <p:cNvCxnSpPr/>
          <p:nvPr/>
        </p:nvCxnSpPr>
        <p:spPr>
          <a:xfrm>
            <a:off x="11058000" y="2021041"/>
            <a:ext cx="2281380" cy="0"/>
          </a:xfrm>
          <a:prstGeom prst="line">
            <a:avLst/>
          </a:prstGeom>
          <a:ln w="76200">
            <a:solidFill>
              <a:srgbClr val="0925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9" name="Group 209">
            <a:extLst>
              <a:ext uri="{FF2B5EF4-FFF2-40B4-BE49-F238E27FC236}">
                <a16:creationId xmlns:a16="http://schemas.microsoft.com/office/drawing/2014/main" id="{0B542158-0A16-C3B3-61D8-86654AB91CAE}"/>
              </a:ext>
            </a:extLst>
          </p:cNvPr>
          <p:cNvGrpSpPr/>
          <p:nvPr/>
        </p:nvGrpSpPr>
        <p:grpSpPr>
          <a:xfrm>
            <a:off x="1584958" y="3089604"/>
            <a:ext cx="9997440" cy="2590800"/>
            <a:chOff x="792480" y="1531620"/>
            <a:chExt cx="4998720" cy="1295400"/>
          </a:xfrm>
        </p:grpSpPr>
        <p:sp>
          <p:nvSpPr>
            <p:cNvPr id="200" name="Rectangle: Rounded Corners 210">
              <a:extLst>
                <a:ext uri="{FF2B5EF4-FFF2-40B4-BE49-F238E27FC236}">
                  <a16:creationId xmlns:a16="http://schemas.microsoft.com/office/drawing/2014/main" id="{960E5D69-6394-9FEE-8978-DDD3A1D164EE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01" name="Rectangle: Rounded Corners 211">
              <a:extLst>
                <a:ext uri="{FF2B5EF4-FFF2-40B4-BE49-F238E27FC236}">
                  <a16:creationId xmlns:a16="http://schemas.microsoft.com/office/drawing/2014/main" id="{AD9DB3C5-9D32-122B-60E4-B5A81A6B65FF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grpSp>
          <p:nvGrpSpPr>
            <p:cNvPr id="202" name="Group 212">
              <a:extLst>
                <a:ext uri="{FF2B5EF4-FFF2-40B4-BE49-F238E27FC236}">
                  <a16:creationId xmlns:a16="http://schemas.microsoft.com/office/drawing/2014/main" id="{88E1D7B2-86DD-668C-6034-E350CBBA2893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203" name="Group 213">
                <a:extLst>
                  <a:ext uri="{FF2B5EF4-FFF2-40B4-BE49-F238E27FC236}">
                    <a16:creationId xmlns:a16="http://schemas.microsoft.com/office/drawing/2014/main" id="{FBC25CC6-1596-8605-0977-31004A855B81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22" name="Rectangle: Rounded Corners 232">
                  <a:extLst>
                    <a:ext uri="{FF2B5EF4-FFF2-40B4-BE49-F238E27FC236}">
                      <a16:creationId xmlns:a16="http://schemas.microsoft.com/office/drawing/2014/main" id="{CD063B4E-7874-3099-E04F-5C7AF0F4A15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23" name="Rectangle: Rounded Corners 233">
                  <a:extLst>
                    <a:ext uri="{FF2B5EF4-FFF2-40B4-BE49-F238E27FC236}">
                      <a16:creationId xmlns:a16="http://schemas.microsoft.com/office/drawing/2014/main" id="{23A3B9E4-BB6F-A9AF-F30B-48F06C8E793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24" name="Group 234">
                  <a:extLst>
                    <a:ext uri="{FF2B5EF4-FFF2-40B4-BE49-F238E27FC236}">
                      <a16:creationId xmlns:a16="http://schemas.microsoft.com/office/drawing/2014/main" id="{07459A8C-542F-1E99-E741-EA32E205917D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25" name="Rectangle: Rounded Corners 235">
                    <a:extLst>
                      <a:ext uri="{FF2B5EF4-FFF2-40B4-BE49-F238E27FC236}">
                        <a16:creationId xmlns:a16="http://schemas.microsoft.com/office/drawing/2014/main" id="{501FAFFC-F8CD-8B84-3EFE-78D51FAAFEC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26" name="Rectangle: Rounded Corners 236">
                    <a:extLst>
                      <a:ext uri="{FF2B5EF4-FFF2-40B4-BE49-F238E27FC236}">
                        <a16:creationId xmlns:a16="http://schemas.microsoft.com/office/drawing/2014/main" id="{66DBB4FF-0C9E-7853-725A-D258200563E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04" name="Group 214">
                <a:extLst>
                  <a:ext uri="{FF2B5EF4-FFF2-40B4-BE49-F238E27FC236}">
                    <a16:creationId xmlns:a16="http://schemas.microsoft.com/office/drawing/2014/main" id="{09D505A9-E75D-81B1-6A7E-08B24938BB13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17" name="Rectangle: Rounded Corners 227">
                  <a:extLst>
                    <a:ext uri="{FF2B5EF4-FFF2-40B4-BE49-F238E27FC236}">
                      <a16:creationId xmlns:a16="http://schemas.microsoft.com/office/drawing/2014/main" id="{AA6AF863-341E-F4DE-2D67-B57955FA489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18" name="Rectangle: Rounded Corners 228">
                  <a:extLst>
                    <a:ext uri="{FF2B5EF4-FFF2-40B4-BE49-F238E27FC236}">
                      <a16:creationId xmlns:a16="http://schemas.microsoft.com/office/drawing/2014/main" id="{586CC0C2-CFA4-07BE-2A4C-6ED2E80025E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19" name="Group 229">
                  <a:extLst>
                    <a:ext uri="{FF2B5EF4-FFF2-40B4-BE49-F238E27FC236}">
                      <a16:creationId xmlns:a16="http://schemas.microsoft.com/office/drawing/2014/main" id="{48499583-0B0A-444B-959A-0809EFB06EF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20" name="Rectangle: Rounded Corners 230">
                    <a:extLst>
                      <a:ext uri="{FF2B5EF4-FFF2-40B4-BE49-F238E27FC236}">
                        <a16:creationId xmlns:a16="http://schemas.microsoft.com/office/drawing/2014/main" id="{DC07BC81-5A7C-7864-3C72-F01D838DF19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21" name="Rectangle: Rounded Corners 231">
                    <a:extLst>
                      <a:ext uri="{FF2B5EF4-FFF2-40B4-BE49-F238E27FC236}">
                        <a16:creationId xmlns:a16="http://schemas.microsoft.com/office/drawing/2014/main" id="{552A62F7-84BB-E50F-2B59-842FE37BD3D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05" name="Group 215">
                <a:extLst>
                  <a:ext uri="{FF2B5EF4-FFF2-40B4-BE49-F238E27FC236}">
                    <a16:creationId xmlns:a16="http://schemas.microsoft.com/office/drawing/2014/main" id="{D15C7177-D530-BF3F-FB60-5DCEA33BBBDA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12" name="Rectangle: Rounded Corners 222">
                  <a:extLst>
                    <a:ext uri="{FF2B5EF4-FFF2-40B4-BE49-F238E27FC236}">
                      <a16:creationId xmlns:a16="http://schemas.microsoft.com/office/drawing/2014/main" id="{44B97348-37F4-B40F-BE1C-EFA2B474B42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13" name="Rectangle: Rounded Corners 223">
                  <a:extLst>
                    <a:ext uri="{FF2B5EF4-FFF2-40B4-BE49-F238E27FC236}">
                      <a16:creationId xmlns:a16="http://schemas.microsoft.com/office/drawing/2014/main" id="{387D0CBE-FEF0-7AE1-5A41-A1BABF841FEE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14" name="Group 224">
                  <a:extLst>
                    <a:ext uri="{FF2B5EF4-FFF2-40B4-BE49-F238E27FC236}">
                      <a16:creationId xmlns:a16="http://schemas.microsoft.com/office/drawing/2014/main" id="{92694161-A82B-B903-FB14-CD2CF66943A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15" name="Rectangle: Rounded Corners 225">
                    <a:extLst>
                      <a:ext uri="{FF2B5EF4-FFF2-40B4-BE49-F238E27FC236}">
                        <a16:creationId xmlns:a16="http://schemas.microsoft.com/office/drawing/2014/main" id="{AC6C13B7-6FAD-294E-30D9-C0FB14564D2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16" name="Rectangle: Rounded Corners 226">
                    <a:extLst>
                      <a:ext uri="{FF2B5EF4-FFF2-40B4-BE49-F238E27FC236}">
                        <a16:creationId xmlns:a16="http://schemas.microsoft.com/office/drawing/2014/main" id="{D566526C-AF11-8A0E-6541-D75606BDAEF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06" name="Group 216">
                <a:extLst>
                  <a:ext uri="{FF2B5EF4-FFF2-40B4-BE49-F238E27FC236}">
                    <a16:creationId xmlns:a16="http://schemas.microsoft.com/office/drawing/2014/main" id="{5E319EF6-17CF-E542-F09D-8027F09022EA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07" name="Rectangle: Rounded Corners 217">
                  <a:extLst>
                    <a:ext uri="{FF2B5EF4-FFF2-40B4-BE49-F238E27FC236}">
                      <a16:creationId xmlns:a16="http://schemas.microsoft.com/office/drawing/2014/main" id="{06FE3770-3A34-58DE-24ED-BEEAD9C3E0E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08" name="Rectangle: Rounded Corners 218">
                  <a:extLst>
                    <a:ext uri="{FF2B5EF4-FFF2-40B4-BE49-F238E27FC236}">
                      <a16:creationId xmlns:a16="http://schemas.microsoft.com/office/drawing/2014/main" id="{70B9AB6D-4815-D6F0-6F37-C4D2E02084A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09" name="Group 219">
                  <a:extLst>
                    <a:ext uri="{FF2B5EF4-FFF2-40B4-BE49-F238E27FC236}">
                      <a16:creationId xmlns:a16="http://schemas.microsoft.com/office/drawing/2014/main" id="{E532E8C5-D8D8-5B90-6DB9-832CE02AD23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10" name="Rectangle: Rounded Corners 220">
                    <a:extLst>
                      <a:ext uri="{FF2B5EF4-FFF2-40B4-BE49-F238E27FC236}">
                        <a16:creationId xmlns:a16="http://schemas.microsoft.com/office/drawing/2014/main" id="{118D4F80-6523-5E3A-5926-0163C29D5B3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11" name="Rectangle: Rounded Corners 221">
                    <a:extLst>
                      <a:ext uri="{FF2B5EF4-FFF2-40B4-BE49-F238E27FC236}">
                        <a16:creationId xmlns:a16="http://schemas.microsoft.com/office/drawing/2014/main" id="{715A5B37-A445-44EB-38F0-5E866E01536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grpSp>
        <p:nvGrpSpPr>
          <p:cNvPr id="227" name="Group 237">
            <a:extLst>
              <a:ext uri="{FF2B5EF4-FFF2-40B4-BE49-F238E27FC236}">
                <a16:creationId xmlns:a16="http://schemas.microsoft.com/office/drawing/2014/main" id="{46F0B1B6-50DC-ADC3-E804-8FCA92D43837}"/>
              </a:ext>
            </a:extLst>
          </p:cNvPr>
          <p:cNvGrpSpPr/>
          <p:nvPr/>
        </p:nvGrpSpPr>
        <p:grpSpPr>
          <a:xfrm>
            <a:off x="1584960" y="6236664"/>
            <a:ext cx="9997440" cy="2590800"/>
            <a:chOff x="792480" y="3105150"/>
            <a:chExt cx="4998720" cy="1295400"/>
          </a:xfrm>
        </p:grpSpPr>
        <p:sp>
          <p:nvSpPr>
            <p:cNvPr id="228" name="Rectangle: Rounded Corners 238">
              <a:extLst>
                <a:ext uri="{FF2B5EF4-FFF2-40B4-BE49-F238E27FC236}">
                  <a16:creationId xmlns:a16="http://schemas.microsoft.com/office/drawing/2014/main" id="{38F43FDC-026F-28A2-3C61-7C416375B395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29" name="Rectangle: Rounded Corners 239">
              <a:extLst>
                <a:ext uri="{FF2B5EF4-FFF2-40B4-BE49-F238E27FC236}">
                  <a16:creationId xmlns:a16="http://schemas.microsoft.com/office/drawing/2014/main" id="{27CBB0D2-8888-9525-2D4C-D0AED616CC9E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/>
                <a:t>i</a:t>
              </a:r>
              <a:endParaRPr lang="en-US" sz="4800" dirty="0"/>
            </a:p>
          </p:txBody>
        </p:sp>
        <p:grpSp>
          <p:nvGrpSpPr>
            <p:cNvPr id="230" name="Group 240">
              <a:extLst>
                <a:ext uri="{FF2B5EF4-FFF2-40B4-BE49-F238E27FC236}">
                  <a16:creationId xmlns:a16="http://schemas.microsoft.com/office/drawing/2014/main" id="{9A1332FB-8A21-8BE1-F834-89052F6314EF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231" name="Group 241">
                <a:extLst>
                  <a:ext uri="{FF2B5EF4-FFF2-40B4-BE49-F238E27FC236}">
                    <a16:creationId xmlns:a16="http://schemas.microsoft.com/office/drawing/2014/main" id="{7BD404F4-C30D-66C9-81AB-A0DA21A0F495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50" name="Rectangle: Rounded Corners 260">
                  <a:extLst>
                    <a:ext uri="{FF2B5EF4-FFF2-40B4-BE49-F238E27FC236}">
                      <a16:creationId xmlns:a16="http://schemas.microsoft.com/office/drawing/2014/main" id="{9EC00DE5-6849-3EDE-7733-665431A47A61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51" name="Rectangle: Rounded Corners 261">
                  <a:extLst>
                    <a:ext uri="{FF2B5EF4-FFF2-40B4-BE49-F238E27FC236}">
                      <a16:creationId xmlns:a16="http://schemas.microsoft.com/office/drawing/2014/main" id="{8D79D2BE-CAA5-56F6-20CA-5EA9F3B49FA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52" name="Group 262">
                  <a:extLst>
                    <a:ext uri="{FF2B5EF4-FFF2-40B4-BE49-F238E27FC236}">
                      <a16:creationId xmlns:a16="http://schemas.microsoft.com/office/drawing/2014/main" id="{5A8BEFB5-C65E-A96C-8776-AD98D2AA1F3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53" name="Rectangle: Rounded Corners 263">
                    <a:extLst>
                      <a:ext uri="{FF2B5EF4-FFF2-40B4-BE49-F238E27FC236}">
                        <a16:creationId xmlns:a16="http://schemas.microsoft.com/office/drawing/2014/main" id="{0AF01F0C-5675-D86C-5E90-E74AD4FDCE2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54" name="Rectangle: Rounded Corners 264">
                    <a:extLst>
                      <a:ext uri="{FF2B5EF4-FFF2-40B4-BE49-F238E27FC236}">
                        <a16:creationId xmlns:a16="http://schemas.microsoft.com/office/drawing/2014/main" id="{8C946D24-CBC2-566E-4152-FB943D71E2E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32" name="Group 242">
                <a:extLst>
                  <a:ext uri="{FF2B5EF4-FFF2-40B4-BE49-F238E27FC236}">
                    <a16:creationId xmlns:a16="http://schemas.microsoft.com/office/drawing/2014/main" id="{3292D161-68EC-BFB1-E781-5F74CEB3E977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45" name="Rectangle: Rounded Corners 255">
                  <a:extLst>
                    <a:ext uri="{FF2B5EF4-FFF2-40B4-BE49-F238E27FC236}">
                      <a16:creationId xmlns:a16="http://schemas.microsoft.com/office/drawing/2014/main" id="{57F680B7-B676-D44B-6689-1489C0908B1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46" name="Rectangle: Rounded Corners 256">
                  <a:extLst>
                    <a:ext uri="{FF2B5EF4-FFF2-40B4-BE49-F238E27FC236}">
                      <a16:creationId xmlns:a16="http://schemas.microsoft.com/office/drawing/2014/main" id="{4938515A-FF92-F90A-6DCF-E777C2723A0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47" name="Group 257">
                  <a:extLst>
                    <a:ext uri="{FF2B5EF4-FFF2-40B4-BE49-F238E27FC236}">
                      <a16:creationId xmlns:a16="http://schemas.microsoft.com/office/drawing/2014/main" id="{D47EEFD0-43BF-5BEF-680E-72FF734C6A9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8" name="Rectangle: Rounded Corners 258">
                    <a:extLst>
                      <a:ext uri="{FF2B5EF4-FFF2-40B4-BE49-F238E27FC236}">
                        <a16:creationId xmlns:a16="http://schemas.microsoft.com/office/drawing/2014/main" id="{45A09D48-DA31-D822-E2C8-BAA367DEEBD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49" name="Rectangle: Rounded Corners 259">
                    <a:extLst>
                      <a:ext uri="{FF2B5EF4-FFF2-40B4-BE49-F238E27FC236}">
                        <a16:creationId xmlns:a16="http://schemas.microsoft.com/office/drawing/2014/main" id="{E95B8C25-60B0-0075-FA54-D8D7EA6AC5D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33" name="Group 243">
                <a:extLst>
                  <a:ext uri="{FF2B5EF4-FFF2-40B4-BE49-F238E27FC236}">
                    <a16:creationId xmlns:a16="http://schemas.microsoft.com/office/drawing/2014/main" id="{163979EE-95CF-1107-F373-207D01A9FD1E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40" name="Rectangle: Rounded Corners 250">
                  <a:extLst>
                    <a:ext uri="{FF2B5EF4-FFF2-40B4-BE49-F238E27FC236}">
                      <a16:creationId xmlns:a16="http://schemas.microsoft.com/office/drawing/2014/main" id="{C6337EE0-92F4-48A3-12A1-1E053CE138F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41" name="Rectangle: Rounded Corners 251">
                  <a:extLst>
                    <a:ext uri="{FF2B5EF4-FFF2-40B4-BE49-F238E27FC236}">
                      <a16:creationId xmlns:a16="http://schemas.microsoft.com/office/drawing/2014/main" id="{575FB4BF-C902-608A-B727-2BBD687774F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42" name="Group 252">
                  <a:extLst>
                    <a:ext uri="{FF2B5EF4-FFF2-40B4-BE49-F238E27FC236}">
                      <a16:creationId xmlns:a16="http://schemas.microsoft.com/office/drawing/2014/main" id="{3824828D-32C8-74BA-C944-D37F920ABBC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3" name="Rectangle: Rounded Corners 253">
                    <a:extLst>
                      <a:ext uri="{FF2B5EF4-FFF2-40B4-BE49-F238E27FC236}">
                        <a16:creationId xmlns:a16="http://schemas.microsoft.com/office/drawing/2014/main" id="{26A3DCDE-DDBD-AA44-85D7-1874E0E9CD8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44" name="Rectangle: Rounded Corners 254">
                    <a:extLst>
                      <a:ext uri="{FF2B5EF4-FFF2-40B4-BE49-F238E27FC236}">
                        <a16:creationId xmlns:a16="http://schemas.microsoft.com/office/drawing/2014/main" id="{6B83EC60-E06C-8F0F-06A6-CEAE84A9393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34" name="Group 244">
                <a:extLst>
                  <a:ext uri="{FF2B5EF4-FFF2-40B4-BE49-F238E27FC236}">
                    <a16:creationId xmlns:a16="http://schemas.microsoft.com/office/drawing/2014/main" id="{165484AA-7AFA-8CE1-2DA4-161FAD5B91B2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35" name="Rectangle: Rounded Corners 245">
                  <a:extLst>
                    <a:ext uri="{FF2B5EF4-FFF2-40B4-BE49-F238E27FC236}">
                      <a16:creationId xmlns:a16="http://schemas.microsoft.com/office/drawing/2014/main" id="{56CE81B1-436C-8348-1756-B18E8DD4CF3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36" name="Rectangle: Rounded Corners 246">
                  <a:extLst>
                    <a:ext uri="{FF2B5EF4-FFF2-40B4-BE49-F238E27FC236}">
                      <a16:creationId xmlns:a16="http://schemas.microsoft.com/office/drawing/2014/main" id="{64470317-D7FD-9BA9-6752-BB796D3C10A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37" name="Group 247">
                  <a:extLst>
                    <a:ext uri="{FF2B5EF4-FFF2-40B4-BE49-F238E27FC236}">
                      <a16:creationId xmlns:a16="http://schemas.microsoft.com/office/drawing/2014/main" id="{7A001DF9-A64E-F4F9-552B-5AF526F1C17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38" name="Rectangle: Rounded Corners 248">
                    <a:extLst>
                      <a:ext uri="{FF2B5EF4-FFF2-40B4-BE49-F238E27FC236}">
                        <a16:creationId xmlns:a16="http://schemas.microsoft.com/office/drawing/2014/main" id="{8D8413CF-1A15-0227-9A25-CF02E93EE6B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39" name="Rectangle: Rounded Corners 249">
                    <a:extLst>
                      <a:ext uri="{FF2B5EF4-FFF2-40B4-BE49-F238E27FC236}">
                        <a16:creationId xmlns:a16="http://schemas.microsoft.com/office/drawing/2014/main" id="{5591BDF2-4DC8-2E29-B44D-F2C3122300B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grpSp>
        <p:nvGrpSpPr>
          <p:cNvPr id="255" name="Group 265">
            <a:extLst>
              <a:ext uri="{FF2B5EF4-FFF2-40B4-BE49-F238E27FC236}">
                <a16:creationId xmlns:a16="http://schemas.microsoft.com/office/drawing/2014/main" id="{68E4F22A-9E48-A7E1-FB6E-3374B398E08B}"/>
              </a:ext>
            </a:extLst>
          </p:cNvPr>
          <p:cNvGrpSpPr/>
          <p:nvPr/>
        </p:nvGrpSpPr>
        <p:grpSpPr>
          <a:xfrm>
            <a:off x="1584958" y="9383724"/>
            <a:ext cx="9997440" cy="2590800"/>
            <a:chOff x="792480" y="1531620"/>
            <a:chExt cx="4998720" cy="1295400"/>
          </a:xfrm>
        </p:grpSpPr>
        <p:sp>
          <p:nvSpPr>
            <p:cNvPr id="256" name="Rectangle: Rounded Corners 266">
              <a:extLst>
                <a:ext uri="{FF2B5EF4-FFF2-40B4-BE49-F238E27FC236}">
                  <a16:creationId xmlns:a16="http://schemas.microsoft.com/office/drawing/2014/main" id="{31B48788-9018-01B3-DCF5-E27955FBCF04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57" name="Rectangle: Rounded Corners 267">
              <a:extLst>
                <a:ext uri="{FF2B5EF4-FFF2-40B4-BE49-F238E27FC236}">
                  <a16:creationId xmlns:a16="http://schemas.microsoft.com/office/drawing/2014/main" id="{75FB7AB1-515E-5D44-84AB-25E61856A4BE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grpSp>
          <p:nvGrpSpPr>
            <p:cNvPr id="258" name="Group 268">
              <a:extLst>
                <a:ext uri="{FF2B5EF4-FFF2-40B4-BE49-F238E27FC236}">
                  <a16:creationId xmlns:a16="http://schemas.microsoft.com/office/drawing/2014/main" id="{6E4A560A-7273-CBB6-8793-F44486A27162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259" name="Group 269">
                <a:extLst>
                  <a:ext uri="{FF2B5EF4-FFF2-40B4-BE49-F238E27FC236}">
                    <a16:creationId xmlns:a16="http://schemas.microsoft.com/office/drawing/2014/main" id="{CB41B725-DC8A-BB7D-DE75-15545AD7C009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78" name="Rectangle: Rounded Corners 288">
                  <a:extLst>
                    <a:ext uri="{FF2B5EF4-FFF2-40B4-BE49-F238E27FC236}">
                      <a16:creationId xmlns:a16="http://schemas.microsoft.com/office/drawing/2014/main" id="{1A55A1A8-1975-CE14-11E7-D36BB3234B3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79" name="Rectangle: Rounded Corners 289">
                  <a:extLst>
                    <a:ext uri="{FF2B5EF4-FFF2-40B4-BE49-F238E27FC236}">
                      <a16:creationId xmlns:a16="http://schemas.microsoft.com/office/drawing/2014/main" id="{C6033E3C-BE18-56A8-B25F-01CEA0562B9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80" name="Group 290">
                  <a:extLst>
                    <a:ext uri="{FF2B5EF4-FFF2-40B4-BE49-F238E27FC236}">
                      <a16:creationId xmlns:a16="http://schemas.microsoft.com/office/drawing/2014/main" id="{B120662A-7CFB-A842-D23B-D13D87FFC9D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81" name="Rectangle: Rounded Corners 291">
                    <a:extLst>
                      <a:ext uri="{FF2B5EF4-FFF2-40B4-BE49-F238E27FC236}">
                        <a16:creationId xmlns:a16="http://schemas.microsoft.com/office/drawing/2014/main" id="{DA9A0389-0DDE-EE91-B3F8-1CE2FB23A96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82" name="Rectangle: Rounded Corners 292">
                    <a:extLst>
                      <a:ext uri="{FF2B5EF4-FFF2-40B4-BE49-F238E27FC236}">
                        <a16:creationId xmlns:a16="http://schemas.microsoft.com/office/drawing/2014/main" id="{EEEE48B6-4D2C-0FBA-7D41-33F7900DBAE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60" name="Group 270">
                <a:extLst>
                  <a:ext uri="{FF2B5EF4-FFF2-40B4-BE49-F238E27FC236}">
                    <a16:creationId xmlns:a16="http://schemas.microsoft.com/office/drawing/2014/main" id="{BDC8F771-0C7E-27E0-000F-FB4BB2C0E317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73" name="Rectangle: Rounded Corners 283">
                  <a:extLst>
                    <a:ext uri="{FF2B5EF4-FFF2-40B4-BE49-F238E27FC236}">
                      <a16:creationId xmlns:a16="http://schemas.microsoft.com/office/drawing/2014/main" id="{2FB46C4D-650B-F24D-1FF4-234F5DFAC2F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74" name="Rectangle: Rounded Corners 284">
                  <a:extLst>
                    <a:ext uri="{FF2B5EF4-FFF2-40B4-BE49-F238E27FC236}">
                      <a16:creationId xmlns:a16="http://schemas.microsoft.com/office/drawing/2014/main" id="{0303B29B-1639-0C8F-B1B6-8BA6AEE80BF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75" name="Group 285">
                  <a:extLst>
                    <a:ext uri="{FF2B5EF4-FFF2-40B4-BE49-F238E27FC236}">
                      <a16:creationId xmlns:a16="http://schemas.microsoft.com/office/drawing/2014/main" id="{156F2841-CF80-5F02-398F-21A0D51C752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76" name="Rectangle: Rounded Corners 286">
                    <a:extLst>
                      <a:ext uri="{FF2B5EF4-FFF2-40B4-BE49-F238E27FC236}">
                        <a16:creationId xmlns:a16="http://schemas.microsoft.com/office/drawing/2014/main" id="{5054AC91-6D8B-DCE3-7D29-92EAF1BBAF3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77" name="Rectangle: Rounded Corners 287">
                    <a:extLst>
                      <a:ext uri="{FF2B5EF4-FFF2-40B4-BE49-F238E27FC236}">
                        <a16:creationId xmlns:a16="http://schemas.microsoft.com/office/drawing/2014/main" id="{C18D4203-6535-5267-7476-4645C09AD8C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61" name="Group 271">
                <a:extLst>
                  <a:ext uri="{FF2B5EF4-FFF2-40B4-BE49-F238E27FC236}">
                    <a16:creationId xmlns:a16="http://schemas.microsoft.com/office/drawing/2014/main" id="{DC2B4454-8507-72AB-5FF3-5F2CB0ACF1D5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68" name="Rectangle: Rounded Corners 278">
                  <a:extLst>
                    <a:ext uri="{FF2B5EF4-FFF2-40B4-BE49-F238E27FC236}">
                      <a16:creationId xmlns:a16="http://schemas.microsoft.com/office/drawing/2014/main" id="{246760E0-6E9D-10A0-3A42-559702FB44BD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69" name="Rectangle: Rounded Corners 279">
                  <a:extLst>
                    <a:ext uri="{FF2B5EF4-FFF2-40B4-BE49-F238E27FC236}">
                      <a16:creationId xmlns:a16="http://schemas.microsoft.com/office/drawing/2014/main" id="{9CD5DB23-6120-7CB7-0FEF-ECD882AB382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70" name="Group 280">
                  <a:extLst>
                    <a:ext uri="{FF2B5EF4-FFF2-40B4-BE49-F238E27FC236}">
                      <a16:creationId xmlns:a16="http://schemas.microsoft.com/office/drawing/2014/main" id="{32B905C4-9F65-B582-2E2E-3D57CFD97A1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71" name="Rectangle: Rounded Corners 281">
                    <a:extLst>
                      <a:ext uri="{FF2B5EF4-FFF2-40B4-BE49-F238E27FC236}">
                        <a16:creationId xmlns:a16="http://schemas.microsoft.com/office/drawing/2014/main" id="{D464A23D-69A8-72E9-0942-51FB7AFF25B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72" name="Rectangle: Rounded Corners 282">
                    <a:extLst>
                      <a:ext uri="{FF2B5EF4-FFF2-40B4-BE49-F238E27FC236}">
                        <a16:creationId xmlns:a16="http://schemas.microsoft.com/office/drawing/2014/main" id="{D083E54A-CE82-5348-0DD6-D14CA3FE2DC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62" name="Group 272">
                <a:extLst>
                  <a:ext uri="{FF2B5EF4-FFF2-40B4-BE49-F238E27FC236}">
                    <a16:creationId xmlns:a16="http://schemas.microsoft.com/office/drawing/2014/main" id="{BE5E9E3C-2BAE-DAE5-48F7-3307B2F68186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63" name="Rectangle: Rounded Corners 273">
                  <a:extLst>
                    <a:ext uri="{FF2B5EF4-FFF2-40B4-BE49-F238E27FC236}">
                      <a16:creationId xmlns:a16="http://schemas.microsoft.com/office/drawing/2014/main" id="{F8123BA4-9F33-EAE8-4160-5B952695342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64" name="Rectangle: Rounded Corners 274">
                  <a:extLst>
                    <a:ext uri="{FF2B5EF4-FFF2-40B4-BE49-F238E27FC236}">
                      <a16:creationId xmlns:a16="http://schemas.microsoft.com/office/drawing/2014/main" id="{99A38F40-CE79-A4A6-B6EE-14078F6599F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65" name="Group 275">
                  <a:extLst>
                    <a:ext uri="{FF2B5EF4-FFF2-40B4-BE49-F238E27FC236}">
                      <a16:creationId xmlns:a16="http://schemas.microsoft.com/office/drawing/2014/main" id="{906A5526-52E6-8DCF-4367-0169CD16278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66" name="Rectangle: Rounded Corners 276">
                    <a:extLst>
                      <a:ext uri="{FF2B5EF4-FFF2-40B4-BE49-F238E27FC236}">
                        <a16:creationId xmlns:a16="http://schemas.microsoft.com/office/drawing/2014/main" id="{EFEE68D9-84C8-1F6A-91EC-0CE23798E2D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67" name="Rectangle: Rounded Corners 277">
                    <a:extLst>
                      <a:ext uri="{FF2B5EF4-FFF2-40B4-BE49-F238E27FC236}">
                        <a16:creationId xmlns:a16="http://schemas.microsoft.com/office/drawing/2014/main" id="{453CECF7-71A8-C017-6E76-C26B7E43589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grpSp>
        <p:nvGrpSpPr>
          <p:cNvPr id="283" name="Group 293">
            <a:extLst>
              <a:ext uri="{FF2B5EF4-FFF2-40B4-BE49-F238E27FC236}">
                <a16:creationId xmlns:a16="http://schemas.microsoft.com/office/drawing/2014/main" id="{FB0C7F4E-D5F2-4352-FF44-E8967D062141}"/>
              </a:ext>
            </a:extLst>
          </p:cNvPr>
          <p:cNvGrpSpPr/>
          <p:nvPr/>
        </p:nvGrpSpPr>
        <p:grpSpPr>
          <a:xfrm>
            <a:off x="12801602" y="3089604"/>
            <a:ext cx="9997440" cy="2590800"/>
            <a:chOff x="792480" y="3105150"/>
            <a:chExt cx="4998720" cy="1295400"/>
          </a:xfrm>
        </p:grpSpPr>
        <p:sp>
          <p:nvSpPr>
            <p:cNvPr id="284" name="Rectangle: Rounded Corners 294">
              <a:extLst>
                <a:ext uri="{FF2B5EF4-FFF2-40B4-BE49-F238E27FC236}">
                  <a16:creationId xmlns:a16="http://schemas.microsoft.com/office/drawing/2014/main" id="{CB40982B-97DC-5682-D33A-244C658F67DB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285" name="Rectangle: Rounded Corners 295">
              <a:extLst>
                <a:ext uri="{FF2B5EF4-FFF2-40B4-BE49-F238E27FC236}">
                  <a16:creationId xmlns:a16="http://schemas.microsoft.com/office/drawing/2014/main" id="{0EE73626-6137-55EE-A4C8-F6859F01D03E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grpSp>
          <p:nvGrpSpPr>
            <p:cNvPr id="286" name="Group 296">
              <a:extLst>
                <a:ext uri="{FF2B5EF4-FFF2-40B4-BE49-F238E27FC236}">
                  <a16:creationId xmlns:a16="http://schemas.microsoft.com/office/drawing/2014/main" id="{7E993773-325B-3F6C-26BE-3F3E4C9BDC39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287" name="Group 297">
                <a:extLst>
                  <a:ext uri="{FF2B5EF4-FFF2-40B4-BE49-F238E27FC236}">
                    <a16:creationId xmlns:a16="http://schemas.microsoft.com/office/drawing/2014/main" id="{D5078306-22C3-61C9-C64E-9DA1DED50C6F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06" name="Rectangle: Rounded Corners 316">
                  <a:extLst>
                    <a:ext uri="{FF2B5EF4-FFF2-40B4-BE49-F238E27FC236}">
                      <a16:creationId xmlns:a16="http://schemas.microsoft.com/office/drawing/2014/main" id="{8B78CA47-25A2-5D88-C781-266E6D724DC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07" name="Rectangle: Rounded Corners 317">
                  <a:extLst>
                    <a:ext uri="{FF2B5EF4-FFF2-40B4-BE49-F238E27FC236}">
                      <a16:creationId xmlns:a16="http://schemas.microsoft.com/office/drawing/2014/main" id="{367CAE5F-81BA-C4D3-67E5-09D84F2E859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08" name="Group 318">
                  <a:extLst>
                    <a:ext uri="{FF2B5EF4-FFF2-40B4-BE49-F238E27FC236}">
                      <a16:creationId xmlns:a16="http://schemas.microsoft.com/office/drawing/2014/main" id="{6D28BF7E-5346-47A3-17FB-382520C6822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09" name="Rectangle: Rounded Corners 319">
                    <a:extLst>
                      <a:ext uri="{FF2B5EF4-FFF2-40B4-BE49-F238E27FC236}">
                        <a16:creationId xmlns:a16="http://schemas.microsoft.com/office/drawing/2014/main" id="{55E63C66-6AE6-8ED8-CF18-0E4874E10B5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10" name="Rectangle: Rounded Corners 320">
                    <a:extLst>
                      <a:ext uri="{FF2B5EF4-FFF2-40B4-BE49-F238E27FC236}">
                        <a16:creationId xmlns:a16="http://schemas.microsoft.com/office/drawing/2014/main" id="{F997A294-956B-CFD6-85F8-904C51E77E3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88" name="Group 298">
                <a:extLst>
                  <a:ext uri="{FF2B5EF4-FFF2-40B4-BE49-F238E27FC236}">
                    <a16:creationId xmlns:a16="http://schemas.microsoft.com/office/drawing/2014/main" id="{C05A6C76-D2CF-0E55-839B-C2EBF386F875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01" name="Rectangle: Rounded Corners 311">
                  <a:extLst>
                    <a:ext uri="{FF2B5EF4-FFF2-40B4-BE49-F238E27FC236}">
                      <a16:creationId xmlns:a16="http://schemas.microsoft.com/office/drawing/2014/main" id="{4386C249-54B9-3005-9ACB-A63430E99F2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02" name="Rectangle: Rounded Corners 312">
                  <a:extLst>
                    <a:ext uri="{FF2B5EF4-FFF2-40B4-BE49-F238E27FC236}">
                      <a16:creationId xmlns:a16="http://schemas.microsoft.com/office/drawing/2014/main" id="{8F6ADB72-C3BF-AD94-90DE-C98615BCA96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03" name="Group 313">
                  <a:extLst>
                    <a:ext uri="{FF2B5EF4-FFF2-40B4-BE49-F238E27FC236}">
                      <a16:creationId xmlns:a16="http://schemas.microsoft.com/office/drawing/2014/main" id="{A00E6E3D-A8A0-6651-0362-943539859BC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04" name="Rectangle: Rounded Corners 314">
                    <a:extLst>
                      <a:ext uri="{FF2B5EF4-FFF2-40B4-BE49-F238E27FC236}">
                        <a16:creationId xmlns:a16="http://schemas.microsoft.com/office/drawing/2014/main" id="{6210FE63-CE44-E308-DB7A-5E0422FC9A6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05" name="Rectangle: Rounded Corners 315">
                    <a:extLst>
                      <a:ext uri="{FF2B5EF4-FFF2-40B4-BE49-F238E27FC236}">
                        <a16:creationId xmlns:a16="http://schemas.microsoft.com/office/drawing/2014/main" id="{E5B67765-7287-9AF0-CF18-B2FDFFCDFCE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89" name="Group 299">
                <a:extLst>
                  <a:ext uri="{FF2B5EF4-FFF2-40B4-BE49-F238E27FC236}">
                    <a16:creationId xmlns:a16="http://schemas.microsoft.com/office/drawing/2014/main" id="{074F44B9-BBA8-2E75-0CE8-0C531E34FCCC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96" name="Rectangle: Rounded Corners 306">
                  <a:extLst>
                    <a:ext uri="{FF2B5EF4-FFF2-40B4-BE49-F238E27FC236}">
                      <a16:creationId xmlns:a16="http://schemas.microsoft.com/office/drawing/2014/main" id="{3B580098-FF78-669C-B524-0AB2757CCA6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97" name="Rectangle: Rounded Corners 307">
                  <a:extLst>
                    <a:ext uri="{FF2B5EF4-FFF2-40B4-BE49-F238E27FC236}">
                      <a16:creationId xmlns:a16="http://schemas.microsoft.com/office/drawing/2014/main" id="{9AFC6371-CD9E-CAD1-00B4-C285C588D648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98" name="Group 308">
                  <a:extLst>
                    <a:ext uri="{FF2B5EF4-FFF2-40B4-BE49-F238E27FC236}">
                      <a16:creationId xmlns:a16="http://schemas.microsoft.com/office/drawing/2014/main" id="{14C05B89-EB33-55CB-46DB-A16823C7A56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9" name="Rectangle: Rounded Corners 309">
                    <a:extLst>
                      <a:ext uri="{FF2B5EF4-FFF2-40B4-BE49-F238E27FC236}">
                        <a16:creationId xmlns:a16="http://schemas.microsoft.com/office/drawing/2014/main" id="{4183C5B8-6559-A49E-94A0-4520042E263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00" name="Rectangle: Rounded Corners 310">
                    <a:extLst>
                      <a:ext uri="{FF2B5EF4-FFF2-40B4-BE49-F238E27FC236}">
                        <a16:creationId xmlns:a16="http://schemas.microsoft.com/office/drawing/2014/main" id="{F3D24CDB-2674-29FA-A2E2-89B8D903E52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290" name="Group 300">
                <a:extLst>
                  <a:ext uri="{FF2B5EF4-FFF2-40B4-BE49-F238E27FC236}">
                    <a16:creationId xmlns:a16="http://schemas.microsoft.com/office/drawing/2014/main" id="{39183FCC-DF39-4B90-424D-09C167808118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91" name="Rectangle: Rounded Corners 301">
                  <a:extLst>
                    <a:ext uri="{FF2B5EF4-FFF2-40B4-BE49-F238E27FC236}">
                      <a16:creationId xmlns:a16="http://schemas.microsoft.com/office/drawing/2014/main" id="{ABEA3A06-7670-7690-18AD-ADF9F2022E6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292" name="Rectangle: Rounded Corners 302">
                  <a:extLst>
                    <a:ext uri="{FF2B5EF4-FFF2-40B4-BE49-F238E27FC236}">
                      <a16:creationId xmlns:a16="http://schemas.microsoft.com/office/drawing/2014/main" id="{D252159A-FCCA-0AD3-930B-231327EF38AA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293" name="Group 303">
                  <a:extLst>
                    <a:ext uri="{FF2B5EF4-FFF2-40B4-BE49-F238E27FC236}">
                      <a16:creationId xmlns:a16="http://schemas.microsoft.com/office/drawing/2014/main" id="{3F855F0B-E241-EBF5-2F58-F89D21F80DB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4" name="Rectangle: Rounded Corners 304">
                    <a:extLst>
                      <a:ext uri="{FF2B5EF4-FFF2-40B4-BE49-F238E27FC236}">
                        <a16:creationId xmlns:a16="http://schemas.microsoft.com/office/drawing/2014/main" id="{D15CAC1D-E464-D6A1-96A6-587201D691E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295" name="Rectangle: Rounded Corners 305">
                    <a:extLst>
                      <a:ext uri="{FF2B5EF4-FFF2-40B4-BE49-F238E27FC236}">
                        <a16:creationId xmlns:a16="http://schemas.microsoft.com/office/drawing/2014/main" id="{240F83BC-ABE3-3384-7DBB-754392C81B4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grpSp>
        <p:nvGrpSpPr>
          <p:cNvPr id="311" name="Group 321">
            <a:extLst>
              <a:ext uri="{FF2B5EF4-FFF2-40B4-BE49-F238E27FC236}">
                <a16:creationId xmlns:a16="http://schemas.microsoft.com/office/drawing/2014/main" id="{5F11F9AC-270A-74FE-4230-A681567944D7}"/>
              </a:ext>
            </a:extLst>
          </p:cNvPr>
          <p:cNvGrpSpPr/>
          <p:nvPr/>
        </p:nvGrpSpPr>
        <p:grpSpPr>
          <a:xfrm>
            <a:off x="12801604" y="9383724"/>
            <a:ext cx="9997440" cy="2590800"/>
            <a:chOff x="792480" y="3105150"/>
            <a:chExt cx="4998720" cy="1295400"/>
          </a:xfrm>
        </p:grpSpPr>
        <p:sp>
          <p:nvSpPr>
            <p:cNvPr id="312" name="Rectangle: Rounded Corners 322">
              <a:extLst>
                <a:ext uri="{FF2B5EF4-FFF2-40B4-BE49-F238E27FC236}">
                  <a16:creationId xmlns:a16="http://schemas.microsoft.com/office/drawing/2014/main" id="{5A88F07B-69EA-9FAA-6EE2-C5A458E41D58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313" name="Rectangle: Rounded Corners 323">
              <a:extLst>
                <a:ext uri="{FF2B5EF4-FFF2-40B4-BE49-F238E27FC236}">
                  <a16:creationId xmlns:a16="http://schemas.microsoft.com/office/drawing/2014/main" id="{ABBFE947-5527-0F42-B574-2B2485E636C9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grpSp>
          <p:nvGrpSpPr>
            <p:cNvPr id="314" name="Group 324">
              <a:extLst>
                <a:ext uri="{FF2B5EF4-FFF2-40B4-BE49-F238E27FC236}">
                  <a16:creationId xmlns:a16="http://schemas.microsoft.com/office/drawing/2014/main" id="{C7FB991F-BDFC-4EE1-02AA-D41777D6FE43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315" name="Group 325">
                <a:extLst>
                  <a:ext uri="{FF2B5EF4-FFF2-40B4-BE49-F238E27FC236}">
                    <a16:creationId xmlns:a16="http://schemas.microsoft.com/office/drawing/2014/main" id="{916E31CE-1FC4-0B9A-A6F6-BB67BC3A7577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34" name="Rectangle: Rounded Corners 344">
                  <a:extLst>
                    <a:ext uri="{FF2B5EF4-FFF2-40B4-BE49-F238E27FC236}">
                      <a16:creationId xmlns:a16="http://schemas.microsoft.com/office/drawing/2014/main" id="{740E3988-AECD-BEF3-7E43-64798B4C1F5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35" name="Rectangle: Rounded Corners 345">
                  <a:extLst>
                    <a:ext uri="{FF2B5EF4-FFF2-40B4-BE49-F238E27FC236}">
                      <a16:creationId xmlns:a16="http://schemas.microsoft.com/office/drawing/2014/main" id="{DB17ED82-217A-0C82-8C80-D2BCD594C452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36" name="Group 346">
                  <a:extLst>
                    <a:ext uri="{FF2B5EF4-FFF2-40B4-BE49-F238E27FC236}">
                      <a16:creationId xmlns:a16="http://schemas.microsoft.com/office/drawing/2014/main" id="{CC40A1A8-6C98-6232-C9E3-A18A05F5E931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37" name="Rectangle: Rounded Corners 347">
                    <a:extLst>
                      <a:ext uri="{FF2B5EF4-FFF2-40B4-BE49-F238E27FC236}">
                        <a16:creationId xmlns:a16="http://schemas.microsoft.com/office/drawing/2014/main" id="{9A6E661A-1ED1-3A73-006B-FEF0360A2D7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38" name="Rectangle: Rounded Corners 348">
                    <a:extLst>
                      <a:ext uri="{FF2B5EF4-FFF2-40B4-BE49-F238E27FC236}">
                        <a16:creationId xmlns:a16="http://schemas.microsoft.com/office/drawing/2014/main" id="{E22E46B7-B8DF-0855-1612-14DC45D2EF9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16" name="Group 326">
                <a:extLst>
                  <a:ext uri="{FF2B5EF4-FFF2-40B4-BE49-F238E27FC236}">
                    <a16:creationId xmlns:a16="http://schemas.microsoft.com/office/drawing/2014/main" id="{2A4E14EF-2BFD-1B83-168B-A397DFC660B6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29" name="Rectangle: Rounded Corners 339">
                  <a:extLst>
                    <a:ext uri="{FF2B5EF4-FFF2-40B4-BE49-F238E27FC236}">
                      <a16:creationId xmlns:a16="http://schemas.microsoft.com/office/drawing/2014/main" id="{7288896C-EFBA-AB2F-A7A8-E265F250F2A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30" name="Rectangle: Rounded Corners 340">
                  <a:extLst>
                    <a:ext uri="{FF2B5EF4-FFF2-40B4-BE49-F238E27FC236}">
                      <a16:creationId xmlns:a16="http://schemas.microsoft.com/office/drawing/2014/main" id="{7A2962F8-B9CA-FD7D-54E9-D8C2788C485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31" name="Group 341">
                  <a:extLst>
                    <a:ext uri="{FF2B5EF4-FFF2-40B4-BE49-F238E27FC236}">
                      <a16:creationId xmlns:a16="http://schemas.microsoft.com/office/drawing/2014/main" id="{E8F6C07A-DAC7-B900-259F-DFB43DE61B1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32" name="Rectangle: Rounded Corners 342">
                    <a:extLst>
                      <a:ext uri="{FF2B5EF4-FFF2-40B4-BE49-F238E27FC236}">
                        <a16:creationId xmlns:a16="http://schemas.microsoft.com/office/drawing/2014/main" id="{1E73AF43-8DCB-713E-C1EA-90657859FA5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33" name="Rectangle: Rounded Corners 343">
                    <a:extLst>
                      <a:ext uri="{FF2B5EF4-FFF2-40B4-BE49-F238E27FC236}">
                        <a16:creationId xmlns:a16="http://schemas.microsoft.com/office/drawing/2014/main" id="{A4E7DCF6-B296-5B84-2B76-A1DD02438AA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17" name="Group 327">
                <a:extLst>
                  <a:ext uri="{FF2B5EF4-FFF2-40B4-BE49-F238E27FC236}">
                    <a16:creationId xmlns:a16="http://schemas.microsoft.com/office/drawing/2014/main" id="{9B06B16E-14D3-CC25-6B75-126F6DFAA8D5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324" name="Rectangle: Rounded Corners 334">
                  <a:extLst>
                    <a:ext uri="{FF2B5EF4-FFF2-40B4-BE49-F238E27FC236}">
                      <a16:creationId xmlns:a16="http://schemas.microsoft.com/office/drawing/2014/main" id="{BAABDE5C-0208-9F77-9C08-CC4E302D7EE9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25" name="Rectangle: Rounded Corners 335">
                  <a:extLst>
                    <a:ext uri="{FF2B5EF4-FFF2-40B4-BE49-F238E27FC236}">
                      <a16:creationId xmlns:a16="http://schemas.microsoft.com/office/drawing/2014/main" id="{F05B52B3-DB3D-6DCE-1F00-01430227795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26" name="Group 336">
                  <a:extLst>
                    <a:ext uri="{FF2B5EF4-FFF2-40B4-BE49-F238E27FC236}">
                      <a16:creationId xmlns:a16="http://schemas.microsoft.com/office/drawing/2014/main" id="{975DB412-7722-D68B-14AF-71261E5DCBB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27" name="Rectangle: Rounded Corners 337">
                    <a:extLst>
                      <a:ext uri="{FF2B5EF4-FFF2-40B4-BE49-F238E27FC236}">
                        <a16:creationId xmlns:a16="http://schemas.microsoft.com/office/drawing/2014/main" id="{14B6C6BF-9FE0-424A-F3B9-E0B122CADAC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28" name="Rectangle: Rounded Corners 338">
                    <a:extLst>
                      <a:ext uri="{FF2B5EF4-FFF2-40B4-BE49-F238E27FC236}">
                        <a16:creationId xmlns:a16="http://schemas.microsoft.com/office/drawing/2014/main" id="{4C67646A-DC62-EEF7-E46A-7CC0800AA76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18" name="Group 328">
                <a:extLst>
                  <a:ext uri="{FF2B5EF4-FFF2-40B4-BE49-F238E27FC236}">
                    <a16:creationId xmlns:a16="http://schemas.microsoft.com/office/drawing/2014/main" id="{AFBBD713-F4C3-2F61-C167-A1A189BE6A7F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19" name="Rectangle: Rounded Corners 329">
                  <a:extLst>
                    <a:ext uri="{FF2B5EF4-FFF2-40B4-BE49-F238E27FC236}">
                      <a16:creationId xmlns:a16="http://schemas.microsoft.com/office/drawing/2014/main" id="{1D583EDB-68BC-FB39-7BDB-3FAC0461DB59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20" name="Rectangle: Rounded Corners 330">
                  <a:extLst>
                    <a:ext uri="{FF2B5EF4-FFF2-40B4-BE49-F238E27FC236}">
                      <a16:creationId xmlns:a16="http://schemas.microsoft.com/office/drawing/2014/main" id="{DD5F4EC5-6EF3-37EA-C182-F930F8D1D95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21" name="Group 331">
                  <a:extLst>
                    <a:ext uri="{FF2B5EF4-FFF2-40B4-BE49-F238E27FC236}">
                      <a16:creationId xmlns:a16="http://schemas.microsoft.com/office/drawing/2014/main" id="{C0B3461B-4D4F-F7ED-B758-5E27E866A09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22" name="Rectangle: Rounded Corners 332">
                    <a:extLst>
                      <a:ext uri="{FF2B5EF4-FFF2-40B4-BE49-F238E27FC236}">
                        <a16:creationId xmlns:a16="http://schemas.microsoft.com/office/drawing/2014/main" id="{943BDBF9-005A-EAD3-EBC7-ACA08F96C72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23" name="Rectangle: Rounded Corners 333">
                    <a:extLst>
                      <a:ext uri="{FF2B5EF4-FFF2-40B4-BE49-F238E27FC236}">
                        <a16:creationId xmlns:a16="http://schemas.microsoft.com/office/drawing/2014/main" id="{11FF90F3-20FB-01F5-1961-63B8EA58084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grpSp>
        <p:nvGrpSpPr>
          <p:cNvPr id="339" name="Group 349">
            <a:extLst>
              <a:ext uri="{FF2B5EF4-FFF2-40B4-BE49-F238E27FC236}">
                <a16:creationId xmlns:a16="http://schemas.microsoft.com/office/drawing/2014/main" id="{520905A1-D255-0F02-79A5-B241444EC5F0}"/>
              </a:ext>
            </a:extLst>
          </p:cNvPr>
          <p:cNvGrpSpPr/>
          <p:nvPr/>
        </p:nvGrpSpPr>
        <p:grpSpPr>
          <a:xfrm>
            <a:off x="12801600" y="6236664"/>
            <a:ext cx="9997440" cy="2590800"/>
            <a:chOff x="792480" y="1531620"/>
            <a:chExt cx="4998720" cy="1295400"/>
          </a:xfrm>
        </p:grpSpPr>
        <p:sp>
          <p:nvSpPr>
            <p:cNvPr id="340" name="Rectangle: Rounded Corners 350">
              <a:extLst>
                <a:ext uri="{FF2B5EF4-FFF2-40B4-BE49-F238E27FC236}">
                  <a16:creationId xmlns:a16="http://schemas.microsoft.com/office/drawing/2014/main" id="{8244A21D-72AE-42F9-D48A-27691AC26116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sp>
          <p:nvSpPr>
            <p:cNvPr id="341" name="Rectangle: Rounded Corners 351">
              <a:extLst>
                <a:ext uri="{FF2B5EF4-FFF2-40B4-BE49-F238E27FC236}">
                  <a16:creationId xmlns:a16="http://schemas.microsoft.com/office/drawing/2014/main" id="{5476222D-B636-7084-1B6B-87982ED77351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/>
            </a:p>
          </p:txBody>
        </p:sp>
        <p:grpSp>
          <p:nvGrpSpPr>
            <p:cNvPr id="342" name="Group 352">
              <a:extLst>
                <a:ext uri="{FF2B5EF4-FFF2-40B4-BE49-F238E27FC236}">
                  <a16:creationId xmlns:a16="http://schemas.microsoft.com/office/drawing/2014/main" id="{58FC7905-C593-9AD4-98C6-95FACB67E4F2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343" name="Group 353">
                <a:extLst>
                  <a:ext uri="{FF2B5EF4-FFF2-40B4-BE49-F238E27FC236}">
                    <a16:creationId xmlns:a16="http://schemas.microsoft.com/office/drawing/2014/main" id="{6740C4A2-2509-E56F-DC85-58B307E14D5E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62" name="Rectangle: Rounded Corners 372">
                  <a:extLst>
                    <a:ext uri="{FF2B5EF4-FFF2-40B4-BE49-F238E27FC236}">
                      <a16:creationId xmlns:a16="http://schemas.microsoft.com/office/drawing/2014/main" id="{2FC2C232-381E-39A0-8901-013027A1F42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63" name="Rectangle: Rounded Corners 373">
                  <a:extLst>
                    <a:ext uri="{FF2B5EF4-FFF2-40B4-BE49-F238E27FC236}">
                      <a16:creationId xmlns:a16="http://schemas.microsoft.com/office/drawing/2014/main" id="{DA514963-3000-1699-FC42-44A27926AF7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64" name="Group 374">
                  <a:extLst>
                    <a:ext uri="{FF2B5EF4-FFF2-40B4-BE49-F238E27FC236}">
                      <a16:creationId xmlns:a16="http://schemas.microsoft.com/office/drawing/2014/main" id="{3CA3FE60-7D4C-EF5E-F1AC-36D726EEFA7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65" name="Rectangle: Rounded Corners 375">
                    <a:extLst>
                      <a:ext uri="{FF2B5EF4-FFF2-40B4-BE49-F238E27FC236}">
                        <a16:creationId xmlns:a16="http://schemas.microsoft.com/office/drawing/2014/main" id="{C26319CF-7D8B-11F5-0C04-037DF987D07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66" name="Rectangle: Rounded Corners 376">
                    <a:extLst>
                      <a:ext uri="{FF2B5EF4-FFF2-40B4-BE49-F238E27FC236}">
                        <a16:creationId xmlns:a16="http://schemas.microsoft.com/office/drawing/2014/main" id="{73E89A2D-7533-137F-9D74-AB88D904563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44" name="Group 354">
                <a:extLst>
                  <a:ext uri="{FF2B5EF4-FFF2-40B4-BE49-F238E27FC236}">
                    <a16:creationId xmlns:a16="http://schemas.microsoft.com/office/drawing/2014/main" id="{FA698FBF-2202-B558-F984-0389B8AFE792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57" name="Rectangle: Rounded Corners 367">
                  <a:extLst>
                    <a:ext uri="{FF2B5EF4-FFF2-40B4-BE49-F238E27FC236}">
                      <a16:creationId xmlns:a16="http://schemas.microsoft.com/office/drawing/2014/main" id="{A3EED98E-B33C-E817-FFB4-8105C350C1A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58" name="Rectangle: Rounded Corners 368">
                  <a:extLst>
                    <a:ext uri="{FF2B5EF4-FFF2-40B4-BE49-F238E27FC236}">
                      <a16:creationId xmlns:a16="http://schemas.microsoft.com/office/drawing/2014/main" id="{C1767BE6-8F52-7AA8-7021-415EED82B24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59" name="Group 369">
                  <a:extLst>
                    <a:ext uri="{FF2B5EF4-FFF2-40B4-BE49-F238E27FC236}">
                      <a16:creationId xmlns:a16="http://schemas.microsoft.com/office/drawing/2014/main" id="{6ED7B6F9-A70C-C918-6CDA-1E487E5CDC9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60" name="Rectangle: Rounded Corners 370">
                    <a:extLst>
                      <a:ext uri="{FF2B5EF4-FFF2-40B4-BE49-F238E27FC236}">
                        <a16:creationId xmlns:a16="http://schemas.microsoft.com/office/drawing/2014/main" id="{657C472B-53D4-45AF-7803-87AC15CC72D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61" name="Rectangle: Rounded Corners 371">
                    <a:extLst>
                      <a:ext uri="{FF2B5EF4-FFF2-40B4-BE49-F238E27FC236}">
                        <a16:creationId xmlns:a16="http://schemas.microsoft.com/office/drawing/2014/main" id="{E48CAFD7-412F-2A74-FE9A-587106D099A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45" name="Group 355">
                <a:extLst>
                  <a:ext uri="{FF2B5EF4-FFF2-40B4-BE49-F238E27FC236}">
                    <a16:creationId xmlns:a16="http://schemas.microsoft.com/office/drawing/2014/main" id="{43687152-E2E8-E3D7-B436-271566117B2C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352" name="Rectangle: Rounded Corners 362">
                  <a:extLst>
                    <a:ext uri="{FF2B5EF4-FFF2-40B4-BE49-F238E27FC236}">
                      <a16:creationId xmlns:a16="http://schemas.microsoft.com/office/drawing/2014/main" id="{E9EFA0A1-537A-1C0E-A2BB-949F62EE6F7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53" name="Rectangle: Rounded Corners 363">
                  <a:extLst>
                    <a:ext uri="{FF2B5EF4-FFF2-40B4-BE49-F238E27FC236}">
                      <a16:creationId xmlns:a16="http://schemas.microsoft.com/office/drawing/2014/main" id="{D6C7C100-206C-7EC2-E5D0-7058510397B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54" name="Group 364">
                  <a:extLst>
                    <a:ext uri="{FF2B5EF4-FFF2-40B4-BE49-F238E27FC236}">
                      <a16:creationId xmlns:a16="http://schemas.microsoft.com/office/drawing/2014/main" id="{FA15A542-83F8-57DE-249F-D61341FF1CC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55" name="Rectangle: Rounded Corners 365">
                    <a:extLst>
                      <a:ext uri="{FF2B5EF4-FFF2-40B4-BE49-F238E27FC236}">
                        <a16:creationId xmlns:a16="http://schemas.microsoft.com/office/drawing/2014/main" id="{161A0B58-0865-2AC6-ACB0-EC0C504422A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56" name="Rectangle: Rounded Corners 366">
                    <a:extLst>
                      <a:ext uri="{FF2B5EF4-FFF2-40B4-BE49-F238E27FC236}">
                        <a16:creationId xmlns:a16="http://schemas.microsoft.com/office/drawing/2014/main" id="{3691D5AA-B96C-E0D4-FF17-D73858D7E00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  <p:grpSp>
            <p:nvGrpSpPr>
              <p:cNvPr id="346" name="Group 356">
                <a:extLst>
                  <a:ext uri="{FF2B5EF4-FFF2-40B4-BE49-F238E27FC236}">
                    <a16:creationId xmlns:a16="http://schemas.microsoft.com/office/drawing/2014/main" id="{3F8726F1-9BF5-4292-442A-01F823D07EDD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47" name="Rectangle: Rounded Corners 357">
                  <a:extLst>
                    <a:ext uri="{FF2B5EF4-FFF2-40B4-BE49-F238E27FC236}">
                      <a16:creationId xmlns:a16="http://schemas.microsoft.com/office/drawing/2014/main" id="{E9A4DF6A-63F0-5E6D-228A-0CD9A876EA9D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sp>
              <p:nvSpPr>
                <p:cNvPr id="348" name="Rectangle: Rounded Corners 358">
                  <a:extLst>
                    <a:ext uri="{FF2B5EF4-FFF2-40B4-BE49-F238E27FC236}">
                      <a16:creationId xmlns:a16="http://schemas.microsoft.com/office/drawing/2014/main" id="{684E3622-733A-1A65-1617-4C58DEE3152A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800"/>
                </a:p>
              </p:txBody>
            </p:sp>
            <p:grpSp>
              <p:nvGrpSpPr>
                <p:cNvPr id="349" name="Group 359">
                  <a:extLst>
                    <a:ext uri="{FF2B5EF4-FFF2-40B4-BE49-F238E27FC236}">
                      <a16:creationId xmlns:a16="http://schemas.microsoft.com/office/drawing/2014/main" id="{008074F8-8DE8-A274-73B7-DEB159F35F4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50" name="Rectangle: Rounded Corners 360">
                    <a:extLst>
                      <a:ext uri="{FF2B5EF4-FFF2-40B4-BE49-F238E27FC236}">
                        <a16:creationId xmlns:a16="http://schemas.microsoft.com/office/drawing/2014/main" id="{CE1AAAD9-F90D-8B67-DE51-5D6BFA9BBFA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  <p:sp>
                <p:nvSpPr>
                  <p:cNvPr id="351" name="Rectangle: Rounded Corners 361">
                    <a:extLst>
                      <a:ext uri="{FF2B5EF4-FFF2-40B4-BE49-F238E27FC236}">
                        <a16:creationId xmlns:a16="http://schemas.microsoft.com/office/drawing/2014/main" id="{AFFA03A2-1EB7-6A27-3B96-15CD5D13D2F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4800"/>
                  </a:p>
                </p:txBody>
              </p:sp>
            </p:grpSp>
          </p:grpSp>
        </p:grpSp>
      </p:grpSp>
      <p:pic>
        <p:nvPicPr>
          <p:cNvPr id="367" name="Graphic 377" descr="Bonfire with solid fill">
            <a:extLst>
              <a:ext uri="{FF2B5EF4-FFF2-40B4-BE49-F238E27FC236}">
                <a16:creationId xmlns:a16="http://schemas.microsoft.com/office/drawing/2014/main" id="{7D359486-FA23-4208-6148-AA1B76C3C0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92599" y="3335160"/>
            <a:ext cx="1636848" cy="1636848"/>
          </a:xfrm>
          <a:prstGeom prst="rect">
            <a:avLst/>
          </a:prstGeom>
        </p:spPr>
      </p:pic>
      <p:pic>
        <p:nvPicPr>
          <p:cNvPr id="368" name="Graphic 378" descr="Alarm clock with solid fill">
            <a:extLst>
              <a:ext uri="{FF2B5EF4-FFF2-40B4-BE49-F238E27FC236}">
                <a16:creationId xmlns:a16="http://schemas.microsoft.com/office/drawing/2014/main" id="{D9145749-8C3A-0C65-D67D-B7E496C1C9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15248" y="9860700"/>
            <a:ext cx="1636848" cy="1636848"/>
          </a:xfrm>
          <a:prstGeom prst="rect">
            <a:avLst/>
          </a:prstGeom>
        </p:spPr>
      </p:pic>
      <p:pic>
        <p:nvPicPr>
          <p:cNvPr id="369" name="Graphic 379" descr="Bar graph with upward trend with solid fill">
            <a:extLst>
              <a:ext uri="{FF2B5EF4-FFF2-40B4-BE49-F238E27FC236}">
                <a16:creationId xmlns:a16="http://schemas.microsoft.com/office/drawing/2014/main" id="{07E4D39F-DFFE-BE0E-E540-E598332B2E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15258" y="6713640"/>
            <a:ext cx="1636848" cy="1636848"/>
          </a:xfrm>
          <a:prstGeom prst="rect">
            <a:avLst/>
          </a:prstGeom>
        </p:spPr>
      </p:pic>
      <p:pic>
        <p:nvPicPr>
          <p:cNvPr id="371" name="Graphic 381" descr="Briefcase with solid fill">
            <a:extLst>
              <a:ext uri="{FF2B5EF4-FFF2-40B4-BE49-F238E27FC236}">
                <a16:creationId xmlns:a16="http://schemas.microsoft.com/office/drawing/2014/main" id="{8ACCBD13-1CD4-7D6A-D4BF-8E48E5A5D1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41126" y="3475838"/>
            <a:ext cx="1636848" cy="1636848"/>
          </a:xfrm>
          <a:prstGeom prst="rect">
            <a:avLst/>
          </a:prstGeom>
        </p:spPr>
      </p:pic>
      <p:pic>
        <p:nvPicPr>
          <p:cNvPr id="372" name="Graphic 382" descr="Bell with solid fill">
            <a:extLst>
              <a:ext uri="{FF2B5EF4-FFF2-40B4-BE49-F238E27FC236}">
                <a16:creationId xmlns:a16="http://schemas.microsoft.com/office/drawing/2014/main" id="{FC01216B-06A0-73C1-C945-F2CFC07810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31902" y="9860700"/>
            <a:ext cx="1636848" cy="1636848"/>
          </a:xfrm>
          <a:prstGeom prst="rect">
            <a:avLst/>
          </a:prstGeom>
        </p:spPr>
      </p:pic>
      <p:sp>
        <p:nvSpPr>
          <p:cNvPr id="374" name="TextBox 384">
            <a:extLst>
              <a:ext uri="{FF2B5EF4-FFF2-40B4-BE49-F238E27FC236}">
                <a16:creationId xmlns:a16="http://schemas.microsoft.com/office/drawing/2014/main" id="{2A6869C5-1084-7816-5715-7726E98C6544}"/>
              </a:ext>
            </a:extLst>
          </p:cNvPr>
          <p:cNvSpPr txBox="1"/>
          <p:nvPr/>
        </p:nvSpPr>
        <p:spPr>
          <a:xfrm>
            <a:off x="5191122" y="3134475"/>
            <a:ext cx="5852160" cy="90922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2" name="CuadroTexto 391">
            <a:extLst>
              <a:ext uri="{FF2B5EF4-FFF2-40B4-BE49-F238E27FC236}">
                <a16:creationId xmlns:a16="http://schemas.microsoft.com/office/drawing/2014/main" id="{7CFC1E38-9DB0-D3B0-1595-1C1D7C338FFF}"/>
              </a:ext>
            </a:extLst>
          </p:cNvPr>
          <p:cNvSpPr txBox="1"/>
          <p:nvPr/>
        </p:nvSpPr>
        <p:spPr>
          <a:xfrm>
            <a:off x="5008242" y="3660859"/>
            <a:ext cx="6097906" cy="138537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Ausencia no justificada de los docentes a la hora de prestar los servicios de docencia, por dos o más semanas.</a:t>
            </a:r>
            <a:endParaRPr lang="es-CO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94" name="CuadroTexto 393">
            <a:extLst>
              <a:ext uri="{FF2B5EF4-FFF2-40B4-BE49-F238E27FC236}">
                <a16:creationId xmlns:a16="http://schemas.microsoft.com/office/drawing/2014/main" id="{8FA66842-066A-F410-08C2-DD47F8411C90}"/>
              </a:ext>
            </a:extLst>
          </p:cNvPr>
          <p:cNvSpPr txBox="1"/>
          <p:nvPr/>
        </p:nvSpPr>
        <p:spPr>
          <a:xfrm>
            <a:off x="1937240" y="6617647"/>
            <a:ext cx="6412963" cy="18288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/>
              <a:t>Incumplimiento del desarrollo de los contenidos dispuestos en el ítem “Organización del curso” del Sílabo en el marco de  una normalidad académica.</a:t>
            </a:r>
            <a:endParaRPr lang="es-CO" sz="2400" b="1" dirty="0"/>
          </a:p>
        </p:txBody>
      </p:sp>
      <p:sp>
        <p:nvSpPr>
          <p:cNvPr id="396" name="CuadroTexto 395">
            <a:extLst>
              <a:ext uri="{FF2B5EF4-FFF2-40B4-BE49-F238E27FC236}">
                <a16:creationId xmlns:a16="http://schemas.microsoft.com/office/drawing/2014/main" id="{5D0E60B2-B1BF-BE34-2F39-FEECB55B243A}"/>
              </a:ext>
            </a:extLst>
          </p:cNvPr>
          <p:cNvSpPr txBox="1"/>
          <p:nvPr/>
        </p:nvSpPr>
        <p:spPr>
          <a:xfrm>
            <a:off x="4951006" y="9590006"/>
            <a:ext cx="6306732" cy="22720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MX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Incumplimiento mayor al 30% del registro de notas de un grupo, o el 100% mediante la opción de “pendiente o no presentó” en el Sistema Academusoft </a:t>
            </a:r>
            <a:r>
              <a:rPr lang="es-419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 cierre del segundo corte. </a:t>
            </a:r>
            <a:endParaRPr lang="es-CO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8" name="CuadroTexto 397">
            <a:extLst>
              <a:ext uri="{FF2B5EF4-FFF2-40B4-BE49-F238E27FC236}">
                <a16:creationId xmlns:a16="http://schemas.microsoft.com/office/drawing/2014/main" id="{3BA9155B-F90F-1B18-629C-ACD82E32F80B}"/>
              </a:ext>
            </a:extLst>
          </p:cNvPr>
          <p:cNvSpPr txBox="1"/>
          <p:nvPr/>
        </p:nvSpPr>
        <p:spPr>
          <a:xfrm>
            <a:off x="13210430" y="3335123"/>
            <a:ext cx="6209732" cy="22720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tx1"/>
                </a:solidFill>
              </a:rPr>
              <a:t>Incumplimiento del plan de actividades académicas en los laboratorios y/o prácticas por no disponer de los recursos requeridos o falta del personal de los laboratorios.</a:t>
            </a:r>
            <a:endParaRPr lang="es-CO" sz="2400" b="1" dirty="0">
              <a:solidFill>
                <a:schemeClr val="tx1"/>
              </a:solidFill>
            </a:endParaRPr>
          </a:p>
        </p:txBody>
      </p:sp>
      <p:sp>
        <p:nvSpPr>
          <p:cNvPr id="400" name="CuadroTexto 399">
            <a:extLst>
              <a:ext uri="{FF2B5EF4-FFF2-40B4-BE49-F238E27FC236}">
                <a16:creationId xmlns:a16="http://schemas.microsoft.com/office/drawing/2014/main" id="{6E083C75-562F-1660-6589-31D398D55ED0}"/>
              </a:ext>
            </a:extLst>
          </p:cNvPr>
          <p:cNvSpPr txBox="1"/>
          <p:nvPr/>
        </p:nvSpPr>
        <p:spPr>
          <a:xfrm>
            <a:off x="16095515" y="6911971"/>
            <a:ext cx="6423637" cy="9424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accent2"/>
                </a:solidFill>
              </a:rPr>
              <a:t>Entrega de volantes de matrícula financiera con errores.</a:t>
            </a:r>
            <a:endParaRPr lang="es-CO" sz="2400" b="1" dirty="0">
              <a:solidFill>
                <a:schemeClr val="accent2"/>
              </a:solidFill>
            </a:endParaRPr>
          </a:p>
        </p:txBody>
      </p:sp>
      <p:sp>
        <p:nvSpPr>
          <p:cNvPr id="402" name="CuadroTexto 401">
            <a:extLst>
              <a:ext uri="{FF2B5EF4-FFF2-40B4-BE49-F238E27FC236}">
                <a16:creationId xmlns:a16="http://schemas.microsoft.com/office/drawing/2014/main" id="{E5A602BD-1963-22D8-CF8F-28E1A71AE5E6}"/>
              </a:ext>
            </a:extLst>
          </p:cNvPr>
          <p:cNvSpPr txBox="1"/>
          <p:nvPr/>
        </p:nvSpPr>
        <p:spPr>
          <a:xfrm>
            <a:off x="13087150" y="9791837"/>
            <a:ext cx="6345844" cy="18288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Inconsistencias mayores al 20% en la generación de diplomas, actas de grado, y/o certificados académicos con información errada. </a:t>
            </a:r>
            <a:endParaRPr lang="es-CO" sz="2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7" name="Graphic 9" descr="Lightbulb">
            <a:extLst>
              <a:ext uri="{FF2B5EF4-FFF2-40B4-BE49-F238E27FC236}">
                <a16:creationId xmlns:a16="http://schemas.microsoft.com/office/drawing/2014/main" id="{D5E9000D-C081-F04D-2CBB-B7ADBD6C08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87871" y="6770047"/>
            <a:ext cx="1325077" cy="13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8163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D74D1-9A7B-065D-BBFD-D232980B3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1E1513-3DFB-7077-F524-CD8778A01345}"/>
              </a:ext>
            </a:extLst>
          </p:cNvPr>
          <p:cNvSpPr/>
          <p:nvPr/>
        </p:nvSpPr>
        <p:spPr>
          <a:xfrm>
            <a:off x="5266218" y="675522"/>
            <a:ext cx="137523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s-ES" sz="6000" b="1" kern="1200" spc="-50" dirty="0">
                <a:solidFill>
                  <a:srgbClr val="092561"/>
                </a:solidFill>
                <a:cs typeface="Candara"/>
              </a:rPr>
              <a:t>PROCESO MISIONAL INVESTIGACIÓN</a:t>
            </a: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1E703228-F87B-8A45-949F-F843DE2D8BE3}"/>
              </a:ext>
            </a:extLst>
          </p:cNvPr>
          <p:cNvSpPr txBox="1"/>
          <p:nvPr/>
        </p:nvSpPr>
        <p:spPr>
          <a:xfrm>
            <a:off x="7544523" y="2621431"/>
            <a:ext cx="9081333" cy="50077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dirty="0">
                <a:solidFill>
                  <a:srgbClr val="081F50"/>
                </a:solidFill>
              </a:rPr>
              <a:t>DOC-IN-010</a:t>
            </a:r>
            <a:r>
              <a:rPr lang="es-ES" b="1" dirty="0">
                <a:solidFill>
                  <a:srgbClr val="081F50"/>
                </a:solidFill>
              </a:rPr>
              <a:t>     </a:t>
            </a:r>
            <a:r>
              <a:rPr lang="es-MX" b="1" spc="600" dirty="0">
                <a:solidFill>
                  <a:srgbClr val="081F50"/>
                </a:solidFill>
                <a:ea typeface="Candara" charset="0"/>
                <a:cs typeface="Candara" charset="0"/>
              </a:rPr>
              <a:t>Matriz De Salida No Conforme</a:t>
            </a:r>
            <a:endParaRPr lang="en-US" b="1" spc="600" dirty="0">
              <a:solidFill>
                <a:srgbClr val="081F50"/>
              </a:solidFill>
              <a:ea typeface="Candara" charset="0"/>
              <a:cs typeface="Candara" charset="0"/>
            </a:endParaRPr>
          </a:p>
        </p:txBody>
      </p:sp>
      <p:sp>
        <p:nvSpPr>
          <p:cNvPr id="29" name="Freeform: Shape 30">
            <a:extLst>
              <a:ext uri="{FF2B5EF4-FFF2-40B4-BE49-F238E27FC236}">
                <a16:creationId xmlns:a16="http://schemas.microsoft.com/office/drawing/2014/main" id="{32FEDFCC-FB95-E548-7CE1-A460338EFE4C}"/>
              </a:ext>
            </a:extLst>
          </p:cNvPr>
          <p:cNvSpPr/>
          <p:nvPr/>
        </p:nvSpPr>
        <p:spPr>
          <a:xfrm>
            <a:off x="9034407" y="3822140"/>
            <a:ext cx="6350136" cy="448885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tIns="548640" rtlCol="0" anchor="ctr">
            <a:noAutofit/>
          </a:bodyPr>
          <a:lstStyle/>
          <a:p>
            <a:pPr algn="ctr"/>
            <a:r>
              <a:rPr lang="en-US" sz="2800" noProof="1">
                <a:solidFill>
                  <a:schemeClr val="tx1">
                    <a:lumMod val="65000"/>
                    <a:lumOff val="35000"/>
                  </a:schemeClr>
                </a:solidFill>
                <a:latin typeface="Montserrat Light"/>
              </a:rPr>
              <a:t>P</a:t>
            </a:r>
          </a:p>
          <a:p>
            <a:pPr algn="ctr"/>
            <a:endParaRPr lang="en-US" sz="2800" noProof="1">
              <a:solidFill>
                <a:schemeClr val="tx1">
                  <a:lumMod val="65000"/>
                  <a:lumOff val="35000"/>
                </a:schemeClr>
              </a:solidFill>
              <a:latin typeface="Montserrat Light"/>
            </a:endParaRPr>
          </a:p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tx1">
                    <a:lumMod val="65000"/>
                    <a:lumOff val="35000"/>
                  </a:schemeClr>
                </a:solidFill>
                <a:latin typeface="Montserrat Light"/>
              </a:rPr>
              <a:t>Publicar libros del sello editorial de la universidad sin las condiciones exigidas por los autores y la normatividad interna.</a:t>
            </a:r>
          </a:p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tx1">
                    <a:lumMod val="65000"/>
                    <a:lumOff val="35000"/>
                  </a:schemeClr>
                </a:solidFill>
                <a:latin typeface="Montserrat Light"/>
              </a:rPr>
              <a:t>Publicaciones o producción intelectual inconsistente, incompleta e inoportuna.</a:t>
            </a:r>
          </a:p>
          <a:p>
            <a:pPr algn="ctr"/>
            <a:endParaRPr lang="en-US" sz="2800" noProof="1">
              <a:solidFill>
                <a:schemeClr val="tx1">
                  <a:lumMod val="65000"/>
                  <a:lumOff val="35000"/>
                </a:schemeClr>
              </a:solidFill>
              <a:latin typeface="Montserrat Light"/>
            </a:endParaRPr>
          </a:p>
          <a:p>
            <a:pPr algn="ctr"/>
            <a:endParaRPr lang="en-US" sz="2800" noProof="1">
              <a:solidFill>
                <a:schemeClr val="tx1">
                  <a:lumMod val="65000"/>
                  <a:lumOff val="35000"/>
                </a:schemeClr>
              </a:solidFill>
              <a:latin typeface="Montserrat Light"/>
            </a:endParaRPr>
          </a:p>
        </p:txBody>
      </p:sp>
      <p:sp>
        <p:nvSpPr>
          <p:cNvPr id="30" name="Freeform: Shape 33">
            <a:extLst>
              <a:ext uri="{FF2B5EF4-FFF2-40B4-BE49-F238E27FC236}">
                <a16:creationId xmlns:a16="http://schemas.microsoft.com/office/drawing/2014/main" id="{F93C33A0-A45D-AF8F-A66F-BFCA6ED9EAD6}"/>
              </a:ext>
            </a:extLst>
          </p:cNvPr>
          <p:cNvSpPr/>
          <p:nvPr/>
        </p:nvSpPr>
        <p:spPr>
          <a:xfrm>
            <a:off x="9034407" y="3275993"/>
            <a:ext cx="6350136" cy="1187094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/>
              </a:rPr>
              <a:t>Publicaciones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Montserrat Light"/>
            </a:endParaRPr>
          </a:p>
        </p:txBody>
      </p:sp>
      <p:sp>
        <p:nvSpPr>
          <p:cNvPr id="31" name="Freeform: Shape 36">
            <a:extLst>
              <a:ext uri="{FF2B5EF4-FFF2-40B4-BE49-F238E27FC236}">
                <a16:creationId xmlns:a16="http://schemas.microsoft.com/office/drawing/2014/main" id="{1C33E20A-33E8-627F-2440-E70F3E2256F1}"/>
              </a:ext>
            </a:extLst>
          </p:cNvPr>
          <p:cNvSpPr/>
          <p:nvPr/>
        </p:nvSpPr>
        <p:spPr>
          <a:xfrm>
            <a:off x="1435191" y="3822140"/>
            <a:ext cx="7273826" cy="4433892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tIns="548640" rtlCol="0" anchor="ctr">
            <a:noAutofit/>
          </a:bodyPr>
          <a:lstStyle/>
          <a:p>
            <a:pPr marL="342900" indent="-342900" algn="l">
              <a:buFont typeface="Candara" panose="020B0604020202020204" pitchFamily="34" charset="0"/>
              <a:buChar char="•"/>
            </a:pPr>
            <a:r>
              <a:rPr lang="en-US" sz="2200" noProof="1">
                <a:solidFill>
                  <a:schemeClr val="accent6">
                    <a:lumMod val="75000"/>
                  </a:schemeClr>
                </a:solidFill>
                <a:latin typeface="Montserrat Light"/>
              </a:rPr>
              <a:t>Incumplimiento de los compromisos de los proyectos de investigación (entrega de informe, productos, ejecución de actividades, recursos durante la ejecución de los proyectos)</a:t>
            </a:r>
          </a:p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200" noProof="1">
                <a:solidFill>
                  <a:schemeClr val="accent6">
                    <a:lumMod val="75000"/>
                  </a:schemeClr>
                </a:solidFill>
                <a:latin typeface="Montserrat Light"/>
              </a:rPr>
              <a:t>Incumplimiento en los requisitos de integración y acreditación de los grupos de investigación (que no cumplen con los criterios para su categorización en Minciencias)</a:t>
            </a:r>
          </a:p>
        </p:txBody>
      </p:sp>
      <p:sp>
        <p:nvSpPr>
          <p:cNvPr id="32" name="Freeform: Shape 39">
            <a:extLst>
              <a:ext uri="{FF2B5EF4-FFF2-40B4-BE49-F238E27FC236}">
                <a16:creationId xmlns:a16="http://schemas.microsoft.com/office/drawing/2014/main" id="{0FC9CA64-A407-9423-2F4F-0BD0B9C2BACF}"/>
              </a:ext>
            </a:extLst>
          </p:cNvPr>
          <p:cNvSpPr/>
          <p:nvPr/>
        </p:nvSpPr>
        <p:spPr>
          <a:xfrm>
            <a:off x="1435191" y="3275992"/>
            <a:ext cx="7273826" cy="1172558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noAutofit/>
          </a:bodyPr>
          <a:lstStyle/>
          <a:p>
            <a:pPr algn="ctr"/>
            <a:r>
              <a:rPr lang="en-US" sz="2600" b="1" dirty="0">
                <a:solidFill>
                  <a:schemeClr val="accent2"/>
                </a:solidFill>
                <a:latin typeface="Montserrat Light"/>
              </a:rPr>
              <a:t>Grupos de Investigación</a:t>
            </a:r>
          </a:p>
        </p:txBody>
      </p:sp>
      <p:sp>
        <p:nvSpPr>
          <p:cNvPr id="36" name="Freeform: Shape 30">
            <a:extLst>
              <a:ext uri="{FF2B5EF4-FFF2-40B4-BE49-F238E27FC236}">
                <a16:creationId xmlns:a16="http://schemas.microsoft.com/office/drawing/2014/main" id="{8E642CDF-B7F6-D52F-BB29-BE0477E6A84A}"/>
              </a:ext>
            </a:extLst>
          </p:cNvPr>
          <p:cNvSpPr/>
          <p:nvPr/>
        </p:nvSpPr>
        <p:spPr>
          <a:xfrm>
            <a:off x="15709932" y="3789482"/>
            <a:ext cx="6350137" cy="448885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tIns="548640" rtlCol="0" anchor="ctr">
            <a:noAutofit/>
          </a:bodyPr>
          <a:lstStyle/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accent2"/>
                </a:solidFill>
                <a:latin typeface="Montserrat Light"/>
              </a:rPr>
              <a:t>Inadecuada planificación y administración de las convocatorias.</a:t>
            </a:r>
          </a:p>
          <a:p>
            <a:pPr marL="457200" indent="-457200" algn="l">
              <a:buFont typeface="Candara" panose="020B0604020202020204" pitchFamily="34" charset="0"/>
              <a:buChar char="•"/>
            </a:pPr>
            <a:endParaRPr lang="en-US" sz="2600" noProof="1">
              <a:solidFill>
                <a:schemeClr val="accent2"/>
              </a:solidFill>
              <a:latin typeface="Montserrat Light"/>
            </a:endParaRPr>
          </a:p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accent2"/>
                </a:solidFill>
                <a:latin typeface="Montserrat Light"/>
              </a:rPr>
              <a:t>Insuficiente proyectos participantes.</a:t>
            </a:r>
          </a:p>
        </p:txBody>
      </p:sp>
      <p:sp>
        <p:nvSpPr>
          <p:cNvPr id="37" name="Freeform: Shape 33">
            <a:extLst>
              <a:ext uri="{FF2B5EF4-FFF2-40B4-BE49-F238E27FC236}">
                <a16:creationId xmlns:a16="http://schemas.microsoft.com/office/drawing/2014/main" id="{23196044-48A4-AB72-F7FA-9EB49E159BDE}"/>
              </a:ext>
            </a:extLst>
          </p:cNvPr>
          <p:cNvSpPr/>
          <p:nvPr/>
        </p:nvSpPr>
        <p:spPr>
          <a:xfrm>
            <a:off x="15709932" y="3275992"/>
            <a:ext cx="6350137" cy="1187094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Ins="36576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/>
              </a:rPr>
              <a:t>Convocatorias Int y Ext</a:t>
            </a:r>
          </a:p>
        </p:txBody>
      </p:sp>
      <p:sp>
        <p:nvSpPr>
          <p:cNvPr id="38" name="Freeform: Shape 30">
            <a:extLst>
              <a:ext uri="{FF2B5EF4-FFF2-40B4-BE49-F238E27FC236}">
                <a16:creationId xmlns:a16="http://schemas.microsoft.com/office/drawing/2014/main" id="{5D1C934B-C28C-43FC-307B-19BA90030ACD}"/>
              </a:ext>
            </a:extLst>
          </p:cNvPr>
          <p:cNvSpPr/>
          <p:nvPr/>
        </p:nvSpPr>
        <p:spPr>
          <a:xfrm>
            <a:off x="5020162" y="9252914"/>
            <a:ext cx="6684271" cy="2927961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tIns="548640" rtlCol="0" anchor="ctr">
            <a:noAutofit/>
          </a:bodyPr>
          <a:lstStyle/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accent2"/>
                </a:solidFill>
                <a:latin typeface="Montserrat Light"/>
              </a:rPr>
              <a:t>No acreditación de los laboratorios que lo requieran para la prestación del servicios internos y externos. </a:t>
            </a:r>
          </a:p>
        </p:txBody>
      </p:sp>
      <p:sp>
        <p:nvSpPr>
          <p:cNvPr id="39" name="Freeform: Shape 33">
            <a:extLst>
              <a:ext uri="{FF2B5EF4-FFF2-40B4-BE49-F238E27FC236}">
                <a16:creationId xmlns:a16="http://schemas.microsoft.com/office/drawing/2014/main" id="{2EBF081F-2F5D-438A-D4E4-AD42035B0E24}"/>
              </a:ext>
            </a:extLst>
          </p:cNvPr>
          <p:cNvSpPr/>
          <p:nvPr/>
        </p:nvSpPr>
        <p:spPr>
          <a:xfrm>
            <a:off x="5020162" y="8706767"/>
            <a:ext cx="6684271" cy="1187094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Ins="365760" rtlCol="0" anchor="ctr"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/>
              </a:rPr>
              <a:t>Laboratorios</a:t>
            </a:r>
          </a:p>
        </p:txBody>
      </p:sp>
      <p:sp>
        <p:nvSpPr>
          <p:cNvPr id="40" name="Freeform: Shape 30">
            <a:extLst>
              <a:ext uri="{FF2B5EF4-FFF2-40B4-BE49-F238E27FC236}">
                <a16:creationId xmlns:a16="http://schemas.microsoft.com/office/drawing/2014/main" id="{843F1CA7-E461-2B48-4BF4-FD07CD703F84}"/>
              </a:ext>
            </a:extLst>
          </p:cNvPr>
          <p:cNvSpPr/>
          <p:nvPr/>
        </p:nvSpPr>
        <p:spPr>
          <a:xfrm>
            <a:off x="12367796" y="9252914"/>
            <a:ext cx="6684271" cy="2927961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tIns="548640" rtlCol="0" anchor="ctr">
            <a:noAutofit/>
          </a:bodyPr>
          <a:lstStyle/>
          <a:p>
            <a:pPr marL="457200" indent="-457200" algn="l">
              <a:buFont typeface="Candara" panose="020B0604020202020204" pitchFamily="34" charset="0"/>
              <a:buChar char="•"/>
            </a:pPr>
            <a:r>
              <a:rPr lang="en-US" sz="2600" noProof="1">
                <a:solidFill>
                  <a:schemeClr val="accent2"/>
                </a:solidFill>
                <a:latin typeface="Montserrat Light"/>
              </a:rPr>
              <a:t>Baja participación de los semilleros de investigación en eventos académicos y convocatorias. </a:t>
            </a:r>
          </a:p>
        </p:txBody>
      </p:sp>
      <p:sp>
        <p:nvSpPr>
          <p:cNvPr id="41" name="Freeform: Shape 33">
            <a:extLst>
              <a:ext uri="{FF2B5EF4-FFF2-40B4-BE49-F238E27FC236}">
                <a16:creationId xmlns:a16="http://schemas.microsoft.com/office/drawing/2014/main" id="{E7F86AFB-7B53-5AAB-ABAB-4D1824614928}"/>
              </a:ext>
            </a:extLst>
          </p:cNvPr>
          <p:cNvSpPr/>
          <p:nvPr/>
        </p:nvSpPr>
        <p:spPr>
          <a:xfrm>
            <a:off x="12367796" y="8706767"/>
            <a:ext cx="6684271" cy="1187094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Ins="36576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Light"/>
              </a:rPr>
              <a:t>Semilleros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380897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19791-B0A3-0244-0436-4EAFBEE6C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08C235B-E6E8-3BC9-5E07-EAB50DBCF5E2}"/>
              </a:ext>
            </a:extLst>
          </p:cNvPr>
          <p:cNvSpPr/>
          <p:nvPr/>
        </p:nvSpPr>
        <p:spPr>
          <a:xfrm>
            <a:off x="1839686" y="878184"/>
            <a:ext cx="20704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s-ES" sz="6000" b="1" kern="1200" spc="-50" dirty="0">
                <a:solidFill>
                  <a:srgbClr val="092561"/>
                </a:solidFill>
                <a:cs typeface="Candara"/>
              </a:rPr>
              <a:t>PROCESO MISIONAL EXTENSIÓN Y PROYECCIÓN SOCIAL</a:t>
            </a: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FC7E8F67-9426-7300-0053-3D9DDD798062}"/>
              </a:ext>
            </a:extLst>
          </p:cNvPr>
          <p:cNvSpPr txBox="1"/>
          <p:nvPr/>
        </p:nvSpPr>
        <p:spPr>
          <a:xfrm>
            <a:off x="6979031" y="2869978"/>
            <a:ext cx="10425937" cy="49898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dirty="0">
                <a:solidFill>
                  <a:srgbClr val="081F50"/>
                </a:solidFill>
                <a:ea typeface="+mj-ea"/>
              </a:rPr>
              <a:t>DOC-PS-010</a:t>
            </a:r>
            <a:r>
              <a:rPr lang="es-ES" spc="600" dirty="0">
                <a:solidFill>
                  <a:srgbClr val="081F50"/>
                </a:solidFill>
                <a:ea typeface="+mj-ea"/>
              </a:rPr>
              <a:t> </a:t>
            </a:r>
            <a:r>
              <a:rPr lang="es-ES" b="1" spc="600" dirty="0">
                <a:solidFill>
                  <a:srgbClr val="081F50"/>
                </a:solidFill>
              </a:rPr>
              <a:t> </a:t>
            </a:r>
            <a:r>
              <a:rPr lang="es-MX" b="1" spc="600" dirty="0">
                <a:solidFill>
                  <a:srgbClr val="081F50"/>
                </a:solidFill>
                <a:ea typeface="Candara" charset="0"/>
                <a:cs typeface="Candara" charset="0"/>
              </a:rPr>
              <a:t>Matriz De Salida No Conforme</a:t>
            </a:r>
            <a:endParaRPr lang="en-US" b="1" spc="600" dirty="0">
              <a:solidFill>
                <a:srgbClr val="081F50"/>
              </a:solidFill>
              <a:ea typeface="Candara" charset="0"/>
              <a:cs typeface="Candara" charset="0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AF139D95-74B1-CD0A-7A86-CA221AA155ED}"/>
              </a:ext>
            </a:extLst>
          </p:cNvPr>
          <p:cNvGrpSpPr/>
          <p:nvPr/>
        </p:nvGrpSpPr>
        <p:grpSpPr>
          <a:xfrm>
            <a:off x="1952933" y="3432156"/>
            <a:ext cx="6465720" cy="8223328"/>
            <a:chOff x="506996" y="1284605"/>
            <a:chExt cx="2682538" cy="3244401"/>
          </a:xfrm>
        </p:grpSpPr>
        <p:sp>
          <p:nvSpPr>
            <p:cNvPr id="9" name="Freeform: Shape 3">
              <a:extLst>
                <a:ext uri="{FF2B5EF4-FFF2-40B4-BE49-F238E27FC236}">
                  <a16:creationId xmlns:a16="http://schemas.microsoft.com/office/drawing/2014/main" id="{DAF0C6B1-10E1-7CAE-0F2A-4F5B2C25867F}"/>
                </a:ext>
              </a:extLst>
            </p:cNvPr>
            <p:cNvSpPr/>
            <p:nvPr/>
          </p:nvSpPr>
          <p:spPr>
            <a:xfrm>
              <a:off x="506996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4">
              <a:extLst>
                <a:ext uri="{FF2B5EF4-FFF2-40B4-BE49-F238E27FC236}">
                  <a16:creationId xmlns:a16="http://schemas.microsoft.com/office/drawing/2014/main" id="{054E3515-9DA6-7957-4E06-89CE02A8C7C5}"/>
                </a:ext>
              </a:extLst>
            </p:cNvPr>
            <p:cNvSpPr/>
            <p:nvPr/>
          </p:nvSpPr>
          <p:spPr>
            <a:xfrm>
              <a:off x="768161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1E6AADE8-4789-1D53-6663-AB03EC6332ED}"/>
                </a:ext>
              </a:extLst>
            </p:cNvPr>
            <p:cNvSpPr/>
            <p:nvPr/>
          </p:nvSpPr>
          <p:spPr>
            <a:xfrm>
              <a:off x="720863" y="1438347"/>
              <a:ext cx="2278117" cy="2940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6">
              <a:extLst>
                <a:ext uri="{FF2B5EF4-FFF2-40B4-BE49-F238E27FC236}">
                  <a16:creationId xmlns:a16="http://schemas.microsoft.com/office/drawing/2014/main" id="{503B7005-D730-39BB-0697-1C9E1B6976DE}"/>
                </a:ext>
              </a:extLst>
            </p:cNvPr>
            <p:cNvSpPr/>
            <p:nvPr/>
          </p:nvSpPr>
          <p:spPr>
            <a:xfrm>
              <a:off x="928232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18">
            <a:extLst>
              <a:ext uri="{FF2B5EF4-FFF2-40B4-BE49-F238E27FC236}">
                <a16:creationId xmlns:a16="http://schemas.microsoft.com/office/drawing/2014/main" id="{C6A3767D-DFE9-E271-EE5E-B55EB35AB29A}"/>
              </a:ext>
            </a:extLst>
          </p:cNvPr>
          <p:cNvGrpSpPr/>
          <p:nvPr/>
        </p:nvGrpSpPr>
        <p:grpSpPr>
          <a:xfrm>
            <a:off x="9324365" y="3419771"/>
            <a:ext cx="6237083" cy="8214836"/>
            <a:chOff x="6170642" y="1284605"/>
            <a:chExt cx="2682538" cy="3244401"/>
          </a:xfrm>
        </p:grpSpPr>
        <p:sp>
          <p:nvSpPr>
            <p:cNvPr id="25" name="Freeform: Shape 19">
              <a:extLst>
                <a:ext uri="{FF2B5EF4-FFF2-40B4-BE49-F238E27FC236}">
                  <a16:creationId xmlns:a16="http://schemas.microsoft.com/office/drawing/2014/main" id="{508A3926-6CA6-085F-1652-0581BF7E64AC}"/>
                </a:ext>
              </a:extLst>
            </p:cNvPr>
            <p:cNvSpPr/>
            <p:nvPr/>
          </p:nvSpPr>
          <p:spPr>
            <a:xfrm>
              <a:off x="6170642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0">
              <a:extLst>
                <a:ext uri="{FF2B5EF4-FFF2-40B4-BE49-F238E27FC236}">
                  <a16:creationId xmlns:a16="http://schemas.microsoft.com/office/drawing/2014/main" id="{C00A4216-9B22-0F99-F23A-9A7AE06EADC3}"/>
                </a:ext>
              </a:extLst>
            </p:cNvPr>
            <p:cNvSpPr/>
            <p:nvPr/>
          </p:nvSpPr>
          <p:spPr>
            <a:xfrm>
              <a:off x="6431807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065F4DBA-F714-5DAC-515A-067A2259E183}"/>
                </a:ext>
              </a:extLst>
            </p:cNvPr>
            <p:cNvSpPr/>
            <p:nvPr/>
          </p:nvSpPr>
          <p:spPr>
            <a:xfrm>
              <a:off x="6384509" y="1438347"/>
              <a:ext cx="2278117" cy="29402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2">
              <a:extLst>
                <a:ext uri="{FF2B5EF4-FFF2-40B4-BE49-F238E27FC236}">
                  <a16:creationId xmlns:a16="http://schemas.microsoft.com/office/drawing/2014/main" id="{6C24A3E6-CEE0-9E8E-75CB-B6CA6E35C79A}"/>
                </a:ext>
              </a:extLst>
            </p:cNvPr>
            <p:cNvSpPr/>
            <p:nvPr/>
          </p:nvSpPr>
          <p:spPr>
            <a:xfrm>
              <a:off x="6591878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26">
            <a:extLst>
              <a:ext uri="{FF2B5EF4-FFF2-40B4-BE49-F238E27FC236}">
                <a16:creationId xmlns:a16="http://schemas.microsoft.com/office/drawing/2014/main" id="{3800E0D9-5768-F009-3571-F4B041E89C07}"/>
              </a:ext>
            </a:extLst>
          </p:cNvPr>
          <p:cNvGrpSpPr/>
          <p:nvPr/>
        </p:nvGrpSpPr>
        <p:grpSpPr>
          <a:xfrm>
            <a:off x="16031738" y="3384804"/>
            <a:ext cx="6643203" cy="8323173"/>
            <a:chOff x="9002466" y="2853526"/>
            <a:chExt cx="2682538" cy="3244401"/>
          </a:xfrm>
        </p:grpSpPr>
        <p:sp>
          <p:nvSpPr>
            <p:cNvPr id="33" name="Freeform: Shape 27">
              <a:extLst>
                <a:ext uri="{FF2B5EF4-FFF2-40B4-BE49-F238E27FC236}">
                  <a16:creationId xmlns:a16="http://schemas.microsoft.com/office/drawing/2014/main" id="{4D429B1B-C188-9600-F3F5-4A5AF0810D22}"/>
                </a:ext>
              </a:extLst>
            </p:cNvPr>
            <p:cNvSpPr/>
            <p:nvPr/>
          </p:nvSpPr>
          <p:spPr>
            <a:xfrm>
              <a:off x="9002466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28">
              <a:extLst>
                <a:ext uri="{FF2B5EF4-FFF2-40B4-BE49-F238E27FC236}">
                  <a16:creationId xmlns:a16="http://schemas.microsoft.com/office/drawing/2014/main" id="{E68773E1-532D-0AE7-9520-767C1AE145E0}"/>
                </a:ext>
              </a:extLst>
            </p:cNvPr>
            <p:cNvSpPr/>
            <p:nvPr/>
          </p:nvSpPr>
          <p:spPr>
            <a:xfrm>
              <a:off x="9263631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68AE9662-042C-F8E0-EEE6-6B0BB3EE16CC}"/>
                </a:ext>
              </a:extLst>
            </p:cNvPr>
            <p:cNvSpPr/>
            <p:nvPr/>
          </p:nvSpPr>
          <p:spPr>
            <a:xfrm>
              <a:off x="9216333" y="3007268"/>
              <a:ext cx="2278117" cy="2940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0">
              <a:extLst>
                <a:ext uri="{FF2B5EF4-FFF2-40B4-BE49-F238E27FC236}">
                  <a16:creationId xmlns:a16="http://schemas.microsoft.com/office/drawing/2014/main" id="{76FEBE40-1400-DF64-3CD3-A68FEE4C6391}"/>
                </a:ext>
              </a:extLst>
            </p:cNvPr>
            <p:cNvSpPr/>
            <p:nvPr/>
          </p:nvSpPr>
          <p:spPr>
            <a:xfrm>
              <a:off x="9423702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2" name="CuadroTexto 41">
            <a:extLst>
              <a:ext uri="{FF2B5EF4-FFF2-40B4-BE49-F238E27FC236}">
                <a16:creationId xmlns:a16="http://schemas.microsoft.com/office/drawing/2014/main" id="{DC0847E1-3957-F116-220D-984C7DE20110}"/>
              </a:ext>
            </a:extLst>
          </p:cNvPr>
          <p:cNvSpPr txBox="1"/>
          <p:nvPr/>
        </p:nvSpPr>
        <p:spPr>
          <a:xfrm>
            <a:off x="3120044" y="5676567"/>
            <a:ext cx="4233053" cy="381687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es-E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CONSULTORÍA Y SERVICIOS</a:t>
            </a:r>
          </a:p>
          <a:p>
            <a:pPr lvl="0" algn="l"/>
            <a:endParaRPr lang="es-ES" sz="28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0" algn="l"/>
            <a:r>
              <a:rPr lang="es-ES" sz="28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Incumplimiento de la ejecución en  las obligaciones pactadas.</a:t>
            </a:r>
            <a:endParaRPr lang="es-CO" sz="28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7F16C1B-6A81-DB23-91A6-F370F37A71A9}"/>
              </a:ext>
            </a:extLst>
          </p:cNvPr>
          <p:cNvSpPr txBox="1"/>
          <p:nvPr/>
        </p:nvSpPr>
        <p:spPr>
          <a:xfrm>
            <a:off x="10091054" y="5536950"/>
            <a:ext cx="4233053" cy="433394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es-ES" sz="3200" b="1" dirty="0">
                <a:solidFill>
                  <a:schemeClr val="accent2"/>
                </a:solidFill>
              </a:rPr>
              <a:t>PROYECCIÓN SOCIAL</a:t>
            </a:r>
          </a:p>
          <a:p>
            <a:pPr lvl="0" algn="l"/>
            <a:endParaRPr lang="es-ES" sz="2800" b="1" dirty="0">
              <a:solidFill>
                <a:schemeClr val="accent2"/>
              </a:solidFill>
            </a:endParaRPr>
          </a:p>
          <a:p>
            <a:pPr lvl="0" algn="l"/>
            <a:r>
              <a:rPr lang="es-ES" sz="2800" b="1" dirty="0">
                <a:solidFill>
                  <a:schemeClr val="accent2"/>
                </a:solidFill>
              </a:rPr>
              <a:t>Actividades de proyección social que no cumplan con la carta de aval del proyecto.</a:t>
            </a:r>
            <a:endParaRPr lang="es-CO" sz="2800" b="1" dirty="0">
              <a:solidFill>
                <a:schemeClr val="accent2"/>
              </a:solidFill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BFDFE22-CB53-DDD5-57AF-025F7FFD1D01}"/>
              </a:ext>
            </a:extLst>
          </p:cNvPr>
          <p:cNvSpPr txBox="1"/>
          <p:nvPr/>
        </p:nvSpPr>
        <p:spPr>
          <a:xfrm>
            <a:off x="17568528" y="4310039"/>
            <a:ext cx="4233053" cy="640220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/>
            <a:r>
              <a:rPr lang="es-ES" sz="3200" b="1" dirty="0">
                <a:solidFill>
                  <a:schemeClr val="accent2"/>
                </a:solidFill>
              </a:rPr>
              <a:t>CONSULTORIO JURÍDICO</a:t>
            </a:r>
          </a:p>
          <a:p>
            <a:pPr lvl="0" algn="l"/>
            <a:endParaRPr lang="es-ES" sz="2800" b="1" dirty="0">
              <a:solidFill>
                <a:schemeClr val="accent2"/>
              </a:solidFill>
            </a:endParaRPr>
          </a:p>
          <a:p>
            <a:pPr lvl="0" algn="l"/>
            <a:r>
              <a:rPr lang="es-ES" sz="2800" b="1" dirty="0">
                <a:solidFill>
                  <a:schemeClr val="accent2"/>
                </a:solidFill>
              </a:rPr>
              <a:t>Asesoría o representación jurídica inadecuada o en la omisión de la atención de la solicitud de conciliación como resultado de la prestación del servicio jurídico, por parte </a:t>
            </a:r>
            <a:endParaRPr lang="es-CO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022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9203F-6011-8CCA-4759-F7BF20209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1802201-D7A2-6048-39DA-B77624BF69F8}"/>
              </a:ext>
            </a:extLst>
          </p:cNvPr>
          <p:cNvSpPr/>
          <p:nvPr/>
        </p:nvSpPr>
        <p:spPr>
          <a:xfrm>
            <a:off x="3438048" y="886502"/>
            <a:ext cx="17507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lnSpc>
                <a:spcPct val="100000"/>
              </a:lnSpc>
            </a:pPr>
            <a:r>
              <a:rPr lang="es-ES" sz="6000" b="1" kern="1200" spc="-50" dirty="0">
                <a:solidFill>
                  <a:srgbClr val="092561"/>
                </a:solidFill>
                <a:cs typeface="Candara"/>
              </a:rPr>
              <a:t>PROCESO MISIONAL BIENESTAR UNIVERSITARIO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AB16F304-6980-7C32-FC36-956DB73530E1}"/>
              </a:ext>
            </a:extLst>
          </p:cNvPr>
          <p:cNvSpPr txBox="1"/>
          <p:nvPr/>
        </p:nvSpPr>
        <p:spPr>
          <a:xfrm>
            <a:off x="7547662" y="3017759"/>
            <a:ext cx="9276899" cy="50077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s-ES" dirty="0">
                <a:solidFill>
                  <a:srgbClr val="081F50"/>
                </a:solidFill>
              </a:rPr>
              <a:t>DOC-BU-005</a:t>
            </a:r>
            <a:r>
              <a:rPr lang="es-ES" b="1" dirty="0">
                <a:solidFill>
                  <a:srgbClr val="081F50"/>
                </a:solidFill>
              </a:rPr>
              <a:t>     </a:t>
            </a:r>
            <a:r>
              <a:rPr lang="es-MX" b="1" spc="600" dirty="0">
                <a:solidFill>
                  <a:srgbClr val="081F50"/>
                </a:solidFill>
                <a:ea typeface="Candara" charset="0"/>
                <a:cs typeface="Candara" charset="0"/>
              </a:rPr>
              <a:t>Matriz De Salida No Conforme</a:t>
            </a:r>
            <a:endParaRPr lang="en-US" b="1" spc="600" dirty="0">
              <a:solidFill>
                <a:srgbClr val="081F50"/>
              </a:solidFill>
              <a:ea typeface="Candara" charset="0"/>
              <a:cs typeface="Candara" charset="0"/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DCE4F8E-581B-0D6B-2957-755B85EF5975}"/>
              </a:ext>
            </a:extLst>
          </p:cNvPr>
          <p:cNvSpPr/>
          <p:nvPr/>
        </p:nvSpPr>
        <p:spPr>
          <a:xfrm>
            <a:off x="6831845" y="3867089"/>
            <a:ext cx="3994277" cy="7641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latin typeface="Montserrat Light"/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5DAFF74-45B0-9081-BAFB-8C754C713000}"/>
              </a:ext>
            </a:extLst>
          </p:cNvPr>
          <p:cNvSpPr/>
          <p:nvPr/>
        </p:nvSpPr>
        <p:spPr>
          <a:xfrm>
            <a:off x="13020093" y="3867089"/>
            <a:ext cx="3994277" cy="7641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>
              <a:latin typeface="Montserrat Light"/>
            </a:endParaRPr>
          </a:p>
        </p:txBody>
      </p:sp>
      <p:pic>
        <p:nvPicPr>
          <p:cNvPr id="18" name="Graphic 42" descr="Users">
            <a:extLst>
              <a:ext uri="{FF2B5EF4-FFF2-40B4-BE49-F238E27FC236}">
                <a16:creationId xmlns:a16="http://schemas.microsoft.com/office/drawing/2014/main" id="{0E4BABD1-AB05-F188-7B01-F629AD7AB1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40917" y="4392351"/>
            <a:ext cx="914400" cy="914400"/>
          </a:xfrm>
          <a:prstGeom prst="rect">
            <a:avLst/>
          </a:prstGeom>
        </p:spPr>
      </p:pic>
      <p:pic>
        <p:nvPicPr>
          <p:cNvPr id="19" name="Graphic 10" descr="Stopwatch">
            <a:extLst>
              <a:ext uri="{FF2B5EF4-FFF2-40B4-BE49-F238E27FC236}">
                <a16:creationId xmlns:a16="http://schemas.microsoft.com/office/drawing/2014/main" id="{A79F29F6-5045-5863-10AF-92D93EFA49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9380" y="4392351"/>
            <a:ext cx="914400" cy="9144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F4A205BF-B8FC-9A6F-D5F1-17E98E76E2C2}"/>
              </a:ext>
            </a:extLst>
          </p:cNvPr>
          <p:cNvSpPr txBox="1"/>
          <p:nvPr/>
        </p:nvSpPr>
        <p:spPr>
          <a:xfrm>
            <a:off x="7282141" y="7494961"/>
            <a:ext cx="3093683" cy="182857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accent2"/>
                </a:solidFill>
              </a:rPr>
              <a:t>La no atención del usuario por falta del profesional responsable.</a:t>
            </a:r>
            <a:endParaRPr lang="es-CO" sz="2400" b="1" dirty="0">
              <a:solidFill>
                <a:schemeClr val="accent2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42369FD-E848-5BD3-8A7D-9199A5DD8EF0}"/>
              </a:ext>
            </a:extLst>
          </p:cNvPr>
          <p:cNvSpPr txBox="1"/>
          <p:nvPr/>
        </p:nvSpPr>
        <p:spPr>
          <a:xfrm>
            <a:off x="13470389" y="7068494"/>
            <a:ext cx="3093683" cy="22717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s-ES" sz="2400" b="1" dirty="0">
                <a:solidFill>
                  <a:schemeClr val="tx1"/>
                </a:solidFill>
              </a:rPr>
              <a:t>Atención inadecuada y mal diligenciamiento de formatos de desarrollo humano.</a:t>
            </a:r>
            <a:endParaRPr lang="es-CO" sz="2400" b="1" dirty="0">
              <a:solidFill>
                <a:schemeClr val="tx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5F60C48-1CE3-F808-D53A-C04137113F6F}"/>
              </a:ext>
            </a:extLst>
          </p:cNvPr>
          <p:cNvSpPr txBox="1"/>
          <p:nvPr/>
        </p:nvSpPr>
        <p:spPr>
          <a:xfrm>
            <a:off x="8381999" y="5654213"/>
            <a:ext cx="6324601" cy="93794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dirty="0">
                <a:ln>
                  <a:solidFill>
                    <a:schemeClr val="accent4"/>
                  </a:solidFill>
                </a:ln>
                <a:effectLst/>
                <a:latin typeface="Montserrat Light"/>
              </a:rPr>
              <a:t> Prestación de los servicios de consejería y psicológica a la comunidad universitaria</a:t>
            </a:r>
            <a:endParaRPr lang="es-CO" dirty="0">
              <a:ln>
                <a:solidFill>
                  <a:schemeClr val="accent4"/>
                </a:solidFill>
              </a:ln>
              <a:latin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0554664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n 19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8" b="12306"/>
          <a:stretch/>
        </p:blipFill>
        <p:spPr>
          <a:xfrm>
            <a:off x="2176930" y="249382"/>
            <a:ext cx="20340169" cy="1188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84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0000" t="21031" r="13636" b="14242"/>
          <a:stretch/>
        </p:blipFill>
        <p:spPr>
          <a:xfrm>
            <a:off x="12635345" y="0"/>
            <a:ext cx="10806546" cy="1202228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r="77424" b="33461"/>
          <a:stretch/>
        </p:blipFill>
        <p:spPr>
          <a:xfrm>
            <a:off x="2798618" y="221672"/>
            <a:ext cx="6422967" cy="11831782"/>
          </a:xfrm>
          <a:prstGeom prst="rect">
            <a:avLst/>
          </a:prstGeom>
        </p:spPr>
      </p:pic>
      <p:cxnSp>
        <p:nvCxnSpPr>
          <p:cNvPr id="12" name="Conector recto de flecha 11"/>
          <p:cNvCxnSpPr/>
          <p:nvPr/>
        </p:nvCxnSpPr>
        <p:spPr>
          <a:xfrm flipV="1">
            <a:off x="3934691" y="8672945"/>
            <a:ext cx="8700654" cy="277091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5002127" y="11517923"/>
            <a:ext cx="7207422" cy="505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rgbClr val="696969"/>
                </a:solidFill>
                <a:hlinkClick r:id="rId4"/>
              </a:rPr>
              <a:t>https://ecmorfeo.uniatlantico.edu.co/formularioWeb/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296632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3333" t="26771" r="33268" b="20210"/>
          <a:stretch/>
        </p:blipFill>
        <p:spPr>
          <a:xfrm>
            <a:off x="9570720" y="4348480"/>
            <a:ext cx="5181600" cy="514096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810704" y="1662990"/>
            <a:ext cx="7424976" cy="88947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just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4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sym typeface="Candara"/>
              </a:rPr>
              <a:t>TOMA DE</a:t>
            </a:r>
            <a:r>
              <a:rPr kumimoji="0" lang="es-ES" sz="4400" b="1" i="0" u="none" strike="noStrike" cap="none" spc="0" normalizeH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sym typeface="Candara"/>
              </a:rPr>
              <a:t> CONCIENCIA</a:t>
            </a:r>
            <a:endParaRPr kumimoji="0" lang="es-CO" sz="4400" b="1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6237356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Gráfico  Descripción generada automáticamente">
            <a:extLst>
              <a:ext uri="{FF2B5EF4-FFF2-40B4-BE49-F238E27FC236}">
                <a16:creationId xmlns:a16="http://schemas.microsoft.com/office/drawing/2014/main" id="{E2CA4D95-0ABE-2316-E320-494DF35FA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612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F997C48-80D4-26A6-A160-56BDC1DD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52" y="4714943"/>
            <a:ext cx="8474481" cy="325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54808"/>
      </p:ext>
    </p:extLst>
  </p:cSld>
  <p:clrMapOvr>
    <a:masterClrMapping/>
  </p:clrMapOvr>
  <p:transition spd="med"/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ndara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Candara"/>
        <a:font script="Hebr" typeface="Candara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ndar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ndara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Candara"/>
        <a:font script="Hebr" typeface="Candara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ndar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hite [1785268598526]">
  <a:themeElements>
    <a:clrScheme name="Nueva Paleta Colores UA">
      <a:dk1>
        <a:srgbClr val="D85819"/>
      </a:dk1>
      <a:lt1>
        <a:srgbClr val="FFFFFF"/>
      </a:lt1>
      <a:dk2>
        <a:srgbClr val="143163"/>
      </a:dk2>
      <a:lt2>
        <a:srgbClr val="D85819"/>
      </a:lt2>
      <a:accent1>
        <a:srgbClr val="D85819"/>
      </a:accent1>
      <a:accent2>
        <a:srgbClr val="143163"/>
      </a:accent2>
      <a:accent3>
        <a:srgbClr val="F9B233"/>
      </a:accent3>
      <a:accent4>
        <a:srgbClr val="FF9912"/>
      </a:accent4>
      <a:accent5>
        <a:srgbClr val="C5C5C5"/>
      </a:accent5>
      <a:accent6>
        <a:srgbClr val="706F6F"/>
      </a:accent6>
      <a:hlink>
        <a:srgbClr val="143163"/>
      </a:hlink>
      <a:folHlink>
        <a:srgbClr val="D85819"/>
      </a:folHlink>
    </a:clrScheme>
    <a:fontScheme name="Personalizado 1">
      <a:majorFont>
        <a:latin typeface="Montserrat"/>
        <a:ea typeface="Candara"/>
        <a:cs typeface="Candara"/>
      </a:majorFont>
      <a:minorFont>
        <a:latin typeface="Montserrat Light"/>
        <a:ea typeface="Candara"/>
        <a:cs typeface="Candar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868A8D"/>
            </a:solidFill>
            <a:effectLst/>
            <a:uFillTx/>
            <a:latin typeface="Montserrat Light"/>
            <a:ea typeface="Montserrat Light"/>
            <a:cs typeface="Montserrat Light"/>
            <a:sym typeface="Montserrat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Candara"/>
        <a:ea typeface="Candara"/>
        <a:cs typeface="Candara"/>
      </a:majorFont>
      <a:minorFont>
        <a:latin typeface="Candara"/>
        <a:ea typeface="Candara"/>
        <a:cs typeface="Candar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868A8D"/>
            </a:solidFill>
            <a:effectLst/>
            <a:uFillTx/>
            <a:latin typeface="Montserrat Light"/>
            <a:ea typeface="Montserrat Light"/>
            <a:cs typeface="Montserrat Light"/>
            <a:sym typeface="Montserrat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nda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Candara"/>
        <a:font script="Hebr" typeface="Candara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ndar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77353F1-4377-2142-B3E8-F2526FC70EFA}">
  <we:reference id="wa200010001" version="1.0.0.1" store="es-MX" storeType="OMEX"/>
  <we:alternateReferences>
    <we:reference id="WA200010001" version="1.0.0.1" store="WA200010001" storeType="OMEX"/>
  </we:alternateReferences>
  <we:properties>
    <we:property name="claude.fileId" value="&quot;69474757-4336-441e-b395-5c3b3a5172b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13769</TotalTime>
  <Words>1868</Words>
  <Application>Microsoft Macintosh PowerPoint</Application>
  <PresentationFormat>Personalizado</PresentationFormat>
  <Paragraphs>235</Paragraphs>
  <Slides>25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25</vt:i4>
      </vt:variant>
    </vt:vector>
  </HeadingPairs>
  <TitlesOfParts>
    <vt:vector size="42" baseType="lpstr">
      <vt:lpstr>Aptos</vt:lpstr>
      <vt:lpstr>Arial</vt:lpstr>
      <vt:lpstr>Calibri</vt:lpstr>
      <vt:lpstr>Candara</vt:lpstr>
      <vt:lpstr>Gill Sans</vt:lpstr>
      <vt:lpstr>Helvetica</vt:lpstr>
      <vt:lpstr>Helvetica Light</vt:lpstr>
      <vt:lpstr>Helvetica Neue</vt:lpstr>
      <vt:lpstr>Montserrat</vt:lpstr>
      <vt:lpstr>Montserrat Light</vt:lpstr>
      <vt:lpstr>Open Sans</vt:lpstr>
      <vt:lpstr>Poppins</vt:lpstr>
      <vt:lpstr>Wingdings</vt:lpstr>
      <vt:lpstr>Template PresentationGO</vt:lpstr>
      <vt:lpstr>1_Template PresentationGO</vt:lpstr>
      <vt:lpstr>Office Theme</vt:lpstr>
      <vt:lpstr>White [1785268598526]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Samuel Guzman Ospino</cp:lastModifiedBy>
  <cp:revision>471</cp:revision>
  <dcterms:modified xsi:type="dcterms:W3CDTF">2026-07-30T21:04:01Z</dcterms:modified>
</cp:coreProperties>
</file>